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notesSlides/notesSlide43.xml" ContentType="application/vnd.openxmlformats-officedocument.presentationml.notesSlide+xml"/>
  <Override PartName="/ppt/tags/tag46.xml" ContentType="application/vnd.openxmlformats-officedocument.presentationml.tags+xml"/>
  <Override PartName="/ppt/notesSlides/notesSlide44.xml" ContentType="application/vnd.openxmlformats-officedocument.presentationml.notesSlide+xml"/>
  <Override PartName="/ppt/tags/tag47.xml" ContentType="application/vnd.openxmlformats-officedocument.presentationml.tags+xml"/>
  <Override PartName="/ppt/notesSlides/notesSlide45.xml" ContentType="application/vnd.openxmlformats-officedocument.presentationml.notesSlide+xml"/>
  <Override PartName="/ppt/tags/tag48.xml" ContentType="application/vnd.openxmlformats-officedocument.presentationml.tags+xml"/>
  <Override PartName="/ppt/notesSlides/notesSlide46.xml" ContentType="application/vnd.openxmlformats-officedocument.presentationml.notesSlide+xml"/>
  <Override PartName="/ppt/tags/tag49.xml" ContentType="application/vnd.openxmlformats-officedocument.presentationml.tags+xml"/>
  <Override PartName="/ppt/notesSlides/notesSlide47.xml" ContentType="application/vnd.openxmlformats-officedocument.presentationml.notesSlide+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tags/tag56.xml" ContentType="application/vnd.openxmlformats-officedocument.presentationml.tags+xml"/>
  <Override PartName="/ppt/notesSlides/notesSlide54.xml" ContentType="application/vnd.openxmlformats-officedocument.presentationml.notesSlide+xml"/>
  <Override PartName="/ppt/tags/tag57.xml" ContentType="application/vnd.openxmlformats-officedocument.presentationml.tags+xml"/>
  <Override PartName="/ppt/notesSlides/notesSlide55.xml" ContentType="application/vnd.openxmlformats-officedocument.presentationml.notesSlide+xml"/>
  <Override PartName="/ppt/tags/tag58.xml" ContentType="application/vnd.openxmlformats-officedocument.presentationml.tags+xml"/>
  <Override PartName="/ppt/notesSlides/notesSlide56.xml" ContentType="application/vnd.openxmlformats-officedocument.presentationml.notesSlide+xml"/>
  <Override PartName="/ppt/tags/tag59.xml" ContentType="application/vnd.openxmlformats-officedocument.presentationml.tags+xml"/>
  <Override PartName="/ppt/notesSlides/notesSlide57.xml" ContentType="application/vnd.openxmlformats-officedocument.presentationml.notesSlide+xml"/>
  <Override PartName="/ppt/tags/tag60.xml" ContentType="application/vnd.openxmlformats-officedocument.presentationml.tags+xml"/>
  <Override PartName="/ppt/notesSlides/notesSlide58.xml" ContentType="application/vnd.openxmlformats-officedocument.presentationml.notesSlide+xml"/>
  <Override PartName="/ppt/tags/tag61.xml" ContentType="application/vnd.openxmlformats-officedocument.presentationml.tags+xml"/>
  <Override PartName="/ppt/notesSlides/notesSlide59.xml" ContentType="application/vnd.openxmlformats-officedocument.presentationml.notesSlide+xml"/>
  <Override PartName="/ppt/charts/chart1.xml" ContentType="application/vnd.openxmlformats-officedocument.drawingml.chart+xml"/>
  <Override PartName="/ppt/tags/tag62.xml" ContentType="application/vnd.openxmlformats-officedocument.presentationml.tags+xml"/>
  <Override PartName="/ppt/notesSlides/notesSlide60.xml" ContentType="application/vnd.openxmlformats-officedocument.presentationml.notesSlide+xml"/>
  <Override PartName="/ppt/tags/tag63.xml" ContentType="application/vnd.openxmlformats-officedocument.presentationml.tags+xml"/>
  <Override PartName="/ppt/notesSlides/notesSlide61.xml" ContentType="application/vnd.openxmlformats-officedocument.presentationml.notesSlide+xml"/>
  <Override PartName="/ppt/tags/tag64.xml" ContentType="application/vnd.openxmlformats-officedocument.presentationml.tags+xml"/>
  <Override PartName="/ppt/notesSlides/notesSlide62.xml" ContentType="application/vnd.openxmlformats-officedocument.presentationml.notesSlide+xml"/>
  <Override PartName="/ppt/tags/tag65.xml" ContentType="application/vnd.openxmlformats-officedocument.presentationml.tags+xml"/>
  <Override PartName="/ppt/notesSlides/notesSlide63.xml" ContentType="application/vnd.openxmlformats-officedocument.presentationml.notesSlide+xml"/>
  <Override PartName="/ppt/tags/tag66.xml" ContentType="application/vnd.openxmlformats-officedocument.presentationml.tags+xml"/>
  <Override PartName="/ppt/notesSlides/notesSlide64.xml" ContentType="application/vnd.openxmlformats-officedocument.presentationml.notesSlide+xml"/>
  <Override PartName="/ppt/tags/tag67.xml" ContentType="application/vnd.openxmlformats-officedocument.presentationml.tags+xml"/>
  <Override PartName="/ppt/notesSlides/notesSlide65.xml" ContentType="application/vnd.openxmlformats-officedocument.presentationml.notesSlide+xml"/>
  <Override PartName="/ppt/tags/tag68.xml" ContentType="application/vnd.openxmlformats-officedocument.presentationml.tags+xml"/>
  <Override PartName="/ppt/notesSlides/notesSlide66.xml" ContentType="application/vnd.openxmlformats-officedocument.presentationml.notesSlide+xml"/>
  <Override PartName="/ppt/tags/tag69.xml" ContentType="application/vnd.openxmlformats-officedocument.presentationml.tags+xml"/>
  <Override PartName="/ppt/notesSlides/notesSlide67.xml" ContentType="application/vnd.openxmlformats-officedocument.presentationml.notesSlide+xml"/>
  <Override PartName="/ppt/tags/tag70.xml" ContentType="application/vnd.openxmlformats-officedocument.presentationml.tags+xml"/>
  <Override PartName="/ppt/notesSlides/notesSlide68.xml" ContentType="application/vnd.openxmlformats-officedocument.presentationml.notesSlide+xml"/>
  <Override PartName="/ppt/tags/tag71.xml" ContentType="application/vnd.openxmlformats-officedocument.presentationml.tags+xml"/>
  <Override PartName="/ppt/notesSlides/notesSlide69.xml" ContentType="application/vnd.openxmlformats-officedocument.presentationml.notesSlide+xml"/>
  <Override PartName="/ppt/tags/tag72.xml" ContentType="application/vnd.openxmlformats-officedocument.presentationml.tags+xml"/>
  <Override PartName="/ppt/notesSlides/notesSlide70.xml" ContentType="application/vnd.openxmlformats-officedocument.presentationml.notesSlide+xml"/>
  <Override PartName="/ppt/tags/tag73.xml" ContentType="application/vnd.openxmlformats-officedocument.presentationml.tags+xml"/>
  <Override PartName="/ppt/notesSlides/notesSlide71.xml" ContentType="application/vnd.openxmlformats-officedocument.presentationml.notesSlide+xml"/>
  <Override PartName="/ppt/tags/tag74.xml" ContentType="application/vnd.openxmlformats-officedocument.presentationml.tags+xml"/>
  <Override PartName="/ppt/notesSlides/notesSlide72.xml" ContentType="application/vnd.openxmlformats-officedocument.presentationml.notesSlide+xml"/>
  <Override PartName="/ppt/tags/tag75.xml" ContentType="application/vnd.openxmlformats-officedocument.presentationml.tags+xml"/>
  <Override PartName="/ppt/notesSlides/notesSlide73.xml" ContentType="application/vnd.openxmlformats-officedocument.presentationml.notesSlide+xml"/>
  <Override PartName="/ppt/tags/tag76.xml" ContentType="application/vnd.openxmlformats-officedocument.presentationml.tags+xml"/>
  <Override PartName="/ppt/notesSlides/notesSlide74.xml" ContentType="application/vnd.openxmlformats-officedocument.presentationml.notesSlide+xml"/>
  <Override PartName="/ppt/tags/tag77.xml" ContentType="application/vnd.openxmlformats-officedocument.presentationml.tags+xml"/>
  <Override PartName="/ppt/notesSlides/notesSlide75.xml" ContentType="application/vnd.openxmlformats-officedocument.presentationml.notesSlide+xml"/>
  <Override PartName="/ppt/tags/tag78.xml" ContentType="application/vnd.openxmlformats-officedocument.presentationml.tags+xml"/>
  <Override PartName="/ppt/notesSlides/notesSlide76.xml" ContentType="application/vnd.openxmlformats-officedocument.presentationml.notesSlide+xml"/>
  <Override PartName="/ppt/tags/tag79.xml" ContentType="application/vnd.openxmlformats-officedocument.presentationml.tags+xml"/>
  <Override PartName="/ppt/notesSlides/notesSlide77.xml" ContentType="application/vnd.openxmlformats-officedocument.presentationml.notesSlide+xml"/>
  <Override PartName="/ppt/tags/tag80.xml" ContentType="application/vnd.openxmlformats-officedocument.presentationml.tags+xml"/>
  <Override PartName="/ppt/notesSlides/notesSlide78.xml" ContentType="application/vnd.openxmlformats-officedocument.presentationml.notesSlide+xml"/>
  <Override PartName="/ppt/tags/tag81.xml" ContentType="application/vnd.openxmlformats-officedocument.presentationml.tags+xml"/>
  <Override PartName="/ppt/notesSlides/notesSlide79.xml" ContentType="application/vnd.openxmlformats-officedocument.presentationml.notesSlide+xml"/>
  <Override PartName="/ppt/tags/tag82.xml" ContentType="application/vnd.openxmlformats-officedocument.presentationml.tags+xml"/>
  <Override PartName="/ppt/notesSlides/notesSlide80.xml" ContentType="application/vnd.openxmlformats-officedocument.presentationml.notesSlide+xml"/>
  <Override PartName="/ppt/tags/tag83.xml" ContentType="application/vnd.openxmlformats-officedocument.presentationml.tags+xml"/>
  <Override PartName="/ppt/notesSlides/notesSlide81.xml" ContentType="application/vnd.openxmlformats-officedocument.presentationml.notesSlide+xml"/>
  <Override PartName="/ppt/charts/chart2.xml" ContentType="application/vnd.openxmlformats-officedocument.drawingml.chart+xml"/>
  <Override PartName="/ppt/tags/tag84.xml" ContentType="application/vnd.openxmlformats-officedocument.presentationml.tags+xml"/>
  <Override PartName="/ppt/notesSlides/notesSlide82.xml" ContentType="application/vnd.openxmlformats-officedocument.presentationml.notesSlide+xml"/>
  <Override PartName="/ppt/tags/tag85.xml" ContentType="application/vnd.openxmlformats-officedocument.presentationml.tags+xml"/>
  <Override PartName="/ppt/notesSlides/notesSlide83.xml" ContentType="application/vnd.openxmlformats-officedocument.presentationml.notesSlide+xml"/>
  <Override PartName="/ppt/tags/tag86.xml" ContentType="application/vnd.openxmlformats-officedocument.presentationml.tags+xml"/>
  <Override PartName="/ppt/notesSlides/notesSlide84.xml" ContentType="application/vnd.openxmlformats-officedocument.presentationml.notesSlide+xml"/>
  <Override PartName="/ppt/tags/tag87.xml" ContentType="application/vnd.openxmlformats-officedocument.presentationml.tags+xml"/>
  <Override PartName="/ppt/notesSlides/notesSlide85.xml" ContentType="application/vnd.openxmlformats-officedocument.presentationml.notesSlide+xml"/>
  <Override PartName="/ppt/tags/tag88.xml" ContentType="application/vnd.openxmlformats-officedocument.presentationml.tags+xml"/>
  <Override PartName="/ppt/notesSlides/notesSlide86.xml" ContentType="application/vnd.openxmlformats-officedocument.presentationml.notesSlide+xml"/>
  <Override PartName="/ppt/tags/tag89.xml" ContentType="application/vnd.openxmlformats-officedocument.presentationml.tags+xml"/>
  <Override PartName="/ppt/notesSlides/notesSlide87.xml" ContentType="application/vnd.openxmlformats-officedocument.presentationml.notesSlide+xml"/>
  <Override PartName="/ppt/tags/tag90.xml" ContentType="application/vnd.openxmlformats-officedocument.presentationml.tags+xml"/>
  <Override PartName="/ppt/notesSlides/notesSlide88.xml" ContentType="application/vnd.openxmlformats-officedocument.presentationml.notesSlide+xml"/>
  <Override PartName="/ppt/tags/tag91.xml" ContentType="application/vnd.openxmlformats-officedocument.presentationml.tags+xml"/>
  <Override PartName="/ppt/notesSlides/notesSlide89.xml" ContentType="application/vnd.openxmlformats-officedocument.presentationml.notesSlide+xml"/>
  <Override PartName="/ppt/tags/tag92.xml" ContentType="application/vnd.openxmlformats-officedocument.presentationml.tags+xml"/>
  <Override PartName="/ppt/notesSlides/notesSlide90.xml" ContentType="application/vnd.openxmlformats-officedocument.presentationml.notesSlide+xml"/>
  <Override PartName="/ppt/tags/tag93.xml" ContentType="application/vnd.openxmlformats-officedocument.presentationml.tags+xml"/>
  <Override PartName="/ppt/notesSlides/notesSlide91.xml" ContentType="application/vnd.openxmlformats-officedocument.presentationml.notesSlide+xml"/>
  <Override PartName="/ppt/tags/tag94.xml" ContentType="application/vnd.openxmlformats-officedocument.presentationml.tags+xml"/>
  <Override PartName="/ppt/notesSlides/notesSlide92.xml" ContentType="application/vnd.openxmlformats-officedocument.presentationml.notesSlide+xml"/>
  <Override PartName="/ppt/tags/tag95.xml" ContentType="application/vnd.openxmlformats-officedocument.presentationml.tags+xml"/>
  <Override PartName="/ppt/notesSlides/notesSlide93.xml" ContentType="application/vnd.openxmlformats-officedocument.presentationml.notesSlide+xml"/>
  <Override PartName="/ppt/tags/tag96.xml" ContentType="application/vnd.openxmlformats-officedocument.presentationml.tags+xml"/>
  <Override PartName="/ppt/notesSlides/notesSlide94.xml" ContentType="application/vnd.openxmlformats-officedocument.presentationml.notesSlide+xml"/>
  <Override PartName="/ppt/tags/tag97.xml" ContentType="application/vnd.openxmlformats-officedocument.presentationml.tags+xml"/>
  <Override PartName="/ppt/notesSlides/notesSlide95.xml" ContentType="application/vnd.openxmlformats-officedocument.presentationml.notesSlide+xml"/>
  <Override PartName="/ppt/tags/tag98.xml" ContentType="application/vnd.openxmlformats-officedocument.presentationml.tags+xml"/>
  <Override PartName="/ppt/notesSlides/notesSlide96.xml" ContentType="application/vnd.openxmlformats-officedocument.presentationml.notesSlide+xml"/>
  <Override PartName="/ppt/tags/tag99.xml" ContentType="application/vnd.openxmlformats-officedocument.presentationml.tags+xml"/>
  <Override PartName="/ppt/notesSlides/notesSlide97.xml" ContentType="application/vnd.openxmlformats-officedocument.presentationml.notesSlide+xml"/>
  <Override PartName="/ppt/tags/tag100.xml" ContentType="application/vnd.openxmlformats-officedocument.presentationml.tags+xml"/>
  <Override PartName="/ppt/notesSlides/notesSlide98.xml" ContentType="application/vnd.openxmlformats-officedocument.presentationml.notesSlide+xml"/>
  <Override PartName="/ppt/tags/tag101.xml" ContentType="application/vnd.openxmlformats-officedocument.presentationml.tags+xml"/>
  <Override PartName="/ppt/notesSlides/notesSlide99.xml" ContentType="application/vnd.openxmlformats-officedocument.presentationml.notesSlide+xml"/>
  <Override PartName="/ppt/tags/tag102.xml" ContentType="application/vnd.openxmlformats-officedocument.presentationml.tags+xml"/>
  <Override PartName="/ppt/notesSlides/notesSlide100.xml" ContentType="application/vnd.openxmlformats-officedocument.presentationml.notesSlide+xml"/>
  <Override PartName="/ppt/tags/tag103.xml" ContentType="application/vnd.openxmlformats-officedocument.presentationml.tags+xml"/>
  <Override PartName="/ppt/notesSlides/notesSlide101.xml" ContentType="application/vnd.openxmlformats-officedocument.presentationml.notesSlide+xml"/>
  <Override PartName="/ppt/tags/tag104.xml" ContentType="application/vnd.openxmlformats-officedocument.presentationml.tags+xml"/>
  <Override PartName="/ppt/notesSlides/notesSlide102.xml" ContentType="application/vnd.openxmlformats-officedocument.presentationml.notesSlide+xml"/>
  <Override PartName="/ppt/tags/tag105.xml" ContentType="application/vnd.openxmlformats-officedocument.presentationml.tags+xml"/>
  <Override PartName="/ppt/notesSlides/notesSlide103.xml" ContentType="application/vnd.openxmlformats-officedocument.presentationml.notesSlide+xml"/>
  <Override PartName="/ppt/tags/tag106.xml" ContentType="application/vnd.openxmlformats-officedocument.presentationml.tags+xml"/>
  <Override PartName="/ppt/notesSlides/notesSlide104.xml" ContentType="application/vnd.openxmlformats-officedocument.presentationml.notesSlide+xml"/>
  <Override PartName="/ppt/tags/tag107.xml" ContentType="application/vnd.openxmlformats-officedocument.presentationml.tags+xml"/>
  <Override PartName="/ppt/notesSlides/notesSlide105.xml" ContentType="application/vnd.openxmlformats-officedocument.presentationml.notesSlide+xml"/>
  <Override PartName="/ppt/tags/tag108.xml" ContentType="application/vnd.openxmlformats-officedocument.presentationml.tags+xml"/>
  <Override PartName="/ppt/notesSlides/notesSlide106.xml" ContentType="application/vnd.openxmlformats-officedocument.presentationml.notesSlide+xml"/>
  <Override PartName="/ppt/tags/tag109.xml" ContentType="application/vnd.openxmlformats-officedocument.presentationml.tags+xml"/>
  <Override PartName="/ppt/notesSlides/notesSlide107.xml" ContentType="application/vnd.openxmlformats-officedocument.presentationml.notesSlide+xml"/>
  <Override PartName="/ppt/tags/tag110.xml" ContentType="application/vnd.openxmlformats-officedocument.presentationml.tags+xml"/>
  <Override PartName="/ppt/notesSlides/notesSlide108.xml" ContentType="application/vnd.openxmlformats-officedocument.presentationml.notesSlide+xml"/>
  <Override PartName="/ppt/tags/tag111.xml" ContentType="application/vnd.openxmlformats-officedocument.presentationml.tags+xml"/>
  <Override PartName="/ppt/notesSlides/notesSlide109.xml" ContentType="application/vnd.openxmlformats-officedocument.presentationml.notesSlide+xml"/>
  <Override PartName="/ppt/tags/tag112.xml" ContentType="application/vnd.openxmlformats-officedocument.presentationml.tags+xml"/>
  <Override PartName="/ppt/notesSlides/notesSlide110.xml" ContentType="application/vnd.openxmlformats-officedocument.presentationml.notesSlide+xml"/>
  <Override PartName="/ppt/tags/tag113.xml" ContentType="application/vnd.openxmlformats-officedocument.presentationml.tags+xml"/>
  <Override PartName="/ppt/notesSlides/notesSlide111.xml" ContentType="application/vnd.openxmlformats-officedocument.presentationml.notesSlide+xml"/>
  <Override PartName="/ppt/tags/tag114.xml" ContentType="application/vnd.openxmlformats-officedocument.presentationml.tags+xml"/>
  <Override PartName="/ppt/notesSlides/notesSlide112.xml" ContentType="application/vnd.openxmlformats-officedocument.presentationml.notesSlide+xml"/>
  <Override PartName="/ppt/tags/tag115.xml" ContentType="application/vnd.openxmlformats-officedocument.presentationml.tags+xml"/>
  <Override PartName="/ppt/notesSlides/notesSlide113.xml" ContentType="application/vnd.openxmlformats-officedocument.presentationml.notesSlide+xml"/>
  <Override PartName="/ppt/tags/tag116.xml" ContentType="application/vnd.openxmlformats-officedocument.presentationml.tags+xml"/>
  <Override PartName="/ppt/notesSlides/notesSlide114.xml" ContentType="application/vnd.openxmlformats-officedocument.presentationml.notesSlide+xml"/>
  <Override PartName="/ppt/tags/tag117.xml" ContentType="application/vnd.openxmlformats-officedocument.presentationml.tags+xml"/>
  <Override PartName="/ppt/notesSlides/notesSlide115.xml" ContentType="application/vnd.openxmlformats-officedocument.presentationml.notesSlide+xml"/>
  <Override PartName="/ppt/tags/tag118.xml" ContentType="application/vnd.openxmlformats-officedocument.presentationml.tags+xml"/>
  <Override PartName="/ppt/notesSlides/notesSlide116.xml" ContentType="application/vnd.openxmlformats-officedocument.presentationml.notesSlide+xml"/>
  <Override PartName="/ppt/tags/tag119.xml" ContentType="application/vnd.openxmlformats-officedocument.presentationml.tags+xml"/>
  <Override PartName="/ppt/notesSlides/notesSlide117.xml" ContentType="application/vnd.openxmlformats-officedocument.presentationml.notesSlide+xml"/>
  <Override PartName="/ppt/tags/tag120.xml" ContentType="application/vnd.openxmlformats-officedocument.presentationml.tags+xml"/>
  <Override PartName="/ppt/notesSlides/notesSlide118.xml" ContentType="application/vnd.openxmlformats-officedocument.presentationml.notesSlide+xml"/>
  <Override PartName="/ppt/tags/tag1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22"/>
  </p:notesMasterIdLst>
  <p:sldIdLst>
    <p:sldId id="291" r:id="rId2"/>
    <p:sldId id="2252" r:id="rId3"/>
    <p:sldId id="2282" r:id="rId4"/>
    <p:sldId id="3050" r:id="rId5"/>
    <p:sldId id="2914" r:id="rId6"/>
    <p:sldId id="2915" r:id="rId7"/>
    <p:sldId id="3020" r:id="rId8"/>
    <p:sldId id="2916" r:id="rId9"/>
    <p:sldId id="2918" r:id="rId10"/>
    <p:sldId id="3021" r:id="rId11"/>
    <p:sldId id="3008" r:id="rId12"/>
    <p:sldId id="2921" r:id="rId13"/>
    <p:sldId id="3022" r:id="rId14"/>
    <p:sldId id="2922" r:id="rId15"/>
    <p:sldId id="2923" r:id="rId16"/>
    <p:sldId id="2924" r:id="rId17"/>
    <p:sldId id="2926" r:id="rId18"/>
    <p:sldId id="3023" r:id="rId19"/>
    <p:sldId id="3011" r:id="rId20"/>
    <p:sldId id="3012" r:id="rId21"/>
    <p:sldId id="2927" r:id="rId22"/>
    <p:sldId id="2928" r:id="rId23"/>
    <p:sldId id="2929" r:id="rId24"/>
    <p:sldId id="3009" r:id="rId25"/>
    <p:sldId id="3053" r:id="rId26"/>
    <p:sldId id="3055" r:id="rId27"/>
    <p:sldId id="2934" r:id="rId28"/>
    <p:sldId id="3056" r:id="rId29"/>
    <p:sldId id="3054" r:id="rId30"/>
    <p:sldId id="2937" r:id="rId31"/>
    <p:sldId id="2940" r:id="rId32"/>
    <p:sldId id="2941" r:id="rId33"/>
    <p:sldId id="3024" r:id="rId34"/>
    <p:sldId id="2942" r:id="rId35"/>
    <p:sldId id="2943" r:id="rId36"/>
    <p:sldId id="2944" r:id="rId37"/>
    <p:sldId id="2946" r:id="rId38"/>
    <p:sldId id="3013" r:id="rId39"/>
    <p:sldId id="2948" r:id="rId40"/>
    <p:sldId id="2949" r:id="rId41"/>
    <p:sldId id="2950" r:id="rId42"/>
    <p:sldId id="2951" r:id="rId43"/>
    <p:sldId id="3025" r:id="rId44"/>
    <p:sldId id="2952" r:id="rId45"/>
    <p:sldId id="2953" r:id="rId46"/>
    <p:sldId id="3026" r:id="rId47"/>
    <p:sldId id="3014" r:id="rId48"/>
    <p:sldId id="3015" r:id="rId49"/>
    <p:sldId id="2956" r:id="rId50"/>
    <p:sldId id="2957" r:id="rId51"/>
    <p:sldId id="2958" r:id="rId52"/>
    <p:sldId id="2959" r:id="rId53"/>
    <p:sldId id="3027" r:id="rId54"/>
    <p:sldId id="3016" r:id="rId55"/>
    <p:sldId id="3017" r:id="rId56"/>
    <p:sldId id="2961" r:id="rId57"/>
    <p:sldId id="3057" r:id="rId58"/>
    <p:sldId id="3028" r:id="rId59"/>
    <p:sldId id="2963" r:id="rId60"/>
    <p:sldId id="2964" r:id="rId61"/>
    <p:sldId id="3029" r:id="rId62"/>
    <p:sldId id="2965" r:id="rId63"/>
    <p:sldId id="2966" r:id="rId64"/>
    <p:sldId id="2967" r:id="rId65"/>
    <p:sldId id="2968" r:id="rId66"/>
    <p:sldId id="2969" r:id="rId67"/>
    <p:sldId id="3030" r:id="rId68"/>
    <p:sldId id="2970" r:id="rId69"/>
    <p:sldId id="2971" r:id="rId70"/>
    <p:sldId id="2972" r:id="rId71"/>
    <p:sldId id="2973" r:id="rId72"/>
    <p:sldId id="3043" r:id="rId73"/>
    <p:sldId id="2975" r:id="rId74"/>
    <p:sldId id="2976" r:id="rId75"/>
    <p:sldId id="3044" r:id="rId76"/>
    <p:sldId id="2977" r:id="rId77"/>
    <p:sldId id="2978" r:id="rId78"/>
    <p:sldId id="2979" r:id="rId79"/>
    <p:sldId id="3045" r:id="rId80"/>
    <p:sldId id="2980" r:id="rId81"/>
    <p:sldId id="2981" r:id="rId82"/>
    <p:sldId id="2982" r:id="rId83"/>
    <p:sldId id="2983" r:id="rId84"/>
    <p:sldId id="2984" r:id="rId85"/>
    <p:sldId id="3046" r:id="rId86"/>
    <p:sldId id="2985" r:id="rId87"/>
    <p:sldId id="2986" r:id="rId88"/>
    <p:sldId id="3047" r:id="rId89"/>
    <p:sldId id="2987" r:id="rId90"/>
    <p:sldId id="2988" r:id="rId91"/>
    <p:sldId id="3048" r:id="rId92"/>
    <p:sldId id="2989" r:id="rId93"/>
    <p:sldId id="2990" r:id="rId94"/>
    <p:sldId id="2991" r:id="rId95"/>
    <p:sldId id="3036" r:id="rId96"/>
    <p:sldId id="3018" r:id="rId97"/>
    <p:sldId id="3037" r:id="rId98"/>
    <p:sldId id="3007" r:id="rId99"/>
    <p:sldId id="3038" r:id="rId100"/>
    <p:sldId id="2992" r:id="rId101"/>
    <p:sldId id="2995" r:id="rId102"/>
    <p:sldId id="3039" r:id="rId103"/>
    <p:sldId id="2994" r:id="rId104"/>
    <p:sldId id="2997" r:id="rId105"/>
    <p:sldId id="3040" r:id="rId106"/>
    <p:sldId id="2998" r:id="rId107"/>
    <p:sldId id="2999" r:id="rId108"/>
    <p:sldId id="3041" r:id="rId109"/>
    <p:sldId id="3000" r:id="rId110"/>
    <p:sldId id="3001" r:id="rId111"/>
    <p:sldId id="3002" r:id="rId112"/>
    <p:sldId id="3042" r:id="rId113"/>
    <p:sldId id="3003" r:id="rId114"/>
    <p:sldId id="3004" r:id="rId115"/>
    <p:sldId id="3031" r:id="rId116"/>
    <p:sldId id="3005" r:id="rId117"/>
    <p:sldId id="3032" r:id="rId118"/>
    <p:sldId id="3006" r:id="rId119"/>
    <p:sldId id="3033" r:id="rId120"/>
    <p:sldId id="3058" r:id="rId121"/>
  </p:sldIdLst>
  <p:sldSz cx="9902825" cy="6858000"/>
  <p:notesSz cx="6858000" cy="9144000"/>
  <p:custDataLst>
    <p:tags r:id="rId1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3050"/>
            <p14:sldId id="2914"/>
            <p14:sldId id="2915"/>
            <p14:sldId id="3020"/>
            <p14:sldId id="2916"/>
            <p14:sldId id="2918"/>
            <p14:sldId id="3021"/>
            <p14:sldId id="3008"/>
            <p14:sldId id="2921"/>
            <p14:sldId id="3022"/>
            <p14:sldId id="2922"/>
            <p14:sldId id="2923"/>
            <p14:sldId id="2924"/>
            <p14:sldId id="2926"/>
            <p14:sldId id="3023"/>
            <p14:sldId id="3011"/>
            <p14:sldId id="3012"/>
            <p14:sldId id="2927"/>
            <p14:sldId id="2928"/>
            <p14:sldId id="2929"/>
            <p14:sldId id="3009"/>
            <p14:sldId id="3053"/>
            <p14:sldId id="3055"/>
            <p14:sldId id="2934"/>
            <p14:sldId id="3056"/>
            <p14:sldId id="3054"/>
            <p14:sldId id="2937"/>
            <p14:sldId id="2940"/>
            <p14:sldId id="2941"/>
            <p14:sldId id="3024"/>
            <p14:sldId id="2942"/>
            <p14:sldId id="2943"/>
            <p14:sldId id="2944"/>
            <p14:sldId id="2946"/>
            <p14:sldId id="3013"/>
            <p14:sldId id="2948"/>
            <p14:sldId id="2949"/>
            <p14:sldId id="2950"/>
            <p14:sldId id="2951"/>
            <p14:sldId id="3025"/>
            <p14:sldId id="2952"/>
            <p14:sldId id="2953"/>
            <p14:sldId id="3026"/>
            <p14:sldId id="3014"/>
            <p14:sldId id="3015"/>
            <p14:sldId id="2956"/>
            <p14:sldId id="2957"/>
            <p14:sldId id="2958"/>
            <p14:sldId id="2959"/>
          </p14:sldIdLst>
        </p14:section>
        <p14:section name="Unit 2" id="{D4F174F4-B29D-4A76-A24B-0F2074A3EF27}">
          <p14:sldIdLst>
            <p14:sldId id="3027"/>
            <p14:sldId id="3016"/>
            <p14:sldId id="3017"/>
            <p14:sldId id="2961"/>
            <p14:sldId id="3057"/>
            <p14:sldId id="3028"/>
            <p14:sldId id="2963"/>
            <p14:sldId id="2964"/>
            <p14:sldId id="3029"/>
            <p14:sldId id="2965"/>
            <p14:sldId id="2966"/>
            <p14:sldId id="2967"/>
            <p14:sldId id="2968"/>
            <p14:sldId id="2969"/>
            <p14:sldId id="3030"/>
            <p14:sldId id="2970"/>
            <p14:sldId id="2971"/>
            <p14:sldId id="2972"/>
            <p14:sldId id="2973"/>
          </p14:sldIdLst>
        </p14:section>
        <p14:section name="Unit 3" id="{19C9A97C-CA7A-43B0-8B68-7E6EC7177D23}">
          <p14:sldIdLst>
            <p14:sldId id="3043"/>
            <p14:sldId id="2975"/>
            <p14:sldId id="2976"/>
            <p14:sldId id="3044"/>
            <p14:sldId id="2977"/>
            <p14:sldId id="2978"/>
            <p14:sldId id="2979"/>
            <p14:sldId id="3045"/>
            <p14:sldId id="2980"/>
            <p14:sldId id="2981"/>
            <p14:sldId id="2982"/>
            <p14:sldId id="2983"/>
            <p14:sldId id="2984"/>
            <p14:sldId id="3046"/>
            <p14:sldId id="2985"/>
            <p14:sldId id="2986"/>
            <p14:sldId id="3047"/>
            <p14:sldId id="2987"/>
            <p14:sldId id="2988"/>
            <p14:sldId id="3048"/>
            <p14:sldId id="2989"/>
            <p14:sldId id="2990"/>
            <p14:sldId id="2991"/>
          </p14:sldIdLst>
        </p14:section>
        <p14:section name="Unit 4" id="{F580D37C-F6BB-4668-9999-9AD5044AC643}">
          <p14:sldIdLst>
            <p14:sldId id="3036"/>
            <p14:sldId id="3018"/>
            <p14:sldId id="3037"/>
            <p14:sldId id="3007"/>
            <p14:sldId id="3038"/>
            <p14:sldId id="2992"/>
            <p14:sldId id="2995"/>
            <p14:sldId id="3039"/>
            <p14:sldId id="2994"/>
            <p14:sldId id="2997"/>
            <p14:sldId id="3040"/>
            <p14:sldId id="2998"/>
            <p14:sldId id="2999"/>
            <p14:sldId id="3041"/>
            <p14:sldId id="3000"/>
            <p14:sldId id="3001"/>
            <p14:sldId id="3002"/>
            <p14:sldId id="3042"/>
            <p14:sldId id="3003"/>
            <p14:sldId id="3004"/>
          </p14:sldIdLst>
        </p14:section>
        <p14:section name="Unit 5" id="{D5CED591-15A9-4041-8963-71FB1E0D6584}">
          <p14:sldIdLst>
            <p14:sldId id="3031"/>
            <p14:sldId id="3005"/>
            <p14:sldId id="3032"/>
            <p14:sldId id="3006"/>
            <p14:sldId id="3033"/>
            <p14:sldId id="3058"/>
          </p14:sldIdLst>
        </p14:section>
      </p14:sectionLst>
    </p:ext>
    <p:ext uri="{EFAFB233-063F-42B5-8137-9DF3F51BA10A}">
      <p15:sldGuideLst xmlns:p15="http://schemas.microsoft.com/office/powerpoint/2012/main">
        <p15:guide id="2" orient="horz" pos="799" userDrawn="1">
          <p15:clr>
            <a:srgbClr val="A4A3A4"/>
          </p15:clr>
        </p15:guide>
        <p15:guide id="3" orient="horz" pos="1023" userDrawn="1">
          <p15:clr>
            <a:srgbClr val="A4A3A4"/>
          </p15:clr>
        </p15:guide>
        <p15:guide id="4" pos="3119">
          <p15:clr>
            <a:srgbClr val="A4A3A4"/>
          </p15:clr>
        </p15:guide>
        <p15:guide id="5" pos="3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계정" initials="M계" lastIdx="1" clrIdx="0">
    <p:extLst>
      <p:ext uri="{19B8F6BF-5375-455C-9EA6-DF929625EA0E}">
        <p15:presenceInfo xmlns:p15="http://schemas.microsoft.com/office/powerpoint/2012/main" userId="4502cc2f324a9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F3A"/>
    <a:srgbClr val="6C5A55"/>
    <a:srgbClr val="1429A0"/>
    <a:srgbClr val="7FD7A7"/>
    <a:srgbClr val="D5E0F8"/>
    <a:srgbClr val="009999"/>
    <a:srgbClr val="FF9933"/>
    <a:srgbClr val="FF7C80"/>
    <a:srgbClr val="2E75B6"/>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4" autoAdjust="0"/>
    <p:restoredTop sz="94826" autoAdjust="0"/>
  </p:normalViewPr>
  <p:slideViewPr>
    <p:cSldViewPr>
      <p:cViewPr>
        <p:scale>
          <a:sx n="140" d="100"/>
          <a:sy n="140" d="100"/>
        </p:scale>
        <p:origin x="1760" y="256"/>
      </p:cViewPr>
      <p:guideLst>
        <p:guide orient="horz" pos="799"/>
        <p:guide orient="horz" pos="1023"/>
        <p:guide pos="3119"/>
        <p:guide pos="352"/>
      </p:guideLst>
    </p:cSldViewPr>
  </p:slideViewPr>
  <p:notesTextViewPr>
    <p:cViewPr>
      <p:scale>
        <a:sx n="100" d="100"/>
        <a:sy n="100" d="100"/>
      </p:scale>
      <p:origin x="0" y="0"/>
    </p:cViewPr>
  </p:notesTextViewPr>
  <p:sorterViewPr>
    <p:cViewPr>
      <p:scale>
        <a:sx n="100" d="100"/>
        <a:sy n="100" d="100"/>
      </p:scale>
      <p:origin x="0" y="-83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invertIfNegative val="0"/>
          <c:dPt>
            <c:idx val="0"/>
            <c:invertIfNegative val="0"/>
            <c:bubble3D val="0"/>
            <c:spPr>
              <a:solidFill>
                <a:schemeClr val="bg2">
                  <a:lumMod val="90000"/>
                </a:schemeClr>
              </a:solidFill>
            </c:spPr>
            <c:extLst>
              <c:ext xmlns:c16="http://schemas.microsoft.com/office/drawing/2014/chart" uri="{C3380CC4-5D6E-409C-BE32-E72D297353CC}">
                <c16:uniqueId val="{00000001-C5EB-4180-8EA2-D0EC593F5C98}"/>
              </c:ext>
            </c:extLst>
          </c:dPt>
          <c:dPt>
            <c:idx val="1"/>
            <c:invertIfNegative val="0"/>
            <c:bubble3D val="0"/>
            <c:spPr>
              <a:solidFill>
                <a:schemeClr val="bg2">
                  <a:lumMod val="90000"/>
                </a:schemeClr>
              </a:solidFill>
            </c:spPr>
            <c:extLst>
              <c:ext xmlns:c16="http://schemas.microsoft.com/office/drawing/2014/chart" uri="{C3380CC4-5D6E-409C-BE32-E72D297353CC}">
                <c16:uniqueId val="{00000003-C5EB-4180-8EA2-D0EC593F5C98}"/>
              </c:ext>
            </c:extLst>
          </c:dPt>
          <c:dPt>
            <c:idx val="2"/>
            <c:invertIfNegative val="0"/>
            <c:bubble3D val="0"/>
            <c:spPr>
              <a:solidFill>
                <a:schemeClr val="bg2">
                  <a:lumMod val="90000"/>
                </a:schemeClr>
              </a:solidFill>
            </c:spPr>
            <c:extLst>
              <c:ext xmlns:c16="http://schemas.microsoft.com/office/drawing/2014/chart" uri="{C3380CC4-5D6E-409C-BE32-E72D297353CC}">
                <c16:uniqueId val="{00000005-C5EB-4180-8EA2-D0EC593F5C98}"/>
              </c:ext>
            </c:extLst>
          </c:dPt>
          <c:dPt>
            <c:idx val="3"/>
            <c:invertIfNegative val="0"/>
            <c:bubble3D val="0"/>
            <c:spPr>
              <a:solidFill>
                <a:schemeClr val="bg2">
                  <a:lumMod val="90000"/>
                </a:schemeClr>
              </a:solidFill>
            </c:spPr>
            <c:extLst>
              <c:ext xmlns:c16="http://schemas.microsoft.com/office/drawing/2014/chart" uri="{C3380CC4-5D6E-409C-BE32-E72D297353CC}">
                <c16:uniqueId val="{00000007-C5EB-4180-8EA2-D0EC593F5C98}"/>
              </c:ext>
            </c:extLst>
          </c:dPt>
          <c:dPt>
            <c:idx val="4"/>
            <c:invertIfNegative val="0"/>
            <c:bubble3D val="0"/>
            <c:spPr>
              <a:solidFill>
                <a:schemeClr val="bg2">
                  <a:lumMod val="90000"/>
                </a:schemeClr>
              </a:solidFill>
            </c:spPr>
            <c:extLst>
              <c:ext xmlns:c16="http://schemas.microsoft.com/office/drawing/2014/chart" uri="{C3380CC4-5D6E-409C-BE32-E72D297353CC}">
                <c16:uniqueId val="{00000009-C5EB-4180-8EA2-D0EC593F5C98}"/>
              </c:ext>
            </c:extLst>
          </c:dPt>
          <c:dPt>
            <c:idx val="5"/>
            <c:invertIfNegative val="0"/>
            <c:bubble3D val="0"/>
            <c:spPr>
              <a:solidFill>
                <a:srgbClr val="3366CC"/>
              </a:solidFill>
            </c:spPr>
            <c:extLst>
              <c:ext xmlns:c16="http://schemas.microsoft.com/office/drawing/2014/chart" uri="{C3380CC4-5D6E-409C-BE32-E72D297353CC}">
                <c16:uniqueId val="{0000000B-C5EB-4180-8EA2-D0EC593F5C98}"/>
              </c:ext>
            </c:extLst>
          </c:dPt>
          <c:dPt>
            <c:idx val="6"/>
            <c:invertIfNegative val="0"/>
            <c:bubble3D val="0"/>
            <c:spPr>
              <a:solidFill>
                <a:schemeClr val="bg2">
                  <a:lumMod val="90000"/>
                </a:schemeClr>
              </a:solidFill>
            </c:spPr>
            <c:extLst>
              <c:ext xmlns:c16="http://schemas.microsoft.com/office/drawing/2014/chart" uri="{C3380CC4-5D6E-409C-BE32-E72D297353CC}">
                <c16:uniqueId val="{0000000D-C5EB-4180-8EA2-D0EC593F5C98}"/>
              </c:ext>
            </c:extLst>
          </c:dPt>
          <c:dPt>
            <c:idx val="7"/>
            <c:invertIfNegative val="0"/>
            <c:bubble3D val="0"/>
            <c:spPr>
              <a:solidFill>
                <a:schemeClr val="bg2">
                  <a:lumMod val="90000"/>
                </a:schemeClr>
              </a:solidFill>
            </c:spPr>
            <c:extLst>
              <c:ext xmlns:c16="http://schemas.microsoft.com/office/drawing/2014/chart" uri="{C3380CC4-5D6E-409C-BE32-E72D297353CC}">
                <c16:uniqueId val="{0000000F-C5EB-4180-8EA2-D0EC593F5C98}"/>
              </c:ext>
            </c:extLst>
          </c:dPt>
          <c:dPt>
            <c:idx val="8"/>
            <c:invertIfNegative val="0"/>
            <c:bubble3D val="0"/>
            <c:spPr>
              <a:solidFill>
                <a:schemeClr val="bg2">
                  <a:lumMod val="90000"/>
                </a:schemeClr>
              </a:solidFill>
            </c:spPr>
            <c:extLst>
              <c:ext xmlns:c16="http://schemas.microsoft.com/office/drawing/2014/chart" uri="{C3380CC4-5D6E-409C-BE32-E72D297353CC}">
                <c16:uniqueId val="{00000011-C5EB-4180-8EA2-D0EC593F5C98}"/>
              </c:ext>
            </c:extLst>
          </c:dPt>
          <c:cat>
            <c:strRef>
              <c:f>Sheet1!$A$2:$A$10</c:f>
              <c:strCache>
                <c:ptCount val="9"/>
                <c:pt idx="0">
                  <c:v>2010</c:v>
                </c:pt>
                <c:pt idx="1">
                  <c:v>2011</c:v>
                </c:pt>
                <c:pt idx="2">
                  <c:v>2012</c:v>
                </c:pt>
                <c:pt idx="3">
                  <c:v>2013</c:v>
                </c:pt>
                <c:pt idx="4">
                  <c:v>2014</c:v>
                </c:pt>
                <c:pt idx="5">
                  <c:v>Human</c:v>
                </c:pt>
                <c:pt idx="6">
                  <c:v>2015</c:v>
                </c:pt>
                <c:pt idx="7">
                  <c:v>2016</c:v>
                </c:pt>
                <c:pt idx="8">
                  <c:v>2017</c:v>
                </c:pt>
              </c:strCache>
            </c:strRef>
          </c:cat>
          <c:val>
            <c:numRef>
              <c:f>Sheet1!$B$2:$B$10</c:f>
              <c:numCache>
                <c:formatCode>General</c:formatCode>
                <c:ptCount val="9"/>
                <c:pt idx="0">
                  <c:v>28</c:v>
                </c:pt>
                <c:pt idx="1">
                  <c:v>26</c:v>
                </c:pt>
                <c:pt idx="2">
                  <c:v>16</c:v>
                </c:pt>
                <c:pt idx="3">
                  <c:v>12</c:v>
                </c:pt>
                <c:pt idx="4">
                  <c:v>7</c:v>
                </c:pt>
                <c:pt idx="5">
                  <c:v>5</c:v>
                </c:pt>
                <c:pt idx="6">
                  <c:v>3.6</c:v>
                </c:pt>
                <c:pt idx="7">
                  <c:v>3</c:v>
                </c:pt>
                <c:pt idx="8">
                  <c:v>2.2999999999999998</c:v>
                </c:pt>
              </c:numCache>
            </c:numRef>
          </c:val>
          <c:extLst>
            <c:ext xmlns:c16="http://schemas.microsoft.com/office/drawing/2014/chart" uri="{C3380CC4-5D6E-409C-BE32-E72D297353CC}">
              <c16:uniqueId val="{00000012-C5EB-4180-8EA2-D0EC593F5C98}"/>
            </c:ext>
          </c:extLst>
        </c:ser>
        <c:dLbls>
          <c:showLegendKey val="0"/>
          <c:showVal val="0"/>
          <c:showCatName val="0"/>
          <c:showSerName val="0"/>
          <c:showPercent val="0"/>
          <c:showBubbleSize val="0"/>
        </c:dLbls>
        <c:gapWidth val="150"/>
        <c:axId val="-1613402560"/>
        <c:axId val="-1613401472"/>
      </c:barChart>
      <c:catAx>
        <c:axId val="-1613402560"/>
        <c:scaling>
          <c:orientation val="minMax"/>
        </c:scaling>
        <c:delete val="0"/>
        <c:axPos val="b"/>
        <c:numFmt formatCode="General" sourceLinked="1"/>
        <c:majorTickMark val="out"/>
        <c:minorTickMark val="none"/>
        <c:tickLblPos val="nextTo"/>
        <c:txPr>
          <a:bodyPr anchor="b"/>
          <a:lstStyle/>
          <a:p>
            <a:pPr>
              <a:defRPr sz="900" baseline="0">
                <a:solidFill>
                  <a:schemeClr val="bg1">
                    <a:lumMod val="50000"/>
                  </a:schemeClr>
                </a:solidFill>
                <a:latin typeface="SamsungOne-400" panose="020B0503030303020204" pitchFamily="34" charset="0"/>
                <a:ea typeface="SamsungOne-400" panose="020B0503030303020204" pitchFamily="34" charset="0"/>
              </a:defRPr>
            </a:pPr>
            <a:endParaRPr lang="en-VN"/>
          </a:p>
        </c:txPr>
        <c:crossAx val="-1613401472"/>
        <c:crosses val="autoZero"/>
        <c:auto val="1"/>
        <c:lblAlgn val="ctr"/>
        <c:lblOffset val="100"/>
        <c:noMultiLvlLbl val="0"/>
      </c:catAx>
      <c:valAx>
        <c:axId val="-1613401472"/>
        <c:scaling>
          <c:orientation val="minMax"/>
        </c:scaling>
        <c:delete val="0"/>
        <c:axPos val="l"/>
        <c:majorGridlines>
          <c:spPr>
            <a:ln>
              <a:solidFill>
                <a:schemeClr val="bg1"/>
              </a:solidFill>
            </a:ln>
          </c:spPr>
        </c:majorGridlines>
        <c:numFmt formatCode="General" sourceLinked="0"/>
        <c:majorTickMark val="out"/>
        <c:minorTickMark val="none"/>
        <c:tickLblPos val="nextTo"/>
        <c:txPr>
          <a:bodyPr/>
          <a:lstStyle/>
          <a:p>
            <a:pPr>
              <a:defRPr sz="900" baseline="0">
                <a:solidFill>
                  <a:schemeClr val="bg1">
                    <a:lumMod val="50000"/>
                  </a:schemeClr>
                </a:solidFill>
                <a:latin typeface="SamsungOne-400" panose="020B0503030303020204" pitchFamily="34" charset="0"/>
                <a:ea typeface="SamsungOne-400" panose="020B0503030303020204" pitchFamily="34" charset="0"/>
              </a:defRPr>
            </a:pPr>
            <a:endParaRPr lang="en-VN"/>
          </a:p>
        </c:txPr>
        <c:crossAx val="-1613402560"/>
        <c:crosses val="autoZero"/>
        <c:crossBetween val="between"/>
      </c:valAx>
    </c:plotArea>
    <c:plotVisOnly val="1"/>
    <c:dispBlanksAs val="gap"/>
    <c:showDLblsOverMax val="0"/>
  </c:chart>
  <c:txPr>
    <a:bodyPr/>
    <a:lstStyle/>
    <a:p>
      <a:pPr>
        <a:defRPr sz="1800"/>
      </a:pPr>
      <a:endParaRPr lang="en-V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1"/>
    <c:plotArea>
      <c:layout>
        <c:manualLayout>
          <c:layoutTarget val="inner"/>
          <c:xMode val="edge"/>
          <c:yMode val="edge"/>
          <c:x val="4.2754675175822453E-2"/>
          <c:y val="5.7268662872111895E-2"/>
          <c:w val="0.92764593431783893"/>
          <c:h val="0.82596153946213247"/>
        </c:manualLayout>
      </c:layout>
      <c:barChart>
        <c:barDir val="col"/>
        <c:grouping val="clustered"/>
        <c:varyColors val="0"/>
        <c:ser>
          <c:idx val="0"/>
          <c:order val="0"/>
          <c:tx>
            <c:strRef>
              <c:f>Sheet1!$B$1</c:f>
              <c:strCache>
                <c:ptCount val="1"/>
                <c:pt idx="0">
                  <c:v>열1</c:v>
                </c:pt>
              </c:strCache>
            </c:strRef>
          </c:tx>
          <c:spPr>
            <a:solidFill>
              <a:schemeClr val="bg1">
                <a:lumMod val="85000"/>
              </a:schemeClr>
            </a:solidFill>
            <a:ln w="12700"/>
          </c:spPr>
          <c:invertIfNegative val="0"/>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424</c:v>
                </c:pt>
                <c:pt idx="1">
                  <c:v>636</c:v>
                </c:pt>
                <c:pt idx="2">
                  <c:v>352</c:v>
                </c:pt>
                <c:pt idx="3">
                  <c:v>1260</c:v>
                </c:pt>
              </c:numCache>
            </c:numRef>
          </c:val>
          <c:extLst>
            <c:ext xmlns:c16="http://schemas.microsoft.com/office/drawing/2014/chart" uri="{C3380CC4-5D6E-409C-BE32-E72D297353CC}">
              <c16:uniqueId val="{00000000-C508-4AC3-B58F-EF8922DF7EBF}"/>
            </c:ext>
          </c:extLst>
        </c:ser>
        <c:dLbls>
          <c:showLegendKey val="0"/>
          <c:showVal val="0"/>
          <c:showCatName val="0"/>
          <c:showSerName val="0"/>
          <c:showPercent val="0"/>
          <c:showBubbleSize val="0"/>
        </c:dLbls>
        <c:gapWidth val="250"/>
        <c:axId val="-1613407456"/>
        <c:axId val="-1613399296"/>
      </c:barChart>
      <c:catAx>
        <c:axId val="-1613407456"/>
        <c:scaling>
          <c:orientation val="minMax"/>
        </c:scaling>
        <c:delete val="0"/>
        <c:axPos val="b"/>
        <c:numFmt formatCode="General" sourceLinked="1"/>
        <c:majorTickMark val="out"/>
        <c:minorTickMark val="none"/>
        <c:tickLblPos val="nextTo"/>
        <c:txPr>
          <a:bodyPr/>
          <a:lstStyle/>
          <a:p>
            <a:pPr>
              <a:defRPr sz="1300">
                <a:solidFill>
                  <a:schemeClr val="bg2">
                    <a:lumMod val="50000"/>
                  </a:schemeClr>
                </a:solidFill>
                <a:latin typeface="SamsungOne-400" panose="020B0503030303020204" pitchFamily="34" charset="0"/>
                <a:ea typeface="SamsungOne-400" panose="020B0503030303020204" pitchFamily="34" charset="0"/>
              </a:defRPr>
            </a:pPr>
            <a:endParaRPr lang="en-VN"/>
          </a:p>
        </c:txPr>
        <c:crossAx val="-1613399296"/>
        <c:crosses val="autoZero"/>
        <c:auto val="1"/>
        <c:lblAlgn val="ctr"/>
        <c:lblOffset val="100"/>
        <c:noMultiLvlLbl val="0"/>
      </c:catAx>
      <c:valAx>
        <c:axId val="-1613399296"/>
        <c:scaling>
          <c:orientation val="minMax"/>
        </c:scaling>
        <c:delete val="1"/>
        <c:axPos val="l"/>
        <c:numFmt formatCode="General" sourceLinked="1"/>
        <c:majorTickMark val="out"/>
        <c:minorTickMark val="none"/>
        <c:tickLblPos val="nextTo"/>
        <c:crossAx val="-1613407456"/>
        <c:crosses val="autoZero"/>
        <c:crossBetween val="between"/>
      </c:valAx>
    </c:plotArea>
    <c:plotVisOnly val="1"/>
    <c:dispBlanksAs val="gap"/>
    <c:showDLblsOverMax val="0"/>
  </c:chart>
  <c:txPr>
    <a:bodyPr/>
    <a:lstStyle/>
    <a:p>
      <a:pPr>
        <a:defRPr sz="1800"/>
      </a:pPr>
      <a:endParaRPr lang="en-V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2023. 3. 3.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athworks.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SgkLEuhfbg&amp;feature=youtu.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SgkLEuhfbg&amp;feature=youtu.b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ired.com/2011/10/john-mccarthy-father-of-ai-and-lisp-dies-at-84/" TargetMode="External"/><Relationship Id="rId7" Type="http://schemas.openxmlformats.org/officeDocument/2006/relationships/hyperlink" Target="https://en.wikipedia.org/wiki/Artificial_intelligenc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Progress_in_artificial_intelligence" TargetMode="External"/><Relationship Id="rId5" Type="http://schemas.openxmlformats.org/officeDocument/2006/relationships/hyperlink" Target="https://searchenterpriseai.techtarget.com/definition/AI-Artificial-Intelligence" TargetMode="External"/><Relationship Id="rId4" Type="http://schemas.openxmlformats.org/officeDocument/2006/relationships/hyperlink" Target="https://simple.m.wikipedia.org/wiki/Artificial_intelligenc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hackernoon.com/artificial-intelligence-trends-to-watch-out-in-2019-b04q23dz5"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process.st/applications-of-ai/" TargetMode="External"/><Relationship Id="rId4" Type="http://schemas.openxmlformats.org/officeDocument/2006/relationships/hyperlink" Target="https://medium.com/@chethankumargn/artificial-intelligence-definition-types-examples-technologies-962ea75c7b9b"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owardsdatascience.com/review-senet-squeeze-and-excitation-network-winner-of-ilsvrc-2017-image-classification-a887b98b2883"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marutitech.com/working-image-recognition/"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www.marketsandmarkets.com/Market-Reports/image-recognition-market-222404611.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Computer_vision"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ppen.com/blog/computer-vision-vs-machine-vision/"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Machine_vision#Methods_and_sequence_of_operation"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www.slideshare.net/djehlke/machine-vision" TargetMode="External"/><Relationship Id="rId5" Type="http://schemas.openxmlformats.org/officeDocument/2006/relationships/hyperlink" Target="https://devisionx.com/industrial-applications/food-and-beverage/" TargetMode="External"/><Relationship Id="rId4" Type="http://schemas.openxmlformats.org/officeDocument/2006/relationships/hyperlink" Target="https://appen.com/blog/computer-vision-vs-machine-vision/"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emerj.com/partner-content/nlp-current-applications-and-future-possibilities/" TargetMode="External"/><Relationship Id="rId7" Type="http://schemas.openxmlformats.org/officeDocument/2006/relationships/hyperlink" Target="https://www.cs.upc.edu/~gatius/mai-ihlp/Applications2018.pdf"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www.upgrad.com/blog/5-applications-of-natural-language-processing-for-businesses/" TargetMode="External"/><Relationship Id="rId5" Type="http://schemas.openxmlformats.org/officeDocument/2006/relationships/hyperlink" Target="https://medium.com/@paldesk/natural-language-processing-and-social-media-8e7378737d00" TargetMode="External"/><Relationship Id="rId4" Type="http://schemas.openxmlformats.org/officeDocument/2006/relationships/hyperlink" Target="https://expertsystem.com/natural-language-processing-applications/"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ranscribeme.com/speech-vs-voice-recognition-whats-the-difference"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searchcustomerexperience.techtarget.com/definition/voice-recognition-speaker-recognition" TargetMode="External"/><Relationship Id="rId4" Type="http://schemas.openxmlformats.org/officeDocument/2006/relationships/hyperlink" Target="https://www.totalvoicetech.com/difference-between-voice-recognition-and-speech-recogni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prnewswire.com/news-releases/arterys-receives-first-fda-clearance-for-broad-oncology-imaging-suite-with-deep-learning-300599275.html"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youtube.com/watch?v=y3P9aVwDOig"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youtube.com/watch?v=pSHacTstOAU&amp;list=PLZGoT8OiX8oAU2SAvgmhjX98sI8GSKs2w"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archenterpriseai.techtarget.com/definition/AI-Artificial-Intelligenc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Progress_in_artificial_intelligence" TargetMode="External"/><Relationship Id="rId4" Type="http://schemas.openxmlformats.org/officeDocument/2006/relationships/hyperlink" Target="https://medium.com/syncedreview/openai-founder-short-term-agi-is-a-serious-possibility-368424f7462f" TargetMode="Externa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n.wikipedia.org/wiki/Self-driving_car" TargetMode="External"/><Relationship Id="rId7" Type="http://schemas.openxmlformats.org/officeDocument/2006/relationships/hyperlink" Target="https://medium.com/@giltayar/not-only-cars-the-six-levels-of-autonomous-testing-a22611ab1d7f"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www.thedrive.com/tech/15848/waymo-is-already-running-cars-with-no-one-behind-the-wheel" TargetMode="External"/><Relationship Id="rId5" Type="http://schemas.openxmlformats.org/officeDocument/2006/relationships/hyperlink" Target="https://www.forbes.com/sites/alanohnsman/2019/10/28/waymos-autonomous-car-definition-if-you-need-a-drivers-license-its-not-self-driving/#130675296478" TargetMode="External"/><Relationship Id="rId4" Type="http://schemas.openxmlformats.org/officeDocument/2006/relationships/hyperlink" Target="https://spectrum.ieee.org/transportation/self-driving/accelerating-autonomous-vehicle-technology"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hackernoon.com/why-miles-per-disengagement-misses-the-point-as-an-autonomous-vehicle-success-metric-86da67768ec2"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thelastdriverlicenseholder.com/2019/02/12/disengagement-reports-2018-preliminary-results/" TargetMode="External"/><Relationship Id="rId5" Type="http://schemas.openxmlformats.org/officeDocument/2006/relationships/hyperlink" Target="https://www.theverge.com/2019/2/13/18223356/california-dmv-self-driving-car-disengagement-report-2018" TargetMode="External"/><Relationship Id="rId4" Type="http://schemas.openxmlformats.org/officeDocument/2006/relationships/hyperlink" Target="https://www.forbes.com/sites/alanohnsman/2019/02/13/waymo-tops-self-driving-car-disengagement-stats-as-gm-cruise-gains-and-tesla-is-awol/#4540246b31ec"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forbes.com/sites/alanohnsman/2018/03/02/waymo-is-millions-of-miles-ahead-in-robot-car-tests-does-it-need-a-billion-more/#c854b381ef4c"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www.forbes.com/sites/alanohnsman/2018/11/30/10-million-miles-later-waymo-ceo-says-its-self-driving-cars-are-ready-for-prime-time/#7f5368ee75e7"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cbinsights.com/research/startups-drive-auto-industry-disruption/"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7.xml.rels><?xml version="1.0" encoding="UTF-8" standalone="yes"?>
<Relationships xmlns="http://schemas.openxmlformats.org/package/2006/relationships"><Relationship Id="rId8" Type="http://schemas.openxmlformats.org/officeDocument/2006/relationships/hyperlink" Target="https://chatbotsmagazine.com/reinforcement-learning-and-its-practical-applications-8499e60cf751" TargetMode="External"/><Relationship Id="rId3" Type="http://schemas.openxmlformats.org/officeDocument/2006/relationships/hyperlink" Target="https://en.wikipedia.org/wiki/Reinforcement_learning" TargetMode="External"/><Relationship Id="rId7" Type="http://schemas.openxmlformats.org/officeDocument/2006/relationships/hyperlink" Target="https://towardsdatascience.com/applications-of-reinforcement-learning-in-real-world-1a94955bcd12"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www.shield.ai/content/2018/11/20/shield-ai-fundamentals-on-reinforcement-learning" TargetMode="External"/><Relationship Id="rId5" Type="http://schemas.openxmlformats.org/officeDocument/2006/relationships/hyperlink" Target="https://perfectial.com/blog/reinforcement-learning-applications/" TargetMode="External"/><Relationship Id="rId4" Type="http://schemas.openxmlformats.org/officeDocument/2006/relationships/hyperlink" Target="https://medium.com/@yuxili/rl-applications-73ef685c07eb"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interactions.com/conversational-ai/"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mckinsey.com/featured-insights/artificial-intelligence/notes-from-the-ai-frontier-applications-and-value-of-deep-learning#part1" TargetMode="External"/><Relationship Id="rId3" Type="http://schemas.openxmlformats.org/officeDocument/2006/relationships/hyperlink" Target="https://www.nvidia.com/content/dam/en-zz/Solutions/deep-learning/home/DeepLearning_eBook_FINAL.pdf" TargetMode="External"/><Relationship Id="rId7" Type="http://schemas.openxmlformats.org/officeDocument/2006/relationships/hyperlink" Target="https://medium.com/@saileshdhungana/a-simple-yet-satisfactory-definition-of-ai-f0022fa3373d"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atarobot.com/wiki/artificial-intelligence/" TargetMode="External"/><Relationship Id="rId5" Type="http://schemas.openxmlformats.org/officeDocument/2006/relationships/hyperlink" Target="https://www.mckinsey.com/business-functions/mckinsey-analytics/our-insights/an-executives-guide-to-ai" TargetMode="External"/><Relationship Id="rId4" Type="http://schemas.openxmlformats.org/officeDocument/2006/relationships/hyperlink" Target="https://www.kdnuggets.com/2017/07/rapidminer-ai-machine-learning-deep-learning.html" TargetMode="External"/><Relationship Id="rId9" Type="http://schemas.openxmlformats.org/officeDocument/2006/relationships/hyperlink" Target="https://www.guru99.com/supervised-vs-unsupervised-learning.html"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ai.googleblog.com/2018/05/duplex-ai-system-for-natural-conversation.html" TargetMode="External"/><Relationship Id="rId7" Type="http://schemas.openxmlformats.org/officeDocument/2006/relationships/hyperlink" Target="https://pdfaiw.uspto.gov/.aiw?PageNum=0&amp;docid=20180247649&amp;IDKey=05BD3D65A04E&amp;HomeUrl=http://appft.uspto.gov/netacgi/nph-Parser?Sect1%3DPTO1%26Sect2%3DHITOFF%26d%3DPG01%26p%3D1%26u%3D/netahtml/PTO/srchnum.html%26r%3D1%26f%3DG%26l%3D50%26s1%3D20180247649%26OS%3D%26RS%3D"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www.youtube.com/watch?v=I2fRxfZTJ2c" TargetMode="External"/><Relationship Id="rId5" Type="http://schemas.openxmlformats.org/officeDocument/2006/relationships/hyperlink" Target="https://www.youtube.com/watch?v=JbkoQGMf5DI" TargetMode="External"/><Relationship Id="rId4" Type="http://schemas.openxmlformats.org/officeDocument/2006/relationships/hyperlink" Target="https://www.androidauthority.com/duplex-web-release-1036145/"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cmu.edu/news/stories/archives/2018/september/deep-fakes-video-content.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www.cs.cmu.edu/~aayushb/Recycle-GAN/" TargetMode="External"/><Relationship Id="rId5" Type="http://schemas.openxmlformats.org/officeDocument/2006/relationships/hyperlink" Target="https://gizmodo.com/researchers-come-out-with-yet-another-unnerving-new-de-1828977488" TargetMode="External"/><Relationship Id="rId4" Type="http://schemas.openxmlformats.org/officeDocument/2006/relationships/hyperlink" Target="https://www.youtube.com/watch?time_continue=1&amp;v=ehD3C60i6lw&amp;feature=emb_logo"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fastcompany.com/90240746/deepfakes-for-good-why-researchers-are-using-ai-for-synthetic-health-data?partner=rss&amp;utm_source=rss&amp;utm_medium=feed&amp;utm_campaign=rss+fastcompany&amp;utm_content=rs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semanticscholar.org/paper/Medical-Image-Synthesis-for-Data-Augmentation-and-Shin-Tenenholtz/37a052144b510b8827634c38146b190d8b2c8d0b" TargetMode="External"/><Relationship Id="rId5" Type="http://schemas.openxmlformats.org/officeDocument/2006/relationships/hyperlink" Target="https://news.developer.nvidia.com/ai-can-generate-synthetic-mris-to-advance-medical-research/" TargetMode="External"/><Relationship Id="rId4" Type="http://schemas.openxmlformats.org/officeDocument/2006/relationships/hyperlink" Target="https://www.healthimaging.com/topics/artificial-intelligence/ai-synthetic-brain-mris-diverse-reliable-data"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mckinsey.com/featured-insights/artificial-intelligence/visualizing-the-uses-and-potential-impact-of-ai-and-other-analytic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84179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dirty="0"/>
          </a:p>
        </p:txBody>
      </p:sp>
    </p:spTree>
    <p:extLst>
      <p:ext uri="{BB962C8B-B14F-4D97-AF65-F5344CB8AC3E}">
        <p14:creationId xmlns:p14="http://schemas.microsoft.com/office/powerpoint/2010/main" val="9758332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dirty="0"/>
          </a:p>
        </p:txBody>
      </p:sp>
    </p:spTree>
    <p:extLst>
      <p:ext uri="{BB962C8B-B14F-4D97-AF65-F5344CB8AC3E}">
        <p14:creationId xmlns:p14="http://schemas.microsoft.com/office/powerpoint/2010/main" val="40638041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691316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dirty="0"/>
          </a:p>
        </p:txBody>
      </p:sp>
    </p:spTree>
    <p:extLst>
      <p:ext uri="{BB962C8B-B14F-4D97-AF65-F5344CB8AC3E}">
        <p14:creationId xmlns:p14="http://schemas.microsoft.com/office/powerpoint/2010/main" val="24551463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dirty="0"/>
          </a:p>
        </p:txBody>
      </p:sp>
    </p:spTree>
    <p:extLst>
      <p:ext uri="{BB962C8B-B14F-4D97-AF65-F5344CB8AC3E}">
        <p14:creationId xmlns:p14="http://schemas.microsoft.com/office/powerpoint/2010/main" val="11068373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45037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dirty="0"/>
          </a:p>
        </p:txBody>
      </p:sp>
    </p:spTree>
    <p:extLst>
      <p:ext uri="{BB962C8B-B14F-4D97-AF65-F5344CB8AC3E}">
        <p14:creationId xmlns:p14="http://schemas.microsoft.com/office/powerpoint/2010/main" val="29884990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dirty="0"/>
          </a:p>
        </p:txBody>
      </p:sp>
    </p:spTree>
    <p:extLst>
      <p:ext uri="{BB962C8B-B14F-4D97-AF65-F5344CB8AC3E}">
        <p14:creationId xmlns:p14="http://schemas.microsoft.com/office/powerpoint/2010/main" val="1906023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4141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dirty="0"/>
          </a:p>
        </p:txBody>
      </p:sp>
    </p:spTree>
    <p:extLst>
      <p:ext uri="{BB962C8B-B14F-4D97-AF65-F5344CB8AC3E}">
        <p14:creationId xmlns:p14="http://schemas.microsoft.com/office/powerpoint/2010/main" val="2928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Spam filter is one of the machine learning programs that use samples of spam and general mails to classify mails that are designated as spam by the user.</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Basic terms</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 Training set: samples used by the system for learning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 Training instance (or sample: each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 Task T classifies if the new mail is spam</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 Experience E is the training data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 Performance measure P should be directly defined by the user, and performance measure is also called accuracy which is often used for classification tasks.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dirty="0"/>
          </a:p>
        </p:txBody>
      </p:sp>
    </p:spTree>
    <p:extLst>
      <p:ext uri="{BB962C8B-B14F-4D97-AF65-F5344CB8AC3E}">
        <p14:creationId xmlns:p14="http://schemas.microsoft.com/office/powerpoint/2010/main" val="3799639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dirty="0"/>
          </a:p>
        </p:txBody>
      </p:sp>
    </p:spTree>
    <p:extLst>
      <p:ext uri="{BB962C8B-B14F-4D97-AF65-F5344CB8AC3E}">
        <p14:creationId xmlns:p14="http://schemas.microsoft.com/office/powerpoint/2010/main" val="3066186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dirty="0"/>
          </a:p>
        </p:txBody>
      </p:sp>
    </p:spTree>
    <p:extLst>
      <p:ext uri="{BB962C8B-B14F-4D97-AF65-F5344CB8AC3E}">
        <p14:creationId xmlns:p14="http://schemas.microsoft.com/office/powerpoint/2010/main" val="14360515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670340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dirty="0"/>
          </a:p>
        </p:txBody>
      </p:sp>
    </p:spTree>
    <p:extLst>
      <p:ext uri="{BB962C8B-B14F-4D97-AF65-F5344CB8AC3E}">
        <p14:creationId xmlns:p14="http://schemas.microsoft.com/office/powerpoint/2010/main" val="231900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dirty="0"/>
          </a:p>
        </p:txBody>
      </p:sp>
    </p:spTree>
    <p:extLst>
      <p:ext uri="{BB962C8B-B14F-4D97-AF65-F5344CB8AC3E}">
        <p14:creationId xmlns:p14="http://schemas.microsoft.com/office/powerpoint/2010/main" val="13164672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330424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dirty="0"/>
          </a:p>
        </p:txBody>
      </p:sp>
    </p:spTree>
    <p:extLst>
      <p:ext uri="{BB962C8B-B14F-4D97-AF65-F5344CB8AC3E}">
        <p14:creationId xmlns:p14="http://schemas.microsoft.com/office/powerpoint/2010/main" val="8757348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65733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dirty="0"/>
          </a:p>
        </p:txBody>
      </p:sp>
    </p:spTree>
    <p:extLst>
      <p:ext uri="{BB962C8B-B14F-4D97-AF65-F5344CB8AC3E}">
        <p14:creationId xmlns:p14="http://schemas.microsoft.com/office/powerpoint/2010/main" val="213017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People usually recognize cats and dogs based on the experience of having seen many cats and dogs overtime.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This is essentially the same to the computers. Learn from examples and recognize them later.</a:t>
            </a:r>
            <a:br>
              <a:rPr lang="en-US" altLang="ko-KR" dirty="0"/>
            </a:b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a:t>
            </a:r>
            <a:r>
              <a:rPr lang="en-US" altLang="ko-KR" dirty="0">
                <a:hlinkClick r:id="rId3"/>
              </a:rPr>
              <a:t>https://www.mathworks.com/</a:t>
            </a:r>
            <a:endParaRPr lang="en-US" altLang="ko-KR" sz="12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4"/>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dirty="0"/>
          </a:p>
        </p:txBody>
      </p:sp>
    </p:spTree>
    <p:extLst>
      <p:ext uri="{BB962C8B-B14F-4D97-AF65-F5344CB8AC3E}">
        <p14:creationId xmlns:p14="http://schemas.microsoft.com/office/powerpoint/2010/main" val="17721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2062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Instead of being limited to a single field of technology or methodology, machine learning is an interdisciplinary field that combines academic backgrounds and achievements in various fields such as probability and statistics, computer science, database theory, cognitive science, neuroscience, and pattern recognition,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i="0" kern="1200" dirty="0">
                <a:solidFill>
                  <a:schemeClr val="tx1"/>
                </a:solidFill>
                <a:effectLst/>
                <a:latin typeface="+mn-lt"/>
                <a:ea typeface="+mn-ea"/>
                <a:cs typeface="+mn-cs"/>
              </a:rPr>
              <a:t>Interdisciplinary: </a:t>
            </a:r>
            <a:r>
              <a:rPr lang="en-US" altLang="ko-KR" sz="1200" b="0" i="0" kern="1200" dirty="0">
                <a:solidFill>
                  <a:schemeClr val="tx1"/>
                </a:solidFill>
                <a:effectLst/>
                <a:latin typeface="+mn-lt"/>
                <a:ea typeface="+mn-ea"/>
                <a:cs typeface="+mn-cs"/>
              </a:rPr>
              <a:t>relating to multiple academical fields.</a:t>
            </a:r>
            <a:endParaRPr lang="ko-KR" altLang="en-US" sz="1200" b="1"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dirty="0"/>
          </a:p>
        </p:txBody>
      </p:sp>
    </p:spTree>
    <p:extLst>
      <p:ext uri="{BB962C8B-B14F-4D97-AF65-F5344CB8AC3E}">
        <p14:creationId xmlns:p14="http://schemas.microsoft.com/office/powerpoint/2010/main" val="368238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dirty="0"/>
          </a:p>
        </p:txBody>
      </p:sp>
    </p:spTree>
    <p:extLst>
      <p:ext uri="{BB962C8B-B14F-4D97-AF65-F5344CB8AC3E}">
        <p14:creationId xmlns:p14="http://schemas.microsoft.com/office/powerpoint/2010/main" val="1472752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Refer to the image (https://happy8earth.tistory.com/553)</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dirty="0"/>
          </a:p>
        </p:txBody>
      </p:sp>
    </p:spTree>
    <p:extLst>
      <p:ext uri="{BB962C8B-B14F-4D97-AF65-F5344CB8AC3E}">
        <p14:creationId xmlns:p14="http://schemas.microsoft.com/office/powerpoint/2010/main" val="398713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Different technologies for searching data and designing a model have been present in the field of statistics over a long period of time. For instance, those technologies include linear regression, logistic regression, and principal component analysis, etc. Due to the difficult calculation and small amount of data in classical statistics, data mining in current days overcomes these limitations through enough data and outstanding computing ability to solve problems.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mathematics and statistics, parameter refers to a variable that shows a certain characteristic of a system or function. In general, it is expressed as </a:t>
            </a:r>
            <a:r>
              <a:rPr lang="en-US" altLang="ko-KR" sz="1200" b="0" i="0" kern="1200" dirty="0" err="1">
                <a:solidFill>
                  <a:schemeClr val="tx1"/>
                </a:solidFill>
                <a:effectLst/>
                <a:latin typeface="+mn-lt"/>
                <a:ea typeface="+mn-ea"/>
                <a:cs typeface="+mn-cs"/>
              </a:rPr>
              <a:t>θ</a:t>
            </a:r>
            <a:r>
              <a:rPr lang="en-US" altLang="ko-KR" sz="1200" b="0" i="0" kern="1200" dirty="0">
                <a:solidFill>
                  <a:schemeClr val="tx1"/>
                </a:solidFill>
                <a:effectLst/>
                <a:latin typeface="+mn-lt"/>
                <a:ea typeface="+mn-ea"/>
                <a:cs typeface="+mn-cs"/>
              </a:rPr>
              <a:t>, and different signs have different meanings.</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dirty="0"/>
          </a:p>
        </p:txBody>
      </p:sp>
    </p:spTree>
    <p:extLst>
      <p:ext uri="{BB962C8B-B14F-4D97-AF65-F5344CB8AC3E}">
        <p14:creationId xmlns:p14="http://schemas.microsoft.com/office/powerpoint/2010/main" val="152337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3592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In standard machine learning methodology, a user prepares for training data set and extracts relevant features such as edges and corners to train the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Then, the model references the features to classify new objects. This is an example of object recognition and how computers distinguish cats and dogs with a significant level of accuracy.</a:t>
            </a:r>
          </a:p>
          <a:p>
            <a:pPr marL="0" marR="0" lvl="0" indent="0" algn="l" defTabSz="914400" rtl="0" eaLnBrk="1" fontAlgn="auto" latinLnBrk="1" hangingPunct="1">
              <a:lnSpc>
                <a:spcPct val="100000"/>
              </a:lnSpc>
              <a:spcBef>
                <a:spcPts val="0"/>
              </a:spcBef>
              <a:spcAft>
                <a:spcPts val="0"/>
              </a:spcAft>
              <a:buClrTx/>
              <a:buSzTx/>
              <a:buFontTx/>
              <a:buNone/>
              <a:tabLst/>
              <a:defRPr/>
            </a:pPr>
            <a:br>
              <a:rPr lang="en-US" altLang="ko-KR" b="0" u="none" dirty="0"/>
            </a:br>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Machine Learning &amp; Deep Learning Video </a:t>
            </a:r>
            <a:r>
              <a:rPr lang="en-US" altLang="ko-KR" dirty="0">
                <a:hlinkClick r:id="rId3"/>
              </a:rPr>
              <a:t>https://www.youtube.com/watch?v=-SgkLEuhfbg&amp;feature=youtu.be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dirty="0"/>
          </a:p>
        </p:txBody>
      </p:sp>
    </p:spTree>
    <p:extLst>
      <p:ext uri="{BB962C8B-B14F-4D97-AF65-F5344CB8AC3E}">
        <p14:creationId xmlns:p14="http://schemas.microsoft.com/office/powerpoint/2010/main" val="9975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dirty="0"/>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On the other hand, in deep learning, a user does not need to extract features to feed images into the model, and rather inputs images themselves directly into the deep learning model.</a:t>
            </a:r>
          </a:p>
          <a:p>
            <a:r>
              <a:rPr lang="en-US" altLang="ko-KR" dirty="0"/>
              <a:t>Deep learning model basically consist of ARTIFICIAL NEURAL NETWORK algorithm which learns by itself to predict the object. Deep learning is a subtype of machine learning and usually more complex than machine learning techniques. The key difference between machine learning and deep learning is whether the model uses ARTIFICIAL NEURAL NETWORK or not.</a:t>
            </a:r>
            <a:br>
              <a:rPr lang="en-US" altLang="ko-KR" dirty="0"/>
            </a:b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Definition of Deep learning </a:t>
            </a:r>
            <a:r>
              <a:rPr lang="en-US" altLang="ko-KR" dirty="0">
                <a:hlinkClick r:id="rId3"/>
              </a:rPr>
              <a:t>https://en.wikipedia.org/wiki/Deep_learning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dirty="0"/>
          </a:p>
        </p:txBody>
      </p:sp>
    </p:spTree>
    <p:extLst>
      <p:ext uri="{BB962C8B-B14F-4D97-AF65-F5344CB8AC3E}">
        <p14:creationId xmlns:p14="http://schemas.microsoft.com/office/powerpoint/2010/main" val="2150808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There can be many different criteria to classify machine-learning based data analysis method depending on different perspectives, but in general, it is classified into supervised learning and unsupervised learning depending on the presence of objective variables (or response variables, output target value),</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and</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it</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is</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also</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further</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classified</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into</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reinforced</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learning</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and</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semi-supervised</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learning,</a:t>
            </a:r>
            <a:r>
              <a:rPr lang="ko-KR" altLang="en-US"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etc.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dirty="0"/>
          </a:p>
        </p:txBody>
      </p:sp>
    </p:spTree>
    <p:extLst>
      <p:ext uri="{BB962C8B-B14F-4D97-AF65-F5344CB8AC3E}">
        <p14:creationId xmlns:p14="http://schemas.microsoft.com/office/powerpoint/2010/main" val="310124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dirty="0"/>
          </a:p>
        </p:txBody>
      </p:sp>
    </p:spTree>
    <p:extLst>
      <p:ext uri="{BB962C8B-B14F-4D97-AF65-F5344CB8AC3E}">
        <p14:creationId xmlns:p14="http://schemas.microsoft.com/office/powerpoint/2010/main" val="210069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dirty="0"/>
          </a:p>
        </p:txBody>
      </p:sp>
    </p:spTree>
    <p:extLst>
      <p:ext uri="{BB962C8B-B14F-4D97-AF65-F5344CB8AC3E}">
        <p14:creationId xmlns:p14="http://schemas.microsoft.com/office/powerpoint/2010/main" val="2174570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Scikit-learn is a machine learning library created with Python. </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Sometimes, the most difficult task in solving machine learning problems is to find an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estimator</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that is appropriate to the task.</a:t>
            </a:r>
          </a:p>
          <a:p>
            <a:r>
              <a:rPr lang="en-US" altLang="ko-KR" sz="1200" b="0" i="0" kern="1200" dirty="0">
                <a:solidFill>
                  <a:schemeClr val="tx1"/>
                </a:solidFill>
                <a:effectLst/>
                <a:latin typeface="+mn-lt"/>
                <a:ea typeface="+mn-ea"/>
                <a:cs typeface="+mn-cs"/>
              </a:rPr>
              <a:t>Various kinds of estimators are suitable for different types of data and problems.</a:t>
            </a:r>
          </a:p>
          <a:p>
            <a:r>
              <a:rPr lang="en-US" altLang="ko-KR" sz="1200" b="0" i="0" kern="1200" dirty="0">
                <a:solidFill>
                  <a:schemeClr val="tx1"/>
                </a:solidFill>
                <a:effectLst/>
                <a:latin typeface="+mn-lt"/>
                <a:ea typeface="+mn-ea"/>
                <a:cs typeface="+mn-cs"/>
              </a:rPr>
              <a:t>The flow chart above is designed to provide brief guidelines regarding methods to approach to the problem with the estimators to be used for the data.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dirty="0"/>
          </a:p>
        </p:txBody>
      </p:sp>
    </p:spTree>
    <p:extLst>
      <p:ext uri="{BB962C8B-B14F-4D97-AF65-F5344CB8AC3E}">
        <p14:creationId xmlns:p14="http://schemas.microsoft.com/office/powerpoint/2010/main" val="57217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dirty="0"/>
          </a:p>
        </p:txBody>
      </p:sp>
    </p:spTree>
    <p:extLst>
      <p:ext uri="{BB962C8B-B14F-4D97-AF65-F5344CB8AC3E}">
        <p14:creationId xmlns:p14="http://schemas.microsoft.com/office/powerpoint/2010/main" val="42554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dirty="0"/>
          </a:p>
        </p:txBody>
      </p:sp>
    </p:spTree>
    <p:extLst>
      <p:ext uri="{BB962C8B-B14F-4D97-AF65-F5344CB8AC3E}">
        <p14:creationId xmlns:p14="http://schemas.microsoft.com/office/powerpoint/2010/main" val="136112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dirty="0"/>
          </a:p>
        </p:txBody>
      </p:sp>
    </p:spTree>
    <p:extLst>
      <p:ext uri="{BB962C8B-B14F-4D97-AF65-F5344CB8AC3E}">
        <p14:creationId xmlns:p14="http://schemas.microsoft.com/office/powerpoint/2010/main" val="78114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dirty="0"/>
          </a:p>
        </p:txBody>
      </p:sp>
    </p:spTree>
    <p:extLst>
      <p:ext uri="{BB962C8B-B14F-4D97-AF65-F5344CB8AC3E}">
        <p14:creationId xmlns:p14="http://schemas.microsoft.com/office/powerpoint/2010/main" val="375625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Typical methods of unsupervised learning include clustering, dimension reduction, association rule learning, unsupervised learning artificial neural network (SOM, etc.) and others, and the applicability of unsupervised learning methods is infinite such that the recently highlighted deep learning method also uses unsupervised learning to reduce the dimensions of input features.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dirty="0"/>
          </a:p>
        </p:txBody>
      </p:sp>
    </p:spTree>
    <p:extLst>
      <p:ext uri="{BB962C8B-B14F-4D97-AF65-F5344CB8AC3E}">
        <p14:creationId xmlns:p14="http://schemas.microsoft.com/office/powerpoint/2010/main" val="3730391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solidFill>
              </a:rPr>
              <a:t>The objectives of this chapter are to set the goal of AI service for providing appropriate services by realizing a system for the works that can be done by human intelligence and to establish practical plans regarding the AI service model and scenario through the analysis of customer requirement. </a:t>
            </a:r>
            <a:endParaRPr lang="en-US" altLang="ko-KR" sz="1200" dirty="0">
              <a:solidFill>
                <a:prstClr val="black">
                  <a:lumMod val="85000"/>
                  <a:lumOff val="15000"/>
                </a:prstClr>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dirty="0"/>
          </a:p>
        </p:txBody>
      </p:sp>
    </p:spTree>
    <p:extLst>
      <p:ext uri="{BB962C8B-B14F-4D97-AF65-F5344CB8AC3E}">
        <p14:creationId xmlns:p14="http://schemas.microsoft.com/office/powerpoint/2010/main" val="148307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dirty="0"/>
          </a:p>
        </p:txBody>
      </p:sp>
    </p:spTree>
    <p:extLst>
      <p:ext uri="{BB962C8B-B14F-4D97-AF65-F5344CB8AC3E}">
        <p14:creationId xmlns:p14="http://schemas.microsoft.com/office/powerpoint/2010/main" val="904367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The instance based learning remembers training samples for learning and is generalized by comparing new data and learned samples using similarity measurements.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From the figure above, the new sample will be classified as triangle class, since the majority of similar samples is a triangle.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The model based learning makes a model from many samples and uses it for prediction.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dirty="0"/>
          </a:p>
        </p:txBody>
      </p:sp>
    </p:spTree>
    <p:extLst>
      <p:ext uri="{BB962C8B-B14F-4D97-AF65-F5344CB8AC3E}">
        <p14:creationId xmlns:p14="http://schemas.microsoft.com/office/powerpoint/2010/main" val="2639746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4336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dirty="0"/>
          </a:p>
        </p:txBody>
      </p:sp>
    </p:spTree>
    <p:extLst>
      <p:ext uri="{BB962C8B-B14F-4D97-AF65-F5344CB8AC3E}">
        <p14:creationId xmlns:p14="http://schemas.microsoft.com/office/powerpoint/2010/main" val="4279452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dirty="0"/>
          </a:p>
        </p:txBody>
      </p:sp>
    </p:spTree>
    <p:extLst>
      <p:ext uri="{BB962C8B-B14F-4D97-AF65-F5344CB8AC3E}">
        <p14:creationId xmlns:p14="http://schemas.microsoft.com/office/powerpoint/2010/main" val="4257366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dirty="0"/>
          </a:p>
        </p:txBody>
      </p:sp>
    </p:spTree>
    <p:extLst>
      <p:ext uri="{BB962C8B-B14F-4D97-AF65-F5344CB8AC3E}">
        <p14:creationId xmlns:p14="http://schemas.microsoft.com/office/powerpoint/2010/main" val="6456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dirty="0"/>
          </a:p>
        </p:txBody>
      </p:sp>
    </p:spTree>
    <p:extLst>
      <p:ext uri="{BB962C8B-B14F-4D97-AF65-F5344CB8AC3E}">
        <p14:creationId xmlns:p14="http://schemas.microsoft.com/office/powerpoint/2010/main" val="222271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dirty="0"/>
          </a:p>
        </p:txBody>
      </p:sp>
    </p:spTree>
    <p:extLst>
      <p:ext uri="{BB962C8B-B14F-4D97-AF65-F5344CB8AC3E}">
        <p14:creationId xmlns:p14="http://schemas.microsoft.com/office/powerpoint/2010/main" val="3435143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dirty="0"/>
          </a:p>
        </p:txBody>
      </p:sp>
    </p:spTree>
    <p:extLst>
      <p:ext uri="{BB962C8B-B14F-4D97-AF65-F5344CB8AC3E}">
        <p14:creationId xmlns:p14="http://schemas.microsoft.com/office/powerpoint/2010/main" val="1388179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27649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https://statkclee.github.io/ml/ml-model-selection.html</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dirty="0"/>
          </a:p>
        </p:txBody>
      </p:sp>
    </p:spTree>
    <p:extLst>
      <p:ext uri="{BB962C8B-B14F-4D97-AF65-F5344CB8AC3E}">
        <p14:creationId xmlns:p14="http://schemas.microsoft.com/office/powerpoint/2010/main" val="138480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solidFill>
                <a:latin typeface="SamsungOne-400" panose="020B0503030303020204" pitchFamily="34" charset="0"/>
                <a:ea typeface="SamsungOne-400" panose="020B0503030303020204" pitchFamily="34" charset="0"/>
              </a:rPr>
              <a:t>https://towardsdatascience.com/multi-class-metrics-made-simple-prat-i-precision-and-recall-9250280bddc2</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dirty="0"/>
          </a:p>
        </p:txBody>
      </p:sp>
    </p:spTree>
    <p:extLst>
      <p:ext uri="{BB962C8B-B14F-4D97-AF65-F5344CB8AC3E}">
        <p14:creationId xmlns:p14="http://schemas.microsoft.com/office/powerpoint/2010/main" val="3203978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dirty="0"/>
          </a:p>
        </p:txBody>
      </p:sp>
    </p:spTree>
    <p:extLst>
      <p:ext uri="{BB962C8B-B14F-4D97-AF65-F5344CB8AC3E}">
        <p14:creationId xmlns:p14="http://schemas.microsoft.com/office/powerpoint/2010/main" val="1699913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5214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dirty="0"/>
          </a:p>
        </p:txBody>
      </p:sp>
    </p:spTree>
    <p:extLst>
      <p:ext uri="{BB962C8B-B14F-4D97-AF65-F5344CB8AC3E}">
        <p14:creationId xmlns:p14="http://schemas.microsoft.com/office/powerpoint/2010/main" val="2440281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dirty="0"/>
          </a:p>
        </p:txBody>
      </p:sp>
    </p:spTree>
    <p:extLst>
      <p:ext uri="{BB962C8B-B14F-4D97-AF65-F5344CB8AC3E}">
        <p14:creationId xmlns:p14="http://schemas.microsoft.com/office/powerpoint/2010/main" val="1137450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59767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dirty="0"/>
          </a:p>
        </p:txBody>
      </p:sp>
    </p:spTree>
    <p:extLst>
      <p:ext uri="{BB962C8B-B14F-4D97-AF65-F5344CB8AC3E}">
        <p14:creationId xmlns:p14="http://schemas.microsoft.com/office/powerpoint/2010/main" val="631348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dirty="0"/>
          </a:p>
        </p:txBody>
      </p:sp>
    </p:spTree>
    <p:extLst>
      <p:ext uri="{BB962C8B-B14F-4D97-AF65-F5344CB8AC3E}">
        <p14:creationId xmlns:p14="http://schemas.microsoft.com/office/powerpoint/2010/main" val="295782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dirty="0"/>
          </a:p>
        </p:txBody>
      </p:sp>
    </p:spTree>
    <p:extLst>
      <p:ext uri="{BB962C8B-B14F-4D97-AF65-F5344CB8AC3E}">
        <p14:creationId xmlns:p14="http://schemas.microsoft.com/office/powerpoint/2010/main" val="233804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The most important ability of AI is reasoning. Like human, AI can reason from fact to draw conclusion or implication. Prior to the emergence of AI, computer should be programmed by human to get an answer to the question. </a:t>
            </a:r>
            <a:br>
              <a:rPr lang="en-US" altLang="ko-KR" dirty="0"/>
            </a:b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picture of John McCarthy </a:t>
            </a:r>
            <a:r>
              <a:rPr lang="en-US" altLang="ko-KR" dirty="0">
                <a:hlinkClick r:id="rId3"/>
              </a:rPr>
              <a:t>https://www.wired.com/2011/10/john-mccarthy-father-of-ai-and-lisp-dies-at-84/</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Definition of AI </a:t>
            </a:r>
            <a:r>
              <a:rPr lang="en-US" altLang="ko-KR" sz="1200" dirty="0">
                <a:hlinkClick r:id="rId4"/>
              </a:rPr>
              <a:t>https://simple.m.wikipedia.org/wiki/Artificial_intelligence</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Feature of AI </a:t>
            </a:r>
            <a:r>
              <a:rPr lang="en-US" altLang="ko-KR" sz="1200" dirty="0">
                <a:hlinkClick r:id="rId5"/>
              </a:rPr>
              <a:t>https://searchenterpriseai.techtarget.com/definition/AI-Artificial-Intelligence</a:t>
            </a:r>
            <a:endParaRPr lang="en-US" altLang="ko-KR" sz="1200" dirty="0">
              <a:solidFill>
                <a:srgbClr val="6C6C6C"/>
              </a:solidFill>
              <a:latin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6"/>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a:t>
            </a:r>
            <a:r>
              <a:rPr lang="en-US" altLang="ko-KR" dirty="0">
                <a:hlinkClick r:id="rId7"/>
              </a:rPr>
              <a:t> https://en.wikipedia.org/wiki/Artificial_intelligence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dirty="0"/>
          </a:p>
        </p:txBody>
      </p:sp>
    </p:spTree>
    <p:extLst>
      <p:ext uri="{BB962C8B-B14F-4D97-AF65-F5344CB8AC3E}">
        <p14:creationId xmlns:p14="http://schemas.microsoft.com/office/powerpoint/2010/main" val="2787703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dirty="0"/>
          </a:p>
        </p:txBody>
      </p:sp>
    </p:spTree>
    <p:extLst>
      <p:ext uri="{BB962C8B-B14F-4D97-AF65-F5344CB8AC3E}">
        <p14:creationId xmlns:p14="http://schemas.microsoft.com/office/powerpoint/2010/main" val="1054405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dirty="0"/>
          </a:p>
        </p:txBody>
      </p:sp>
    </p:spTree>
    <p:extLst>
      <p:ext uri="{BB962C8B-B14F-4D97-AF65-F5344CB8AC3E}">
        <p14:creationId xmlns:p14="http://schemas.microsoft.com/office/powerpoint/2010/main" val="157313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dirty="0"/>
          </a:p>
        </p:txBody>
      </p:sp>
    </p:spTree>
    <p:extLst>
      <p:ext uri="{BB962C8B-B14F-4D97-AF65-F5344CB8AC3E}">
        <p14:creationId xmlns:p14="http://schemas.microsoft.com/office/powerpoint/2010/main" val="40493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1757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000000"/>
                </a:solidFill>
                <a:effectLst/>
                <a:latin typeface="맑은 고딕" panose="020B0503020000020004" pitchFamily="50" charset="-127"/>
                <a:ea typeface="맑은 고딕" panose="020B0503020000020004" pitchFamily="50" charset="-127"/>
                <a:cs typeface="+mn-cs"/>
              </a:rPr>
              <a:t>[Reference Source]</a:t>
            </a:r>
            <a:endParaRPr lang="ko-KR" altLang="ko-KR"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400" panose="020B0503030303020204" pitchFamily="34" charset="0"/>
                <a:ea typeface="SamsungOne-400" panose="020B0503030303020204" pitchFamily="34" charset="0"/>
              </a:rPr>
              <a:t>https://www.nature.com/articles/nature21056</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latin typeface="SamsungOne-400" panose="020B0503030303020204" pitchFamily="34" charset="0"/>
                <a:ea typeface="SamsungOne-400" panose="020B0503030303020204" pitchFamily="34" charset="0"/>
              </a:rPr>
              <a:t>https://deepmind.com/blog/alphafold/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dirty="0"/>
          </a:p>
        </p:txBody>
      </p:sp>
    </p:spTree>
    <p:extLst>
      <p:ext uri="{BB962C8B-B14F-4D97-AF65-F5344CB8AC3E}">
        <p14:creationId xmlns:p14="http://schemas.microsoft.com/office/powerpoint/2010/main" val="3777753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sz="1200" b="0" i="0" u="sng" kern="1200" dirty="0">
                <a:solidFill>
                  <a:schemeClr val="tx1"/>
                </a:solidFill>
                <a:effectLst/>
                <a:latin typeface="+mn-lt"/>
                <a:ea typeface="+mn-ea"/>
                <a:cs typeface="+mn-cs"/>
              </a:rPr>
              <a:t>Machine Learning (ML): </a:t>
            </a:r>
            <a:r>
              <a:rPr lang="en-US" altLang="ko-KR" sz="1200" b="0" i="0" kern="1200" dirty="0">
                <a:solidFill>
                  <a:schemeClr val="tx1"/>
                </a:solidFill>
                <a:effectLst/>
                <a:latin typeface="+mn-lt"/>
                <a:ea typeface="+mn-ea"/>
                <a:cs typeface="+mn-cs"/>
              </a:rPr>
              <a:t>It is a method where the target (goal) is defined and the steps to reach that target is learned by the machine itself by training (gaining experience).For example to identify a simple object such as an apple or orange. The target is achieved not by explicitly specifying the details about it and coding it but it is just as we teach a child by showing multiple different pictures of it and therefore allowing the machine to define the steps to identify it like an apple or an orange.</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Natural Language Processing (NLP):</a:t>
            </a:r>
            <a:r>
              <a:rPr lang="en-US" altLang="ko-KR" sz="1200" b="0" i="0" kern="1200" dirty="0">
                <a:solidFill>
                  <a:schemeClr val="tx1"/>
                </a:solidFill>
                <a:effectLst/>
                <a:latin typeface="+mn-lt"/>
                <a:ea typeface="+mn-ea"/>
                <a:cs typeface="+mn-cs"/>
              </a:rPr>
              <a:t> Natural Language Processing is broadly defined as the automatic manipulation of natural language, both speech and text, by software. Well-known examples are email spam detection, fake news detection, and machine translation.</a:t>
            </a:r>
            <a:endParaRPr kumimoji="0" lang="en-US" altLang="ko-KR" sz="1200" b="0" i="0" u="sng" kern="1200" dirty="0">
              <a:solidFill>
                <a:schemeClr val="tx1"/>
              </a:solidFill>
              <a:effectLst/>
              <a:latin typeface="+mn-lt"/>
              <a:ea typeface="+mn-ea"/>
              <a:cs typeface="+mn-cs"/>
            </a:endParaRPr>
          </a:p>
          <a:p>
            <a:pPr fontAlgn="base"/>
            <a:r>
              <a:rPr lang="en-US" altLang="ko-KR" sz="1200" b="0" i="0" u="sng" kern="1200" dirty="0">
                <a:solidFill>
                  <a:schemeClr val="tx1"/>
                </a:solidFill>
                <a:effectLst/>
                <a:latin typeface="+mn-lt"/>
                <a:ea typeface="+mn-ea"/>
                <a:cs typeface="+mn-cs"/>
              </a:rPr>
              <a:t>Vision: </a:t>
            </a:r>
            <a:r>
              <a:rPr lang="en-US" altLang="ko-KR" sz="1200" b="0" i="0" kern="1200" dirty="0">
                <a:solidFill>
                  <a:schemeClr val="tx1"/>
                </a:solidFill>
                <a:effectLst/>
                <a:latin typeface="+mn-lt"/>
                <a:ea typeface="+mn-ea"/>
                <a:cs typeface="+mn-cs"/>
              </a:rPr>
              <a:t>This field includes techniques that enables machines to see just as humans do. </a:t>
            </a:r>
          </a:p>
          <a:p>
            <a:pPr fontAlgn="base"/>
            <a:r>
              <a:rPr lang="en-US" altLang="ko-KR" sz="1200" b="0" i="0" kern="1200" dirty="0">
                <a:solidFill>
                  <a:schemeClr val="tx1"/>
                </a:solidFill>
                <a:effectLst/>
                <a:latin typeface="+mn-lt"/>
                <a:ea typeface="+mn-ea"/>
                <a:cs typeface="+mn-cs"/>
              </a:rPr>
              <a:t>Computer vision captures and analyses visual information </a:t>
            </a:r>
            <a:r>
              <a:rPr lang="en-US" altLang="ko-KR" sz="1200" b="0" i="0" u="none" kern="1200" dirty="0">
                <a:solidFill>
                  <a:schemeClr val="tx1"/>
                </a:solidFill>
                <a:effectLst/>
                <a:latin typeface="+mn-lt"/>
                <a:ea typeface="+mn-ea"/>
                <a:cs typeface="+mn-cs"/>
              </a:rPr>
              <a:t>using a camera, analog-to-digital conversion, and digital signal processing. Machine vision is a specific area of study that deals with industrial use of computer vision. Machine vision can be compared to human eyesight but it is </a:t>
            </a:r>
            <a:r>
              <a:rPr lang="en-US" altLang="ko-KR" sz="1200" b="0" i="0" kern="1200" dirty="0">
                <a:solidFill>
                  <a:schemeClr val="tx1"/>
                </a:solidFill>
                <a:effectLst/>
                <a:latin typeface="+mn-lt"/>
                <a:ea typeface="+mn-ea"/>
                <a:cs typeface="+mn-cs"/>
              </a:rPr>
              <a:t>not limited to the human capability. It is usually achieved through machine learning to get the best possible results.</a:t>
            </a:r>
          </a:p>
          <a:p>
            <a:pPr fontAlgn="base"/>
            <a:r>
              <a:rPr kumimoji="0" lang="en-US" altLang="ko-KR" sz="1200" b="0" i="0" u="none" kern="1200" dirty="0">
                <a:solidFill>
                  <a:schemeClr val="tx1"/>
                </a:solidFill>
                <a:effectLst/>
                <a:latin typeface="+mn-lt"/>
                <a:ea typeface="+mn-ea"/>
                <a:cs typeface="+mn-cs"/>
              </a:rPr>
              <a:t>Image recognition includes feature detection and feature extraction. Typical use cases are facial recognition, license plate matching, optical character matching, and pattern matching.</a:t>
            </a:r>
            <a:endParaRPr kumimoji="0" lang="en-US" altLang="ko-KR" sz="1200" dirty="0">
              <a:latin typeface="Arial" panose="020B0604020202020204" pitchFamily="34" charset="0"/>
              <a:ea typeface="+mn-ea"/>
              <a:cs typeface="Arial" panose="020B0604020202020204" pitchFamily="34" charset="0"/>
            </a:endParaRPr>
          </a:p>
          <a:p>
            <a:pPr fontAlgn="base"/>
            <a:r>
              <a:rPr kumimoji="0" lang="en-US" altLang="ko-KR" sz="1200" b="0" u="sng" dirty="0">
                <a:latin typeface="Arial" panose="020B0604020202020204" pitchFamily="34" charset="0"/>
                <a:ea typeface="+mn-ea"/>
                <a:cs typeface="Arial" panose="020B0604020202020204" pitchFamily="34" charset="0"/>
              </a:rPr>
              <a:t>Speech: </a:t>
            </a:r>
            <a:r>
              <a:rPr kumimoji="0" lang="en-US" altLang="ko-KR" sz="1200" dirty="0">
                <a:latin typeface="Arial" panose="020B0604020202020204" pitchFamily="34" charset="0"/>
                <a:ea typeface="+mn-ea"/>
                <a:cs typeface="Arial" panose="020B0604020202020204" pitchFamily="34" charset="0"/>
              </a:rPr>
              <a:t>Speech recognition is the ability of a machine or program to identify words and phrases in spoken language and convert them to a machine-readable format. The most frequent applications of speech recognition within the enterprise include voice assistant, smart speaker, in-car systems, hands-free computing, and automatic translation.</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 </a:t>
            </a:r>
          </a:p>
          <a:p>
            <a:r>
              <a:rPr lang="en-US" altLang="ko-KR" b="0" dirty="0"/>
              <a:t>Application of AI </a:t>
            </a:r>
            <a:r>
              <a:rPr lang="en-US" altLang="ko-KR" sz="1200" dirty="0">
                <a:hlinkClick r:id="rId3"/>
              </a:rPr>
              <a:t>https://hackernoon.com/artificial-intelligence-trends-to-watch-out-in-2019-b04q23dz5</a:t>
            </a:r>
            <a:endParaRPr lang="en-US" altLang="ko-KR" sz="1200" dirty="0"/>
          </a:p>
          <a:p>
            <a:r>
              <a:rPr lang="en-US" altLang="ko-KR" sz="1200" b="0" i="0" u="none" kern="1200" dirty="0">
                <a:solidFill>
                  <a:schemeClr val="tx1"/>
                </a:solidFill>
                <a:effectLst/>
                <a:latin typeface="+mn-lt"/>
                <a:ea typeface="+mn-ea"/>
                <a:cs typeface="+mn-cs"/>
              </a:rPr>
              <a:t>There are many ways AI can be achieved some of them are as follows: </a:t>
            </a:r>
            <a:r>
              <a:rPr lang="en-US" altLang="ko-KR" sz="1200" dirty="0">
                <a:hlinkClick r:id="rId4"/>
              </a:rPr>
              <a:t>https://medium.com/@chethankumargn/artificial-intelligence-definition-types-examples-technologies-962ea75c7b9b</a:t>
            </a:r>
            <a:endParaRPr lang="ko-KR" altLang="en-US" sz="1200" dirty="0"/>
          </a:p>
          <a:p>
            <a:r>
              <a:rPr lang="en-US" altLang="ko-KR" sz="1200" b="0" i="0" kern="1200" dirty="0">
                <a:solidFill>
                  <a:schemeClr val="tx1"/>
                </a:solidFill>
                <a:effectLst/>
                <a:latin typeface="+mn-lt"/>
                <a:ea typeface="+mn-ea"/>
                <a:cs typeface="+mn-cs"/>
              </a:rPr>
              <a:t>Systems that use AI are able to carry out tasks that are characteristic of human intelligence. </a:t>
            </a:r>
            <a:r>
              <a:rPr lang="en-US" altLang="ko-KR" sz="1200" dirty="0">
                <a:hlinkClick r:id="rId5"/>
              </a:rPr>
              <a:t>https://www.process.st/applications-of-ai/</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dirty="0"/>
          </a:p>
        </p:txBody>
      </p:sp>
    </p:spTree>
    <p:extLst>
      <p:ext uri="{BB962C8B-B14F-4D97-AF65-F5344CB8AC3E}">
        <p14:creationId xmlns:p14="http://schemas.microsoft.com/office/powerpoint/2010/main" val="3262696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dirty="0"/>
          </a:p>
        </p:txBody>
      </p:sp>
    </p:spTree>
    <p:extLst>
      <p:ext uri="{BB962C8B-B14F-4D97-AF65-F5344CB8AC3E}">
        <p14:creationId xmlns:p14="http://schemas.microsoft.com/office/powerpoint/2010/main" val="503248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dirty="0"/>
          </a:p>
        </p:txBody>
      </p:sp>
    </p:spTree>
    <p:extLst>
      <p:ext uri="{BB962C8B-B14F-4D97-AF65-F5344CB8AC3E}">
        <p14:creationId xmlns:p14="http://schemas.microsoft.com/office/powerpoint/2010/main" val="1666875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981457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Image recognition accuracy of artificial intelligence has already surpass far beyond the human level.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r>
              <a:rPr kumimoji="0" lang="en-US" altLang="ko-KR" sz="1200" dirty="0">
                <a:latin typeface="Arial" panose="020B0604020202020204" pitchFamily="34" charset="0"/>
                <a:ea typeface="+mn-ea"/>
                <a:cs typeface="Arial" panose="020B0604020202020204" pitchFamily="34" charset="0"/>
              </a:rPr>
              <a:t>Adoption of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Convolutional Neural Networks significantly improved accuracy of image recognition.</a:t>
            </a:r>
            <a:endParaRPr kumimoji="0" lang="en-US" altLang="ko-KR" sz="1200" dirty="0">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Review: SENet — Squeeze-and-Excitation Network, Winner of ILSVRC 2017 (Image Classification)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https://towardsdatascience.com/review-senet-squeeze-and-excitation-network-winner-of-ilsvrc-2017-image-classification-a887b98b2883</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dirty="0"/>
          </a:p>
        </p:txBody>
      </p:sp>
    </p:spTree>
    <p:extLst>
      <p:ext uri="{BB962C8B-B14F-4D97-AF65-F5344CB8AC3E}">
        <p14:creationId xmlns:p14="http://schemas.microsoft.com/office/powerpoint/2010/main" val="54092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dirty="0"/>
          </a:p>
        </p:txBody>
      </p:sp>
    </p:spTree>
    <p:extLst>
      <p:ext uri="{BB962C8B-B14F-4D97-AF65-F5344CB8AC3E}">
        <p14:creationId xmlns:p14="http://schemas.microsoft.com/office/powerpoint/2010/main" val="69580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Image Recognition</a:t>
            </a:r>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Automotive Industry</a:t>
            </a:r>
            <a:r>
              <a:rPr kumimoji="0" lang="en-US" altLang="ko-KR" sz="1200" b="0" u="none" dirty="0">
                <a:latin typeface="Arial" panose="020B0604020202020204" pitchFamily="34" charset="0"/>
                <a:ea typeface="+mn-ea"/>
                <a:cs typeface="Arial" panose="020B0604020202020204" pitchFamily="34" charset="0"/>
              </a:rPr>
              <a:t>: Image recognition and processing is an essential part of autonomous vehicles. Cars of the future are expected to detect obstacles and warn you about proximity to guardrails and walkways. The technology is even capable of reading road signs and stop lights. Computer vision systems powered by deep learning are trained using thousands of images. Images of road signs, humans, roads, etc. under different weather conditions are fed into the neural networks. The systems get intelligent as more training data is fed into the system.</a:t>
            </a:r>
            <a:endParaRPr kumimoji="0" lang="en-US" altLang="ko-KR" sz="1200" b="1"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E-commerce Industry</a:t>
            </a:r>
            <a:r>
              <a:rPr kumimoji="0" lang="en-US" altLang="ko-KR" sz="1200" b="0" u="none" dirty="0">
                <a:latin typeface="Arial" panose="020B0604020202020204" pitchFamily="34" charset="0"/>
                <a:ea typeface="+mn-ea"/>
                <a:cs typeface="Arial" panose="020B0604020202020204" pitchFamily="34" charset="0"/>
              </a:rPr>
              <a:t>: The level of adoption of this technology is the highest in e-commerce including search and advertising. Image recognition can transform your smartphone into a virtual showroom. It is used in mobile applications to identify specific products. It presents a more interactive view of the world by making everything they see searchable.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Gaming Industry</a:t>
            </a:r>
            <a:r>
              <a:rPr kumimoji="0" lang="en-US" altLang="ko-KR" sz="1200" b="0" u="none" dirty="0">
                <a:latin typeface="Arial" panose="020B0604020202020204" pitchFamily="34" charset="0"/>
                <a:ea typeface="+mn-ea"/>
                <a:cs typeface="Arial" panose="020B0604020202020204" pitchFamily="34" charset="0"/>
              </a:rPr>
              <a:t>: The world of gaming will be revolutionized by image recognition and computer vision technology. In fact, this revolution is already started. The Microsoft Kinect video game holds Guinness World Record for the fastest-selling consumer electronics device ever. The game is based on computer vision and tracks the human body in real time. Serious gamers are more inclined towards the ones with action in the real world away from the device. Image recognition holds the key in generating such new user experiences and user interfaces. </a:t>
            </a:r>
          </a:p>
          <a:p>
            <a:pPr marL="0" marR="0" lvl="0" indent="0"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Application of Image Recognition </a:t>
            </a:r>
            <a:r>
              <a:rPr lang="en-US" altLang="ko-KR" dirty="0">
                <a:hlinkClick r:id="rId3"/>
              </a:rPr>
              <a:t>https://marutitech.com/working-image-recognition/</a:t>
            </a:r>
            <a:endParaRPr lang="en-US" altLang="ko-KR" dirty="0"/>
          </a:p>
          <a:p>
            <a:r>
              <a:rPr lang="en-US" altLang="ko-KR" b="0" dirty="0"/>
              <a:t>Image Recognition market size </a:t>
            </a:r>
            <a:r>
              <a:rPr lang="en-US" altLang="ko-KR" dirty="0">
                <a:hlinkClick r:id="rId4"/>
              </a:rPr>
              <a:t>https://www.marketsandmarkets.com/Market-Reports/image-recognition-market-222404611.html</a:t>
            </a:r>
            <a:endParaRPr lang="en-US" altLang="ko-KR"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dirty="0"/>
          </a:p>
        </p:txBody>
      </p:sp>
    </p:spTree>
    <p:extLst>
      <p:ext uri="{BB962C8B-B14F-4D97-AF65-F5344CB8AC3E}">
        <p14:creationId xmlns:p14="http://schemas.microsoft.com/office/powerpoint/2010/main" val="3345460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80495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Computer vision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Scientific Research</a:t>
            </a:r>
            <a:r>
              <a:rPr kumimoji="0" lang="en-US" altLang="ko-KR" sz="1200" b="0" u="none" dirty="0">
                <a:latin typeface="Arial" panose="020B0604020202020204" pitchFamily="34" charset="0"/>
                <a:ea typeface="+mn-ea"/>
                <a:cs typeface="Arial" panose="020B0604020202020204" pitchFamily="34" charset="0"/>
              </a:rPr>
              <a:t>: Thousands of laboratories worldwide employ computer vision systems as the core of scientific experiments. Chemical and physical labs get access to the processes, which used to be invisible for a human naked eye. Thus, they have a unique opportunity of getting the exhaustive information. With computer vision technologies, biologists can study animal behavior. It can be achieved regardless of the physical location - at the lab or in the wild. Medical specialists can benefit from computer vision as well while conducting tests or working on new medicines.</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Protection and Security</a:t>
            </a:r>
            <a:r>
              <a:rPr kumimoji="0" lang="en-US" altLang="ko-KR" sz="1200" b="0" u="none" dirty="0">
                <a:latin typeface="Arial" panose="020B0604020202020204" pitchFamily="34" charset="0"/>
                <a:ea typeface="+mn-ea"/>
                <a:cs typeface="Arial" panose="020B0604020202020204" pitchFamily="34" charset="0"/>
              </a:rPr>
              <a:t>: The security issue is of critical importance for businesses. Moreover, it is also useful for individuals who care about their personal safety. Computer vision technologies are widely used to protect both offices and homes from intruders. Computer vision systems enable to track objects and detect suspicious activities requiring immediate response. It’s all possible with computer vision software.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Natural Resources Management</a:t>
            </a:r>
            <a:r>
              <a:rPr kumimoji="0" lang="en-US" altLang="ko-KR" sz="1200" b="0" u="none" dirty="0">
                <a:latin typeface="Arial" panose="020B0604020202020204" pitchFamily="34" charset="0"/>
                <a:ea typeface="+mn-ea"/>
                <a:cs typeface="Arial" panose="020B0604020202020204" pitchFamily="34" charset="0"/>
              </a:rPr>
              <a:t>: Apparently, natural resources are key for the economic development of many countries. A huge number of countries are depending on mining, agriculture, or forestry. In any case, computer vision is a great solution for remote inspection, monitoring, and fast decision making. With accurate geospatial data thanks to computer vision software, many businesses can move to the new level of resource monitoring. Surveillance drone technology is a reliable way to detect natural resources such as oil, gas, and minerals. Additionally, the same technology can be adopted to the crop monitoring</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u="sng" dirty="0">
                <a:latin typeface="Arial" panose="020B0604020202020204" pitchFamily="34" charset="0"/>
                <a:ea typeface="+mn-ea"/>
                <a:cs typeface="Arial" panose="020B0604020202020204" pitchFamily="34" charset="0"/>
              </a:rPr>
              <a:t>Marketing</a:t>
            </a:r>
            <a:r>
              <a:rPr kumimoji="0" lang="en-US" altLang="ko-KR" sz="1200" b="0" u="none" dirty="0">
                <a:latin typeface="Arial" panose="020B0604020202020204" pitchFamily="34" charset="0"/>
                <a:ea typeface="+mn-ea"/>
                <a:cs typeface="Arial" panose="020B0604020202020204" pitchFamily="34" charset="0"/>
              </a:rPr>
              <a:t>: Retail businesses rely heavily on computer vision technologies in improving their marketing strategy. In order to increase sales, retail stores examine the flow of their visitors. First, they determine the heaviest traffic hours of their shops. Second, they define dwelling time of their customers in a certain section of the store. Third, they study which products entice their customers and find out those that are in demand. Finally, they identify VIPs in a timely manner and, of course, authenticate known shoplifters to avoid thefts.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Computer Vision </a:t>
            </a:r>
            <a:r>
              <a:rPr lang="en-US" altLang="ko-KR" dirty="0">
                <a:hlinkClick r:id="rId3"/>
              </a:rPr>
              <a:t>https://en.wikipedia.org/wiki/Computer_vision</a:t>
            </a:r>
            <a:endParaRPr lang="en-US" altLang="ko-KR" b="1"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endParaRPr lang="en-US" altLang="ko-KR" b="1"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dirty="0"/>
          </a:p>
        </p:txBody>
      </p:sp>
    </p:spTree>
    <p:extLst>
      <p:ext uri="{BB962C8B-B14F-4D97-AF65-F5344CB8AC3E}">
        <p14:creationId xmlns:p14="http://schemas.microsoft.com/office/powerpoint/2010/main" val="2189981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Application of Machine Vision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Guidance</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lot of manufacturing processes require high accuracy to within a millimeter. Machine vision software enables businesses to identify and recognize a variety of characteristics of the item. Machine vision systems are able to locate the position and orientation of a part and evaluate its accuracy concerning a specified tolerance, angle, etc. Those information is helpful especially for measuring and verifying assembly. They can also report the location and orientation of a part in 2D or 3D space to the robot locating the part or machine controller aligning the part.</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Gauging</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machine vision system can calculate the distances between two or more points or geometrical locations on an object with pixel accuracy. It can perform thousands of measurements per second. Moreover, it does a good job even with such tricky calculations as circularity. A machine vision system defines if the measurements meet expectations. In case they don’t, it sends a signal. As a result, the object is ejected from the line because it has some form of a production error.</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Defect Detection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Machine vision systems can check products for defects by automatically detecting and classifying them. Defects can be either cosmetic or affect the product functionality. Whatever the defect is, the system can react with a sound alarm or shut down the production.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Packaging Inspection</a:t>
            </a:r>
            <a:r>
              <a:rPr kumimoji="0" lang="en-US" altLang="ko-K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Dealing with bottles, machine vision systems can verify the fill level as well as detect open, cocked, and improperly torqued caps. When it comes to the box package, they can also detect damaged or incorrectly packaged ones. In addition, they can check that all edges are straight and parallel and nothing protrudes from the box.</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b="0" dirty="0"/>
              <a:t>Machine vision </a:t>
            </a:r>
            <a:r>
              <a:rPr lang="en-US" altLang="ko-KR" dirty="0">
                <a:hlinkClick r:id="rId3"/>
              </a:rPr>
              <a:t>https://en.wikipedia.org/wiki/Machine_vision#Methods_and_sequence_of_operation</a:t>
            </a:r>
            <a:endParaRPr lang="en-US" altLang="ko-KR" b="0" dirty="0"/>
          </a:p>
          <a:p>
            <a:r>
              <a:rPr lang="en-US" altLang="ko-KR" b="0" dirty="0"/>
              <a:t>Machine vision (industrial use of computer vision, subset of computer vision) vs computer vision </a:t>
            </a:r>
            <a:r>
              <a:rPr lang="en-US" altLang="ko-KR" dirty="0">
                <a:hlinkClick r:id="rId4"/>
              </a:rPr>
              <a:t>https://appen.com/blog/computer-vision-vs-machine-vision/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Industrial applications of Machine Vision </a:t>
            </a:r>
            <a:r>
              <a:rPr lang="en-US" altLang="ko-KR" dirty="0">
                <a:hlinkClick r:id="rId5"/>
              </a:rPr>
              <a:t>https://devisionx.com/industrial-applications/food-and-beverage/</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Machine Vision: Optics in manufacturing </a:t>
            </a:r>
            <a:r>
              <a:rPr lang="en-US" altLang="ko-KR" dirty="0">
                <a:hlinkClick r:id="rId6"/>
              </a:rPr>
              <a:t>https://www.slideshare.net/djehlke/machine-vision</a:t>
            </a:r>
            <a:endParaRPr lang="ko-KR" altLang="en-US" dirty="0"/>
          </a:p>
          <a:p>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dirty="0"/>
          </a:p>
        </p:txBody>
      </p:sp>
    </p:spTree>
    <p:extLst>
      <p:ext uri="{BB962C8B-B14F-4D97-AF65-F5344CB8AC3E}">
        <p14:creationId xmlns:p14="http://schemas.microsoft.com/office/powerpoint/2010/main" val="3786205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dirty="0"/>
          </a:p>
        </p:txBody>
      </p:sp>
    </p:spTree>
    <p:extLst>
      <p:ext uri="{BB962C8B-B14F-4D97-AF65-F5344CB8AC3E}">
        <p14:creationId xmlns:p14="http://schemas.microsoft.com/office/powerpoint/2010/main" val="778462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dirty="0"/>
          </a:p>
        </p:txBody>
      </p:sp>
    </p:spTree>
    <p:extLst>
      <p:ext uri="{BB962C8B-B14F-4D97-AF65-F5344CB8AC3E}">
        <p14:creationId xmlns:p14="http://schemas.microsoft.com/office/powerpoint/2010/main" val="2277824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dirty="0"/>
          </a:p>
        </p:txBody>
      </p:sp>
    </p:spTree>
    <p:extLst>
      <p:ext uri="{BB962C8B-B14F-4D97-AF65-F5344CB8AC3E}">
        <p14:creationId xmlns:p14="http://schemas.microsoft.com/office/powerpoint/2010/main" val="1851339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455544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0" u="none" dirty="0">
                <a:latin typeface="+mn-lt"/>
                <a:ea typeface="+mn-ea"/>
                <a:cs typeface="+mn-cs"/>
              </a:rPr>
              <a:t>Application of NLP</a:t>
            </a:r>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en-US" altLang="ko-KR" sz="1200" b="0" i="0" u="sng"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Machine Translation</a:t>
            </a:r>
            <a:r>
              <a:rPr kumimoji="0" lang="en-US" altLang="ko-KR" sz="12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 The need to access information in online becomes increasingly important and the value of natural language processing applications becomes important. By translating technical manuals, support content or catalogs at a significantly reduced cost, machine translation helps us overcome language barriers that we often encounter. The challenge with machine translation technologies does not lie in translating words, but in understanding the meaning of sentences to provide a effective translation.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Automatic summarization</a:t>
            </a:r>
            <a:r>
              <a:rPr lang="en-US" altLang="ko-KR" sz="1200" b="0" i="0" kern="1200" dirty="0">
                <a:solidFill>
                  <a:schemeClr val="tx1"/>
                </a:solidFill>
                <a:effectLst/>
                <a:latin typeface="+mn-lt"/>
                <a:ea typeface="+mn-ea"/>
                <a:cs typeface="+mn-cs"/>
              </a:rPr>
              <a:t>: Information overload is a real problem when we need to access a specific piece of information from a huge knowledge base. Automatic summarization is especially relevant when used to provide an overview of a news item or blog posts, while avoiding redundancy from multiple sources and maximizing the diversity of content obtained.</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Sentiment analysis</a:t>
            </a:r>
            <a:r>
              <a:rPr lang="en-US" altLang="ko-KR" sz="1200" b="0" i="0" kern="1200" dirty="0">
                <a:solidFill>
                  <a:schemeClr val="tx1"/>
                </a:solidFill>
                <a:effectLst/>
                <a:latin typeface="+mn-lt"/>
                <a:ea typeface="+mn-ea"/>
                <a:cs typeface="+mn-cs"/>
              </a:rPr>
              <a:t>: The goal of sentiment analysis is to identify sentiment among several posts where emotions are not always explicitly expressed. Companies use natural language processing applications, such as sentiment analysis, to identify opinions and sentiment online to help them understand what customers think about their products and services and overall indicators of their reputation. </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Text classification</a:t>
            </a:r>
            <a:r>
              <a:rPr lang="en-US" altLang="ko-KR" sz="1200" b="0" i="0" kern="1200" dirty="0">
                <a:solidFill>
                  <a:schemeClr val="tx1"/>
                </a:solidFill>
                <a:effectLst/>
                <a:latin typeface="+mn-lt"/>
                <a:ea typeface="+mn-ea"/>
                <a:cs typeface="+mn-cs"/>
              </a:rPr>
              <a:t>: Text classification makes it possible to assign predefined categories to a document and organize it to help you find the information you need or simplify some activities. spam filtering in email, fake news detection, and genre classification are the good examples of text classification.</a:t>
            </a:r>
          </a:p>
          <a:p>
            <a:pPr marL="182563" marR="0" lvl="0" indent="-182563" algn="l" defTabSz="457200"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lang="en-US" altLang="ko-KR" sz="1200" b="0" i="0" u="sng" kern="1200" dirty="0">
                <a:solidFill>
                  <a:schemeClr val="tx1"/>
                </a:solidFill>
                <a:effectLst/>
                <a:latin typeface="+mn-lt"/>
                <a:ea typeface="+mn-ea"/>
                <a:cs typeface="+mn-cs"/>
              </a:rPr>
              <a:t>Question Answering</a:t>
            </a:r>
            <a:r>
              <a:rPr lang="en-US" altLang="ko-KR" sz="1200" b="0" i="0" kern="1200" dirty="0">
                <a:solidFill>
                  <a:schemeClr val="tx1"/>
                </a:solidFill>
                <a:effectLst/>
                <a:latin typeface="+mn-lt"/>
                <a:ea typeface="+mn-ea"/>
                <a:cs typeface="+mn-cs"/>
              </a:rPr>
              <a:t>: As speech-understanding technology and voice-input applications improve, the need for NLP will increase. Question-Answering (QA) is becoming more and more popular thanks to applications and virtual assistants such as Bixby. A QA application is a system capable of coherently answering a human request. It may be used as a text-only interface or as a spoken dialog system. It has been significantly improved in terms of its capability to respond as humans.</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NLP – Current Applications and Future Possibilities </a:t>
            </a:r>
            <a:r>
              <a:rPr lang="en-US" altLang="ko-KR" sz="1200" dirty="0">
                <a:solidFill>
                  <a:prstClr val="black"/>
                </a:solidFill>
                <a:latin typeface="Calibri" panose="020F0502020204030204"/>
                <a:ea typeface="+mn-ea"/>
                <a:hlinkClick r:id="rId3"/>
              </a:rPr>
              <a:t>https://emerj.com/partner-content/nlp-current-applications-and-future-possibilities/</a:t>
            </a:r>
            <a:endParaRPr lang="en-US" altLang="ko-KR" b="1" dirty="0"/>
          </a:p>
          <a:p>
            <a:r>
              <a:rPr lang="en-US" altLang="ko-KR" sz="1200" b="0" kern="1200" dirty="0">
                <a:solidFill>
                  <a:schemeClr val="tx1"/>
                </a:solidFill>
                <a:effectLst/>
                <a:latin typeface="+mn-lt"/>
                <a:ea typeface="+mn-ea"/>
                <a:cs typeface="+mn-cs"/>
              </a:rPr>
              <a:t>NLP applications </a:t>
            </a:r>
            <a:r>
              <a:rPr lang="en-US" altLang="ko-KR" dirty="0">
                <a:hlinkClick r:id="rId4"/>
              </a:rPr>
              <a:t>https://expertsystem.com/natural-language-processing-applications/</a:t>
            </a:r>
            <a:endParaRPr lang="en-US" altLang="ko-KR" b="1" dirty="0"/>
          </a:p>
          <a:p>
            <a:r>
              <a:rPr lang="en-US" altLang="ko-KR" sz="1200" b="0" i="0" kern="1200" dirty="0">
                <a:solidFill>
                  <a:schemeClr val="tx1"/>
                </a:solidFill>
                <a:effectLst/>
                <a:latin typeface="+mn-lt"/>
                <a:ea typeface="+mn-ea"/>
                <a:cs typeface="+mn-cs"/>
              </a:rPr>
              <a:t>NLP and Social Media </a:t>
            </a:r>
            <a:r>
              <a:rPr lang="en-US" altLang="ko-KR" sz="1200" b="0" i="0" u="none" strike="noStrike" kern="1200" dirty="0">
                <a:solidFill>
                  <a:schemeClr val="tx1"/>
                </a:solidFill>
                <a:effectLst/>
                <a:latin typeface="+mn-lt"/>
                <a:ea typeface="+mn-ea"/>
                <a:cs typeface="+mn-cs"/>
              </a:rPr>
              <a:t> </a:t>
            </a:r>
            <a:r>
              <a:rPr lang="en-US" altLang="ko-KR" dirty="0">
                <a:hlinkClick r:id="rId5"/>
              </a:rPr>
              <a:t>https://medium.com/@paldesk/natural-language-processing-and-social-media-8e7378737d00</a:t>
            </a:r>
            <a:endParaRPr lang="en-US" altLang="ko-KR" b="1" dirty="0"/>
          </a:p>
          <a:p>
            <a:pPr defTabSz="457063"/>
            <a:r>
              <a:rPr lang="en-US" altLang="ko-KR" sz="1200" b="0" kern="1200" dirty="0">
                <a:solidFill>
                  <a:schemeClr val="tx1"/>
                </a:solidFill>
                <a:effectLst/>
                <a:latin typeface="+mn-lt"/>
                <a:ea typeface="+mn-ea"/>
                <a:cs typeface="+mn-cs"/>
              </a:rPr>
              <a:t>NLP applications </a:t>
            </a:r>
            <a:r>
              <a:rPr lang="en-US" altLang="ko-KR" sz="1200" dirty="0">
                <a:solidFill>
                  <a:prstClr val="black"/>
                </a:solidFill>
                <a:latin typeface="Calibri" panose="020F0502020204030204"/>
                <a:ea typeface="+mn-ea"/>
                <a:hlinkClick r:id="rId6"/>
              </a:rPr>
              <a:t>https://www.upgrad.com/blog/5-applications-of-natural-language-processing-for-businesses/</a:t>
            </a:r>
            <a:endParaRPr lang="en-US" altLang="ko-KR" sz="1200" dirty="0">
              <a:solidFill>
                <a:prstClr val="black"/>
              </a:solidFill>
              <a:latin typeface="Calibri" panose="020F0502020204030204"/>
              <a:ea typeface="+mn-ea"/>
            </a:endParaRPr>
          </a:p>
          <a:p>
            <a:pPr defTabSz="457063"/>
            <a:r>
              <a:rPr lang="en-US" altLang="ko-KR" dirty="0"/>
              <a:t>NLP Applications </a:t>
            </a:r>
            <a:r>
              <a:rPr lang="en-US" altLang="ko-KR" sz="1200" dirty="0">
                <a:solidFill>
                  <a:prstClr val="black"/>
                </a:solidFill>
                <a:latin typeface="Calibri" panose="020F0502020204030204"/>
                <a:ea typeface="+mn-ea"/>
                <a:hlinkClick r:id="rId7"/>
              </a:rPr>
              <a:t>https://www.cs.upc.edu/~gatius/mai-ihlp/Applications2018.pdf</a:t>
            </a:r>
            <a:endParaRPr lang="en-US" altLang="ko-KR" sz="1200" dirty="0">
              <a:solidFill>
                <a:prstClr val="black"/>
              </a:solidFill>
              <a:latin typeface="Calibri" panose="020F0502020204030204"/>
              <a:ea typeface="+mn-ea"/>
            </a:endParaRPr>
          </a:p>
          <a:p>
            <a:pPr defTabSz="457063"/>
            <a:r>
              <a:rPr lang="en-US" altLang="ko-KR" dirty="0"/>
              <a:t>NLP market size 2016-2025 </a:t>
            </a:r>
            <a:r>
              <a:rPr lang="en-US" altLang="ko-KR" dirty="0">
                <a:hlinkClick r:id="rId3"/>
              </a:rPr>
              <a:t>https://emerj.com/partner-content/nlp-current-applications-and-future-possibilities/</a:t>
            </a:r>
            <a:endParaRPr lang="ko-KR" altLang="en-US" sz="1200" dirty="0">
              <a:solidFill>
                <a:prstClr val="black"/>
              </a:solidFill>
              <a:latin typeface="Calibri" panose="020F0502020204030204"/>
              <a:ea typeface="+mn-ea"/>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dirty="0"/>
          </a:p>
        </p:txBody>
      </p:sp>
    </p:spTree>
    <p:extLst>
      <p:ext uri="{BB962C8B-B14F-4D97-AF65-F5344CB8AC3E}">
        <p14:creationId xmlns:p14="http://schemas.microsoft.com/office/powerpoint/2010/main" val="3575459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Speech recognition vs. voice recognition</a:t>
            </a:r>
          </a:p>
          <a:p>
            <a:pPr fontAlgn="base"/>
            <a:endParaRPr lang="en-US" altLang="ko-KR" b="0" u="none" dirty="0"/>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The purpose of speech recognition is for a computer or machine to successfully identify the words spoken by anyone. With this, there is no need to pay attention to more personal details such as accent, cadence, and the like.</a:t>
            </a:r>
          </a:p>
          <a:p>
            <a:pPr marL="639708" lvl="1" indent="-182508" defTabSz="457063">
              <a:spcAft>
                <a:spcPts val="800"/>
              </a:spcAft>
              <a:buClr>
                <a:srgbClr val="193EB0"/>
              </a:buClr>
              <a:buFont typeface="Arial" panose="020B0604020202020204" pitchFamily="34" charset="0"/>
              <a:buChar char="•"/>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Speech recognition technology has a long list of applications. Speech recognition software programs are used for general dictation, transcribing, using a computer hands-free, medical transcription, automated customer service, etc.</a:t>
            </a:r>
          </a:p>
          <a:p>
            <a:pPr marL="639708" lvl="1" indent="-182508" defTabSz="457063">
              <a:spcAft>
                <a:spcPts val="800"/>
              </a:spcAft>
              <a:buClr>
                <a:srgbClr val="193EB0"/>
              </a:buClr>
              <a:buFont typeface="SamsungOne 400" panose="020B0503030303020204" pitchFamily="34" charset="0"/>
              <a:buChar char="‣"/>
              <a:defRP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defTabSz="4570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On the other hand, voice recognition is about being able to identify and understand one specific voice. The most widespread use of this technology is with virtual assistants such as Samsung’s Bixby. In fact, it has been predicted that 75% of US households will own and use at least one smart speaker by 2020.</a:t>
            </a:r>
          </a:p>
          <a:p>
            <a:pPr marL="628650" lvl="1" indent="-171450" defTabSz="457063">
              <a:spcAft>
                <a:spcPts val="800"/>
              </a:spcAft>
              <a:buClr>
                <a:srgbClr val="193EB0"/>
              </a:buClr>
              <a:buFont typeface="Arial" panose="020B0604020202020204" pitchFamily="34" charset="0"/>
              <a:buChar char="•"/>
              <a:defRPr/>
            </a:pPr>
            <a:r>
              <a:rPr lang="en-US" altLang="ko-KR" sz="1200" b="0" i="0" kern="1200" dirty="0">
                <a:solidFill>
                  <a:schemeClr val="tx1"/>
                </a:solidFill>
                <a:effectLst/>
                <a:latin typeface="+mn-lt"/>
                <a:ea typeface="+mn-ea"/>
                <a:cs typeface="+mn-cs"/>
              </a:rPr>
              <a:t>Speaker verification is using a person’s voice to authenticate that they are who they claim to be. Essentially, a person’s voice is used as a unique identifier. A sample of their speech is recorded. Then, that person’s speech patterns are compared against a database to see if there is a match between the person’s voice and their voice sample.</a:t>
            </a:r>
            <a:endParaRPr lang="en-US" altLang="ko-KR" b="0" u="none" dirty="0"/>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dirty="0"/>
              <a:t>Speech recognition vs. voice recognition </a:t>
            </a:r>
            <a:r>
              <a:rPr lang="en-US" altLang="ko-KR" dirty="0">
                <a:hlinkClick r:id="rId3"/>
              </a:rPr>
              <a:t>https://www.transcribeme.com/speech-vs-voice-recognition-whats-the-difference</a:t>
            </a:r>
            <a:endParaRPr lang="en-US" altLang="ko-KR" dirty="0"/>
          </a:p>
          <a:p>
            <a:r>
              <a:rPr lang="en-US" altLang="ko-KR" dirty="0"/>
              <a:t>Speech recognition vs. voice recognition </a:t>
            </a:r>
            <a:r>
              <a:rPr lang="en-US" altLang="ko-KR" dirty="0">
                <a:hlinkClick r:id="rId4"/>
              </a:rPr>
              <a:t>https://www.totalvoicetech.com/difference-between-voice-recognition-and-speech-recognition/</a:t>
            </a:r>
            <a:endParaRPr lang="en-US" altLang="ko-KR" dirty="0"/>
          </a:p>
          <a:p>
            <a:r>
              <a:rPr lang="en-US" altLang="ko-KR" b="0" dirty="0"/>
              <a:t>Applications of </a:t>
            </a:r>
            <a:r>
              <a:rPr lang="en-US" altLang="ko-KR" sz="1200" b="0" i="0" kern="1200" dirty="0">
                <a:solidFill>
                  <a:schemeClr val="tx1"/>
                </a:solidFill>
                <a:effectLst/>
                <a:latin typeface="+mn-lt"/>
                <a:ea typeface="+mn-ea"/>
                <a:cs typeface="+mn-cs"/>
              </a:rPr>
              <a:t>voice recognition (speaker recognition) </a:t>
            </a:r>
            <a:r>
              <a:rPr lang="en-US" altLang="ko-KR" dirty="0">
                <a:hlinkClick r:id="rId5"/>
              </a:rPr>
              <a:t>https://searchcustomerexperience.techtarget.com/definition/voice-recognition-speaker-recognition</a:t>
            </a:r>
            <a:endParaRPr lang="en-US" altLang="ko-KR" b="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393880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23982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dirty="0"/>
          </a:p>
        </p:txBody>
      </p:sp>
    </p:spTree>
    <p:extLst>
      <p:ext uri="{BB962C8B-B14F-4D97-AF65-F5344CB8AC3E}">
        <p14:creationId xmlns:p14="http://schemas.microsoft.com/office/powerpoint/2010/main" val="39042743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dirty="0"/>
          </a:p>
        </p:txBody>
      </p:sp>
    </p:spTree>
    <p:extLst>
      <p:ext uri="{BB962C8B-B14F-4D97-AF65-F5344CB8AC3E}">
        <p14:creationId xmlns:p14="http://schemas.microsoft.com/office/powerpoint/2010/main" val="22538962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69433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altLang="ko-KR" sz="1200" b="1" dirty="0"/>
              <a:t>Ưu điểm của điện toán biên
Mặc dù là một giai đoạn non trẻ, điện toán biên mang lại một số lợi ích rõ ràng:
Xử lý và phân tích dữ liệu theo thời gian thực hoặc nhanh hơn: Dữ liệu được xử lý gần nguồn hơn, không phải trong trung tâm dữ liệu bên ngoài hoặc đám mây, giúp giảm thời gian trễ.
Chi phí thấp hơn: Doanh nghiệp chi tiêu ít hơn cho các giải pháp quản lý dữ liệu cho các thiết bị cục bộ so với mạng đám mây và trung tâm dữ liệu.
Lưu lượng mạng ít hơn: Với số lượng thiết bị IoT ngày càng tăng, việc tạo dữ liệu tiếp tục tăng với tốc độ kỷ lục. Do đó, băng thông mạng trở nên hạn chế hơn, áp đảo đám mây và dẫn đến tắc nghẽn dữ liệu lớn hơn.
Tăng hiệu quả ứng dụng: Với mức độ trễ thấp hơn, các ứng dụng có thể hoạt động hiệu quả hơn và ở tốc độ nhanh hơn.
[Nguồn tham khảo]
Điện toán biên https://www.cbinsights.com/research/what-is-edge-computing/ là gì
Ưu điểm của điện toán biên
https://www.cbinsights.com/research/what-is-edge-computing/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dirty="0"/>
          </a:p>
        </p:txBody>
      </p:sp>
    </p:spTree>
    <p:extLst>
      <p:ext uri="{BB962C8B-B14F-4D97-AF65-F5344CB8AC3E}">
        <p14:creationId xmlns:p14="http://schemas.microsoft.com/office/powerpoint/2010/main" val="521781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Nvidia và Qualcomm, cùng với một số công ty khởi nghiệp mới nổi, đang tập trung vào việc xây dựng chip dành riêng cho khối lượng công việc AI ở "biên". 
Từ điện tử tiêu dùng, viễn thông đến hình ảnh y tế, AI biên có ý nghĩa đối với mọi ngành công nghiệp lớn.
Ví dụ, một chiếc xe tự hành phải phản ứng trong thời gian thực với những gì đang xảy ra trên đường và hoạt động ở những khu vực không có kết nối internet. Các quyết định nhạy cảm với thời gian và độ trễ có thể gây tử vong.
</a:t>
            </a:r>
            <a:b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[Nguồn tham khảo]
Điện toán biên https://www.cbinsights.com/research/what-is-edge-computing/ là gì
</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dirty="0"/>
          </a:p>
        </p:txBody>
      </p:sp>
    </p:spTree>
    <p:extLst>
      <p:ext uri="{BB962C8B-B14F-4D97-AF65-F5344CB8AC3E}">
        <p14:creationId xmlns:p14="http://schemas.microsoft.com/office/powerpoint/2010/main" val="3405135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6073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dirty="0"/>
          </a:p>
        </p:txBody>
      </p:sp>
    </p:spTree>
    <p:extLst>
      <p:ext uri="{BB962C8B-B14F-4D97-AF65-F5344CB8AC3E}">
        <p14:creationId xmlns:p14="http://schemas.microsoft.com/office/powerpoint/2010/main" val="36586413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The FDA cleared Viz LVO, a product from startup Viz.ai, to analyze CT scans and notify healthcare providers of potential strokes in patients. Post FDA clearance, Viz.ai closed a $21M Series A round from Google Ventures and Kleiner Perkins Caufield &amp; Byers.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The FDA also cleared GE Ventures-backed startup Arterys for its Oncology AI suite initially focused on spotting lung and liver lesions.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Fast-track regulatory approval opens up new commercial pathways for over 80 AI imaging &amp; diagnostics companies that have raised equity financing since 2014, accounting for a total of 149 deals.</a:t>
            </a:r>
          </a:p>
          <a:p>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Arterys Receives First FDA Clearance </a:t>
            </a:r>
            <a:r>
              <a:rPr lang="en-US" altLang="ko-KR" dirty="0">
                <a:hlinkClick r:id="rId3"/>
              </a:rPr>
              <a:t>https://www.prnewswire.com/news-releases/arterys-receives-first-fda-clearance-for-broad-oncology-imaging-suite-with-deep-learning-300599275.html</a:t>
            </a:r>
            <a:endParaRPr lang="en-US" altLang="ko-KR" dirty="0"/>
          </a:p>
          <a:p>
            <a:r>
              <a:rPr lang="en-US" altLang="ko-KR" sz="1200" b="0" i="0" kern="1200" dirty="0">
                <a:solidFill>
                  <a:schemeClr val="tx1"/>
                </a:solidFill>
                <a:effectLst/>
                <a:latin typeface="+mn-lt"/>
                <a:ea typeface="+mn-ea"/>
                <a:cs typeface="+mn-cs"/>
              </a:rPr>
              <a:t>Viz.ai Product Animation - Viz LVO and Viz CTP </a:t>
            </a:r>
            <a:r>
              <a:rPr lang="en-US" altLang="ko-KR" dirty="0">
                <a:hlinkClick r:id="rId4"/>
              </a:rPr>
              <a:t>https://www.youtube.com/watch?v=y3P9aVwDOig</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dirty="0"/>
          </a:p>
        </p:txBody>
      </p:sp>
    </p:spTree>
    <p:extLst>
      <p:ext uri="{BB962C8B-B14F-4D97-AF65-F5344CB8AC3E}">
        <p14:creationId xmlns:p14="http://schemas.microsoft.com/office/powerpoint/2010/main" val="3009764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Similarly, Samsung launched a corporate social responsibility project which aims to create a portable ophthalmoscope for underserved people in Vietnam by recycling mobile handsets.</a:t>
            </a:r>
          </a:p>
          <a:p>
            <a:endParaRPr lang="en-US" altLang="ko-KR" b="1" u="sng" dirty="0"/>
          </a:p>
          <a:p>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“Trash to treasure”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portable, easy to use, digital ophthalmoscope at an affordable price range utilizing recycled mobile handset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Key components of the portable ophthalmoscope are an inexpensive yet high-quality camera which is a good fit for mass production and telecommunication module to connect medical specialists dispatched over a wide range of area</a:t>
            </a:r>
          </a:p>
          <a:p>
            <a:pPr marL="182563" indent="-182563">
              <a:spcAft>
                <a:spcPts val="800"/>
              </a:spcAft>
              <a:buClr>
                <a:srgbClr val="193EB0"/>
              </a:buClr>
              <a:buFont typeface="SamsungOne 400" panose="020B0503030303020204" pitchFamily="34" charset="0"/>
              <a:buChar char="‣"/>
            </a:pPr>
            <a:r>
              <a:rPr lang="en-US" altLang="ko-KR" sz="1300" b="0" u="none" dirty="0">
                <a:solidFill>
                  <a:schemeClr val="tx1">
                    <a:lumMod val="85000"/>
                    <a:lumOff val="15000"/>
                  </a:schemeClr>
                </a:solidFill>
                <a:latin typeface="SamsungOne-400" panose="020B0503030303020204" pitchFamily="34" charset="0"/>
                <a:ea typeface="SamsungOne-400" panose="020B0503030303020204" pitchFamily="34" charset="0"/>
              </a:rPr>
              <a:t>Without ophthalmologist training, a user can easily photograph fundus with minimum training. </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Benefit</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Boost ocular diagnostic capability of unskilled healthcare staffs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Create synergy effect with local ocular healthcare project which focus on treatment (Enhance efficiency and effectiveness)</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Reduce the number of ophthalmologist’s initial examination and improve working environment</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Reduce ocular healthcare cost in comprehensive public healthcare perspective</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Provide</a:t>
            </a:r>
            <a: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portable digital ophthalmoscope with a significantly affordable cost (merely 1% of existing devices’ costs)</a:t>
            </a:r>
          </a:p>
          <a:p>
            <a:br>
              <a:rPr lang="en-US" altLang="ko-KR" dirty="0"/>
            </a:br>
            <a:r>
              <a:rPr lang="en-US" altLang="ko-KR" b="1" dirty="0"/>
              <a:t>[Reference Source]</a:t>
            </a:r>
          </a:p>
          <a:p>
            <a:r>
              <a:rPr lang="en-US" altLang="ko-KR" sz="1200" b="0" i="0" kern="1200" dirty="0">
                <a:solidFill>
                  <a:schemeClr val="tx1"/>
                </a:solidFill>
                <a:effectLst/>
                <a:latin typeface="+mn-lt"/>
                <a:ea typeface="+mn-ea"/>
                <a:cs typeface="+mn-cs"/>
              </a:rPr>
              <a:t>igeeTalks on Galaxy Upcycling Project for Global Health </a:t>
            </a:r>
            <a:r>
              <a:rPr lang="en-US" altLang="ko-KR" dirty="0">
                <a:hlinkClick r:id="rId3"/>
              </a:rPr>
              <a:t>https://www.youtube.com/watch?v=pSHacTstOAU&amp;list=PLZGoT8OiX8oAU2SAvgmhjX98sI8GSKs2w</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dirty="0"/>
          </a:p>
        </p:txBody>
      </p:sp>
    </p:spTree>
    <p:extLst>
      <p:ext uri="{BB962C8B-B14F-4D97-AF65-F5344CB8AC3E}">
        <p14:creationId xmlns:p14="http://schemas.microsoft.com/office/powerpoint/2010/main" val="1877983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50972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AI can be categorized as either weak or strong. Weak AI, also known as narrow AI, is an AI system that is designed and trained for a particular task. Virtual personal assistants, such as Apple's Siri, are a form of weak AI. Strong AI, also known as artificial general intelligence, is an AI system with generalized human cognitive abilities. When presented with an unfamiliar task, a strong AI system is able to find a solution without human intervention. </a:t>
            </a:r>
          </a:p>
          <a:p>
            <a:pPr marL="0" marR="0" lvl="0" indent="0" algn="l" defTabSz="914400" rtl="0" eaLnBrk="1" fontAlgn="auto" latinLnBrk="1" hangingPunct="1">
              <a:lnSpc>
                <a:spcPct val="100000"/>
              </a:lnSpc>
              <a:spcBef>
                <a:spcPts val="0"/>
              </a:spcBef>
              <a:spcAft>
                <a:spcPts val="0"/>
              </a:spcAft>
              <a:buClrTx/>
              <a:buSzTx/>
              <a:buFontTx/>
              <a:buNone/>
              <a:tabLst/>
              <a:defRPr/>
            </a:pPr>
            <a:br>
              <a:rPr lang="en-US" altLang="ko-KR" dirty="0"/>
            </a:br>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Weak AI &amp; Strong AI </a:t>
            </a:r>
            <a:r>
              <a:rPr lang="en-US" altLang="ko-KR" sz="1200" dirty="0">
                <a:hlinkClick r:id="rId3"/>
              </a:rPr>
              <a:t>https://searchenterpriseai.techtarget.com/definition/AI-Artificial-Intelligence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Future of AGI </a:t>
            </a:r>
            <a:r>
              <a:rPr lang="en-US" altLang="ko-KR" dirty="0">
                <a:hlinkClick r:id="rId4"/>
              </a:rPr>
              <a:t>https://medium.com/syncedreview/openai-founder-short-term-agi-is-a-serious-possibility-368424f7462f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Progress of AI </a:t>
            </a:r>
            <a:r>
              <a:rPr lang="en-US" altLang="ko-KR" dirty="0">
                <a:hlinkClick r:id="rId5"/>
              </a:rPr>
              <a:t>https://en.wikipedia.org/wiki/Progress_in_artificial_intelligence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dirty="0"/>
          </a:p>
        </p:txBody>
      </p:sp>
    </p:spTree>
    <p:extLst>
      <p:ext uri="{BB962C8B-B14F-4D97-AF65-F5344CB8AC3E}">
        <p14:creationId xmlns:p14="http://schemas.microsoft.com/office/powerpoint/2010/main" val="17360779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Thanks to technological advancement, especially artificial intelligence technology, autonomous vehicles that is capable of sensing its environment and moving with little or no human input, have been introduced.</a:t>
            </a:r>
          </a:p>
          <a:p>
            <a:pPr fontAlgn="base"/>
            <a:endParaRPr lang="en-US" altLang="ko-KR" b="0" u="none" dirty="0"/>
          </a:p>
          <a:p>
            <a:pPr fontAlgn="base"/>
            <a:r>
              <a:rPr lang="en-US" altLang="ko-KR" b="0" u="none" dirty="0"/>
              <a:t>A classification system based on six different levels (ranging from fully manual to fully automated systems) was published in 2014 by SAE International, an automotive standardization body, as J3016, Taxonomy and Definitions for Terms Related to On-Road Motor Vehicle Automated Driving Systems</a:t>
            </a:r>
          </a:p>
          <a:p>
            <a:pPr fontAlgn="base"/>
            <a:endParaRPr lang="en-US" altLang="ko-KR" b="0" u="none" dirty="0"/>
          </a:p>
          <a:p>
            <a:pPr fontAlgn="base"/>
            <a:r>
              <a:rPr lang="en-US" altLang="ko-KR" b="0" u="none" dirty="0"/>
              <a:t>Waymo announced that it has been running Level 4 autonomous cars, with no human behind the wheel, in Arizona since 2017.</a:t>
            </a: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SAE (J3016) Automation Levels </a:t>
            </a:r>
            <a:r>
              <a:rPr lang="en-US" altLang="ko-KR" dirty="0">
                <a:hlinkClick r:id="rId3"/>
              </a:rPr>
              <a:t>https://en.wikipedia.org/wiki/Self-driving_car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Automation Levels Image </a:t>
            </a:r>
            <a:r>
              <a:rPr lang="en-US" altLang="ko-KR" sz="1200" dirty="0">
                <a:hlinkClick r:id="rId4"/>
              </a:rPr>
              <a:t>https://spectrum.ieee.org/transportation/self-driving/accelerating-autonomous-vehicle-technology</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effectLst/>
              <a:latin typeface="+mn-lt"/>
              <a:ea typeface="+mn-ea"/>
              <a:cs typeface="+mn-cs"/>
            </a:endParaRPr>
          </a:p>
          <a:p>
            <a:endParaRPr lang="en-US" altLang="ko-KR" sz="1200" b="0" kern="1200" dirty="0">
              <a:solidFill>
                <a:schemeClr val="tx1"/>
              </a:solidFill>
              <a:effectLst/>
              <a:latin typeface="+mn-lt"/>
              <a:ea typeface="+mn-ea"/>
              <a:cs typeface="+mn-cs"/>
            </a:endParaRPr>
          </a:p>
          <a:p>
            <a:r>
              <a:rPr lang="en-US" altLang="ko-KR" sz="1200" b="0" kern="1200" dirty="0">
                <a:solidFill>
                  <a:schemeClr val="tx1"/>
                </a:solidFill>
                <a:effectLst/>
                <a:latin typeface="+mn-lt"/>
                <a:ea typeface="+mn-ea"/>
                <a:cs typeface="+mn-cs"/>
              </a:rPr>
              <a:t>Waymo Says More Of Its Self-Driving Cars Operating ‘Rider Only’ With No One At Wheel </a:t>
            </a:r>
            <a:br>
              <a:rPr lang="en-US" altLang="ko-KR" sz="1200" b="0" kern="1200" dirty="0">
                <a:solidFill>
                  <a:schemeClr val="tx1"/>
                </a:solidFill>
                <a:effectLst/>
                <a:latin typeface="+mn-lt"/>
                <a:ea typeface="+mn-ea"/>
                <a:cs typeface="+mn-cs"/>
              </a:rPr>
            </a:br>
            <a:r>
              <a:rPr lang="en-US" altLang="ko-KR" sz="1200" dirty="0">
                <a:hlinkClick r:id="rId5"/>
              </a:rPr>
              <a:t>https://www.forbes.com/sites/alanohnsman/2019/10/28/waymos-autonomous-car-definition-if-you-need-a-drivers-license-its-not-self-driving/#130675296478</a:t>
            </a:r>
            <a:endParaRPr lang="ko-KR" altLang="en-US" sz="1200" dirty="0"/>
          </a:p>
          <a:p>
            <a:endParaRPr lang="en-US" altLang="ko-KR" dirty="0"/>
          </a:p>
          <a:p>
            <a:r>
              <a:rPr lang="en-US" altLang="ko-KR" dirty="0"/>
              <a:t>Waymo achieved level 4, while Tesla achieved only level 2</a:t>
            </a:r>
            <a:br>
              <a:rPr lang="en-US" altLang="ko-KR" dirty="0"/>
            </a:br>
            <a:r>
              <a:rPr lang="en-US" altLang="ko-KR" dirty="0">
                <a:hlinkClick r:id="rId6"/>
              </a:rPr>
              <a:t>https://www.thedrive.com/tech/15848/waymo-is-already-running-cars-with-no-one-behind-the-wheel</a:t>
            </a:r>
            <a:endParaRPr lang="en-US" altLang="ko-KR" dirty="0"/>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Not Only Cars: The Six Levels of Autonomous Testing</a:t>
            </a:r>
          </a:p>
          <a:p>
            <a:r>
              <a:rPr lang="en-US" altLang="ko-KR" sz="1200" dirty="0">
                <a:hlinkClick r:id="rId7"/>
              </a:rPr>
              <a:t>https://medium.com/@giltayar/not-only-cars-the-six-levels-of-autonomous-testing-a22611ab1d7f</a:t>
            </a:r>
            <a:endParaRPr lang="ko-KR" altLang="en-US" sz="1200"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dirty="0"/>
          </a:p>
        </p:txBody>
      </p:sp>
    </p:spTree>
    <p:extLst>
      <p:ext uri="{BB962C8B-B14F-4D97-AF65-F5344CB8AC3E}">
        <p14:creationId xmlns:p14="http://schemas.microsoft.com/office/powerpoint/2010/main" val="522757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altLang="ko-KR" sz="1200" b="0" u="none" dirty="0">
                <a:latin typeface="Arial" panose="020B0604020202020204" pitchFamily="34" charset="0"/>
                <a:ea typeface="+mn-ea"/>
                <a:cs typeface="Arial" panose="020B0604020202020204" pitchFamily="34" charset="0"/>
              </a:rPr>
              <a:t>The chart explains Waymo’s disengagement rate (0.09 disengagement per 1,000 miles) and miles driven in California (1.26M miles). Disengagement rate has been significantly improved and the miles driven are dramatically increased over four years.</a:t>
            </a:r>
            <a:endParaRPr lang="en-US" altLang="ko-KR" sz="1200" b="0" i="0" u="none" strike="noStrike" kern="1200" baseline="0" dirty="0">
              <a:solidFill>
                <a:srgbClr val="262626"/>
              </a:solidFill>
              <a:latin typeface="SamsungOne-400" panose="020B0503030303020204" pitchFamily="34" charset="0"/>
              <a:ea typeface="SamsungOne-400" panose="020B0503030303020204" pitchFamily="34" charset="0"/>
            </a:endParaRPr>
          </a:p>
          <a:p>
            <a:pPr fontAlgn="base"/>
            <a:endParaRPr lang="en-US" altLang="ko-KR" sz="1200" b="0" i="0" u="none" strike="noStrike" kern="1200" baseline="0" dirty="0">
              <a:solidFill>
                <a:srgbClr val="262626"/>
              </a:solidFill>
              <a:latin typeface="SamsungOne-400" panose="020B0503030303020204" pitchFamily="34" charset="0"/>
              <a:ea typeface="SamsungOne-400" panose="020B0503030303020204" pitchFamily="34" charset="0"/>
            </a:endParaRPr>
          </a:p>
          <a:p>
            <a:pPr fontAlgn="base"/>
            <a:r>
              <a:rPr lang="en-US" altLang="ko-KR" sz="1200" b="0" i="0" u="none" strike="noStrike" kern="1200" baseline="0" dirty="0">
                <a:solidFill>
                  <a:srgbClr val="262626"/>
                </a:solidFill>
                <a:latin typeface="SamsungOne-400" panose="020B0503030303020204" pitchFamily="34" charset="0"/>
                <a:ea typeface="SamsungOne-400" panose="020B0503030303020204" pitchFamily="34" charset="0"/>
              </a:rPr>
              <a:t>California requires developers who test Level 3 and above automated driving systems in the state to report some basic statistics about vehicle operations each year, including the number of vehicles currently in operation, miles driven and the number of disengagements. These last two figures are combined to calculate miles per disengagement.</a:t>
            </a:r>
            <a:endParaRPr lang="en-US" altLang="ko-KR" b="1" u="sng" dirty="0"/>
          </a:p>
          <a:p>
            <a:pPr fontAlgn="base"/>
            <a:endParaRPr lang="en-US" altLang="ko-KR" b="1" u="sng" dirty="0"/>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Waymo’s autonomous system disengaged, meaning a human safety driver had to take the wheel, at a rate of once every 11,017 miles (50% reduction in the rate and a 96% increase in the average miles traveled between disengagements). And that happened as it boosted testing in the state to 1.2 million miles from 352,000 miles in 2017.</a:t>
            </a: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GM Cruise reported the second-lowest disengagement rate, with a safety driver taking over once every 5,205 miles, 321% better than a year ago, according to data released by California’s Department of Motor Vehicles.</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The value of the data is limited, however, as the figures don’t factor in the complexity of environments in which vehicles are tested–dense urban settings, versus low-speed suburbs or less complex highway driving–nor do they show conditions including weather, light or speed. </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endParaRPr kumimoji="0" lang="en-US" altLang="ko-KR" sz="1200" b="0" u="none"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California requires miles per disengagement </a:t>
            </a:r>
            <a:r>
              <a:rPr lang="en-US" altLang="ko-KR" sz="1200" dirty="0">
                <a:hlinkClick r:id="rId3"/>
              </a:rPr>
              <a:t>https://hackernoon.com/why-miles-per-disengagement-misses-the-point-as-an-autonomous-vehicle-success-metric-86da67768ec2</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prstClr val="black">
                    <a:lumMod val="85000"/>
                    <a:lumOff val="15000"/>
                  </a:prstClr>
                </a:solidFill>
                <a:latin typeface="SamsungOne-400" panose="020B0503030303020204" pitchFamily="34" charset="0"/>
                <a:ea typeface="SamsungOne-400" panose="020B0503030303020204" pitchFamily="34" charset="0"/>
              </a:rPr>
              <a:t>Waymo tops disengagement  </a:t>
            </a:r>
            <a:r>
              <a:rPr lang="en-US" altLang="ko-KR" sz="1200" dirty="0">
                <a:hlinkClick r:id="rId4"/>
              </a:rPr>
              <a:t>https://www.forbes.com/sites/alanohnsman/2019/02/13/waymo-tops-self-driving-car-disengagement-stats-as-gm-cruise-gains-and-tesla-is-awol/#4540246b31ec</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endParaRPr>
          </a:p>
          <a:p>
            <a:pPr fontAlgn="auto"/>
            <a:r>
              <a:rPr lang="en-US" altLang="ko-KR" sz="1200" b="0" i="0" kern="1200" dirty="0">
                <a:solidFill>
                  <a:schemeClr val="tx1"/>
                </a:solidFill>
                <a:effectLst/>
                <a:latin typeface="+mn-lt"/>
                <a:ea typeface="+mn-ea"/>
                <a:cs typeface="+mn-cs"/>
              </a:rPr>
              <a:t>California’s self-driving car reports are imperfect, but they’re better than nothing</a:t>
            </a:r>
            <a:r>
              <a:rPr lang="en-US" altLang="ko-KR" sz="1200" b="1" i="0" kern="1200" dirty="0">
                <a:solidFill>
                  <a:schemeClr val="tx1"/>
                </a:solidFill>
                <a:effectLst/>
                <a:latin typeface="+mn-lt"/>
                <a:ea typeface="+mn-ea"/>
                <a:cs typeface="+mn-cs"/>
              </a:rPr>
              <a:t> </a:t>
            </a:r>
            <a:r>
              <a:rPr lang="en-US" altLang="ko-KR" sz="1200" dirty="0">
                <a:hlinkClick r:id="rId5"/>
              </a:rPr>
              <a:t>https://www.theverge.com/2019/2/13/18223356/california-dmv-self-driving-car-disengagement-report-2018</a:t>
            </a:r>
            <a:endParaRPr lang="en-US" altLang="ko-KR" sz="1200" dirty="0"/>
          </a:p>
          <a:p>
            <a:pPr fontAlgn="auto"/>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Disengagement report raw data </a:t>
            </a:r>
            <a:r>
              <a:rPr lang="en-US" altLang="ko-KR" sz="1200" dirty="0">
                <a:hlinkClick r:id="rId6"/>
              </a:rPr>
              <a:t>https://thelastdriverlicenseholder.com/2019/02/12/disengagement-reports-2018-preliminary-results/</a:t>
            </a:r>
            <a:endParaRPr lang="ko-KR" altLang="en-US"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dirty="0"/>
          </a:p>
        </p:txBody>
      </p:sp>
    </p:spTree>
    <p:extLst>
      <p:ext uri="{BB962C8B-B14F-4D97-AF65-F5344CB8AC3E}">
        <p14:creationId xmlns:p14="http://schemas.microsoft.com/office/powerpoint/2010/main" val="3119500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Google is far ahead of its competitors. Waymo opened its on-demand ride service to people in a portion of suburban Phoenix, accessing it via a branded app, Waymo One (December 2018). And several startups are chasing after Waymo</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dirty="0">
                <a:solidFill>
                  <a:schemeClr val="tx1"/>
                </a:solidFill>
                <a:effectLst/>
                <a:latin typeface="+mn-lt"/>
                <a:ea typeface="+mn-ea"/>
                <a:cs typeface="+mn-cs"/>
              </a:rPr>
              <a:t>Waymo Is Millions Of Miles Ahead In Robot Car Tests; Does It Need A Billion More?</a:t>
            </a:r>
            <a:endParaRPr lang="en-US" altLang="ko-KR" sz="1200" b="0" dirty="0">
              <a:solidFill>
                <a:prstClr val="black">
                  <a:lumMod val="85000"/>
                  <a:lumOff val="15000"/>
                </a:prstClr>
              </a:solidFill>
              <a:latin typeface="SamsungOne-400" panose="020B0503030303020204" pitchFamily="34" charset="0"/>
              <a:ea typeface="SamsungOne-400" panose="020B0503030303020204" pitchFamily="34" charset="0"/>
            </a:endParaRPr>
          </a:p>
          <a:p>
            <a:r>
              <a:rPr lang="en-US" altLang="ko-KR" dirty="0">
                <a:hlinkClick r:id="rId3"/>
              </a:rPr>
              <a:t>https://www.forbes.com/sites/alanohnsman/2018/03/02/waymo-is-millions-of-miles-ahead-in-robot-car-tests-does-it-need-a-billion-more/#c854b381ef4c</a:t>
            </a:r>
            <a:endParaRPr lang="en-US" altLang="ko-KR" dirty="0"/>
          </a:p>
          <a:p>
            <a:endParaRPr lang="en-US" altLang="ko-KR" sz="1200" b="0" dirty="0">
              <a:solidFill>
                <a:prstClr val="black">
                  <a:lumMod val="85000"/>
                  <a:lumOff val="15000"/>
                </a:prstClr>
              </a:solidFill>
              <a:latin typeface="SamsungOne-400" panose="020B0503030303020204" pitchFamily="34" charset="0"/>
              <a:ea typeface="SamsungOne-400" panose="020B0503030303020204" pitchFamily="34" charset="0"/>
            </a:endParaRPr>
          </a:p>
          <a:p>
            <a:r>
              <a:rPr lang="en-US" altLang="ko-KR" sz="1200" b="0" dirty="0">
                <a:solidFill>
                  <a:prstClr val="black">
                    <a:lumMod val="85000"/>
                    <a:lumOff val="15000"/>
                  </a:prstClr>
                </a:solidFill>
                <a:latin typeface="SamsungOne-400" panose="020B0503030303020204" pitchFamily="34" charset="0"/>
                <a:ea typeface="SamsungOne-400" panose="020B0503030303020204" pitchFamily="34" charset="0"/>
              </a:rPr>
              <a:t>At Waymo, It’s Launch Time For Google’s Biggest Moonshot</a:t>
            </a:r>
            <a:br>
              <a:rPr lang="en-US" altLang="ko-KR" sz="1200" b="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200" dirty="0">
                <a:hlinkClick r:id="rId4"/>
              </a:rPr>
              <a:t>https://www.forbes.com/sites/alanohnsman/2018/11/30/10-million-miles-later-waymo-ceo-says-its-self-driving-cars-are-ready-for-prime-time/#7f5368ee75e7</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dirty="0"/>
          </a:p>
        </p:txBody>
      </p:sp>
    </p:spTree>
    <p:extLst>
      <p:ext uri="{BB962C8B-B14F-4D97-AF65-F5344CB8AC3E}">
        <p14:creationId xmlns:p14="http://schemas.microsoft.com/office/powerpoint/2010/main" val="1666016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u="none" dirty="0"/>
              <a:t>Besides Baidu,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Alibaba recently conducted test drives of its autonomous vehicle. But interestingly, just over a year ago, Alibaba was skeptical about the long-term commercial opportunity of autonomous vehicles, mentioning in an earnings call that “nobody has figured out the long-term economic model for this, but people are doing it because there is some very interesting artificial intelligence-related technology” involved in building autonomous vehicles.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dirty="0"/>
          </a:p>
        </p:txBody>
      </p:sp>
    </p:spTree>
    <p:extLst>
      <p:ext uri="{BB962C8B-B14F-4D97-AF65-F5344CB8AC3E}">
        <p14:creationId xmlns:p14="http://schemas.microsoft.com/office/powerpoint/2010/main" val="29586438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Highlighted</a:t>
            </a:r>
            <a:r>
              <a:rPr lang="ko-KR" altLang="en-US" b="0" u="none" dirty="0"/>
              <a:t> </a:t>
            </a:r>
            <a:r>
              <a:rPr lang="en-US" altLang="ko-KR" b="0" u="none" dirty="0"/>
              <a:t>in the slide is the section where artificial intelligence technologies are heavily involved.</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Technologies and relevant players in the AV market </a:t>
            </a:r>
            <a:r>
              <a:rPr lang="en-US" altLang="ko-KR" sz="1200" dirty="0">
                <a:hlinkClick r:id="rId3"/>
              </a:rPr>
              <a:t>https://www.cbinsights.com/research/startups-drive-auto-industry-disruption/</a:t>
            </a:r>
            <a:endParaRPr lang="en-US" altLang="ko-KR" sz="1200"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dirty="0"/>
          </a:p>
        </p:txBody>
      </p:sp>
    </p:spTree>
    <p:extLst>
      <p:ext uri="{BB962C8B-B14F-4D97-AF65-F5344CB8AC3E}">
        <p14:creationId xmlns:p14="http://schemas.microsoft.com/office/powerpoint/2010/main" val="35533082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191375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Reinforcement learning (RL) is a branch of machine learning concerned with the process of learning by trying things, receiving a positive or negative reward (feedback), and then modifying behavior to try and maximize cumulative expected reward. </a:t>
            </a:r>
          </a:p>
          <a:p>
            <a:pPr fontAlgn="base"/>
            <a:endParaRPr lang="en-US" altLang="ko-KR" b="0" u="none" dirty="0">
              <a:latin typeface="Roboto"/>
            </a:endParaRPr>
          </a:p>
          <a:p>
            <a:pPr fontAlgn="base"/>
            <a:r>
              <a:rPr lang="en-US" altLang="ko-KR" b="1" dirty="0">
                <a:latin typeface="Roboto"/>
              </a:rPr>
              <a:t>The typical framing of a RL scenario</a:t>
            </a:r>
            <a:r>
              <a:rPr lang="en-US" altLang="ko-KR" dirty="0">
                <a:latin typeface="Roboto"/>
              </a:rPr>
              <a:t>: </a:t>
            </a:r>
            <a:r>
              <a:rPr lang="en-US" altLang="ko-KR" b="0" dirty="0">
                <a:latin typeface="Roboto"/>
              </a:rPr>
              <a:t>an agent takes actions in an environment, which is interpreted into a reward and a representation of the state, which are fed back into the agent.</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sz="1200" b="1" i="0" kern="1200" dirty="0">
                <a:solidFill>
                  <a:schemeClr val="tx1"/>
                </a:solidFill>
                <a:effectLst/>
                <a:latin typeface="+mn-lt"/>
                <a:ea typeface="+mn-ea"/>
                <a:cs typeface="+mn-cs"/>
              </a:rPr>
              <a:t>Application of RL</a:t>
            </a:r>
            <a:r>
              <a:rPr lang="en-US" altLang="ko-KR" sz="1200" b="0" i="0" kern="1200" dirty="0">
                <a:solidFill>
                  <a:schemeClr val="tx1"/>
                </a:solidFill>
                <a:effectLst/>
                <a:latin typeface="+mn-lt"/>
                <a:ea typeface="+mn-ea"/>
                <a:cs typeface="+mn-cs"/>
              </a:rPr>
              <a:t>: RL applied to artificial intelligence has found remarkable success in recent years due to breakthroughs in both computing resources and algorithm improvements. Graphics Processing Unit capabilities have been improving tenfold every few years. The improvement, combined with the availability of large datasets, has led to massive breakthroughs in the field of deep learning. Fundamental to deep learning is the concept of a neural network: a collection of nodes (neurons) performing operations on an input and returning an output. A deep neural network has many neurons in sequence. Using deep neural networks to approximate the value (output) of taking an action in some state (input) has led to incredibly advanced reinforcement learning agents in multiple domains. Additionally, algorithmic breakthroughs such as experience replay, self-play, and Monte Carlo tree search have pushed improvements specific to RL. The combination of these advancements has created superhuman players of Atari, Go, and Shogi, and a nearly professional DoTA 2 team of bots.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dirty="0"/>
          </a:p>
        </p:txBody>
      </p:sp>
    </p:spTree>
    <p:extLst>
      <p:ext uri="{BB962C8B-B14F-4D97-AF65-F5344CB8AC3E}">
        <p14:creationId xmlns:p14="http://schemas.microsoft.com/office/powerpoint/2010/main" val="1343696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b="0" u="none" dirty="0"/>
              <a:t>AlphaGo played South Korean professional Go player Lee Sedol, ranked 9-dan, one of the best players at Go, with five games. </a:t>
            </a:r>
            <a:r>
              <a:rPr lang="en-US" altLang="ko-KR" sz="1200" b="0" i="0" kern="1200" dirty="0">
                <a:solidFill>
                  <a:schemeClr val="tx1"/>
                </a:solidFill>
                <a:effectLst/>
                <a:latin typeface="+mn-lt"/>
                <a:ea typeface="+mn-ea"/>
                <a:cs typeface="+mn-cs"/>
              </a:rPr>
              <a:t>Out of five games, AlphaGo won four games and Lee won the fourth game which made him recorded as the only human player who beat AlphaGo in all of its 74 official games.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was initially trained to mimic human play by attempting to match the moves of expert players from recorded historical games, using a database of around 30 million moves. Once it had reached a certain degree of proficiency, it was trained further by being set to play large numbers of games against other instances of itself, using </a:t>
            </a:r>
            <a:r>
              <a:rPr lang="en-US" altLang="ko-KR" sz="1200" b="1" i="1" kern="1200" dirty="0">
                <a:solidFill>
                  <a:schemeClr val="tx1"/>
                </a:solidFill>
                <a:effectLst/>
                <a:latin typeface="+mn-lt"/>
                <a:ea typeface="+mn-ea"/>
                <a:cs typeface="+mn-cs"/>
              </a:rPr>
              <a:t>reinforcement learning</a:t>
            </a:r>
            <a:r>
              <a:rPr lang="en-US" altLang="ko-KR" sz="1200" b="0" i="0" kern="1200" dirty="0">
                <a:solidFill>
                  <a:schemeClr val="tx1"/>
                </a:solidFill>
                <a:effectLst/>
                <a:latin typeface="+mn-lt"/>
                <a:ea typeface="+mn-ea"/>
                <a:cs typeface="+mn-cs"/>
              </a:rPr>
              <a:t> to improve its play.</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 doesn’t know the best strategy, but it knows whether it won or lost. AlphaGo uses a tree search to check every possible move it can make and see which is better. On a 19×19 Go board, there are 361 possible moves. For each of these 361 moves, there are 359 possible second moves and so on. In all, there are about 4.67×10^385 possible moves. Even with its advanced hardware, AlphaGo cannot try every single move. So, it uses another kind of tree search called the </a:t>
            </a:r>
            <a:r>
              <a:rPr lang="en-US" altLang="ko-KR" sz="1200" b="1" i="1" kern="1200" dirty="0">
                <a:solidFill>
                  <a:schemeClr val="tx1"/>
                </a:solidFill>
                <a:effectLst/>
                <a:latin typeface="+mn-lt"/>
                <a:ea typeface="+mn-ea"/>
                <a:cs typeface="+mn-cs"/>
              </a:rPr>
              <a:t>Monte Carlo Tree Search</a:t>
            </a:r>
            <a:r>
              <a:rPr lang="en-US" altLang="ko-KR" sz="1200" b="0" i="0" kern="1200" dirty="0">
                <a:solidFill>
                  <a:schemeClr val="tx1"/>
                </a:solidFill>
                <a:effectLst/>
                <a:latin typeface="+mn-lt"/>
                <a:ea typeface="+mn-ea"/>
                <a:cs typeface="+mn-cs"/>
              </a:rPr>
              <a:t>. In this search, only those moves that are most promising are tried out. Each time AlphaGo finishes a game, it updates the record of how many games each move won. After multiple iterations, AlphaGo has a rough idea of which moves maximizes its chance of winning.</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AlphaGo's victory in Mar 2016 was a great milestone in artificial intelligence history. Go had previously been regarded as a hard problem in machine learning that was expected to be out of reach for the technology of the time. Most experts thought a Go program as powerful as AlphaGo was at least five years away; some experts thought that it would take at least another decade before computers would beat Go champions. Most observers at the beginning of the 2016 matches expected Lee to beat AlphaGo.</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i="0" kern="1200" dirty="0">
                <a:solidFill>
                  <a:schemeClr val="tx1"/>
                </a:solidFill>
                <a:effectLst/>
                <a:latin typeface="+mn-lt"/>
                <a:ea typeface="+mn-ea"/>
                <a:cs typeface="+mn-cs"/>
              </a:rPr>
              <a:t>Reinforcement learning </a:t>
            </a:r>
            <a:r>
              <a:rPr lang="en-US" altLang="ko-KR" dirty="0">
                <a:hlinkClick r:id="rId3"/>
              </a:rPr>
              <a:t>https://en.wikipedia.org/wiki/Reinforcement_learning</a:t>
            </a:r>
            <a:endParaRPr lang="en-US" altLang="ko-KR" dirty="0"/>
          </a:p>
          <a:p>
            <a:r>
              <a:rPr lang="en-US" altLang="ko-KR" sz="1200" b="0" i="0" kern="1200" dirty="0">
                <a:solidFill>
                  <a:schemeClr val="tx1"/>
                </a:solidFill>
                <a:effectLst/>
                <a:latin typeface="+mn-lt"/>
                <a:ea typeface="+mn-ea"/>
                <a:cs typeface="+mn-cs"/>
              </a:rPr>
              <a:t>Reinforcement Learning Applications </a:t>
            </a:r>
            <a:r>
              <a:rPr lang="en-US" altLang="ko-KR" dirty="0">
                <a:hlinkClick r:id="rId4"/>
              </a:rPr>
              <a:t>https://medium.com/@yuxili/rl-applications-73ef685c07eb</a:t>
            </a:r>
            <a:endParaRPr lang="ko-KR" altLang="en-US" dirty="0"/>
          </a:p>
          <a:p>
            <a:pPr fontAlgn="base"/>
            <a:r>
              <a:rPr lang="en-US" altLang="ko-KR" sz="1200" b="0" i="0" kern="1200" dirty="0">
                <a:solidFill>
                  <a:schemeClr val="tx1"/>
                </a:solidFill>
                <a:effectLst/>
                <a:latin typeface="+mn-lt"/>
                <a:ea typeface="+mn-ea"/>
                <a:cs typeface="+mn-cs"/>
              </a:rPr>
              <a:t>Reinforcement Learning Applications: A Brief Guide on How to Get Business Value from RL </a:t>
            </a:r>
            <a:r>
              <a:rPr lang="en-US" altLang="ko-KR" dirty="0">
                <a:hlinkClick r:id="rId5"/>
              </a:rPr>
              <a:t>https://perfectial.com/blog/reinforcement-learning-applications/</a:t>
            </a:r>
            <a:endParaRPr lang="ko-KR" altLang="en-US" dirty="0"/>
          </a:p>
          <a:p>
            <a:r>
              <a:rPr lang="en-US" altLang="ko-KR" sz="1200" b="0" i="0" kern="1200" cap="all" dirty="0">
                <a:solidFill>
                  <a:schemeClr val="tx1"/>
                </a:solidFill>
                <a:effectLst/>
                <a:latin typeface="+mn-lt"/>
                <a:ea typeface="+mn-ea"/>
                <a:cs typeface="+mn-cs"/>
              </a:rPr>
              <a:t>SHIELD AI FUNDAMENTALS: ON REINFORCEMENT LEARNING </a:t>
            </a:r>
            <a:r>
              <a:rPr lang="en-US" altLang="ko-KR" sz="1200" dirty="0">
                <a:solidFill>
                  <a:srgbClr val="FF4337"/>
                </a:solidFill>
                <a:hlinkClick r:id="rId6"/>
              </a:rPr>
              <a:t>https://www.shield.ai/content/2018/11/20/shield-ai-fundamentals-on-reinforcement-learning</a:t>
            </a:r>
            <a:endParaRPr lang="en-US" altLang="ko-KR" sz="1200" dirty="0">
              <a:solidFill>
                <a:srgbClr val="FF4337"/>
              </a:solidFill>
            </a:endParaRPr>
          </a:p>
          <a:p>
            <a:r>
              <a:rPr lang="en-US" altLang="ko-KR" sz="1200" b="0" i="0" kern="1200" dirty="0">
                <a:solidFill>
                  <a:schemeClr val="tx1"/>
                </a:solidFill>
                <a:effectLst/>
                <a:latin typeface="+mn-lt"/>
                <a:ea typeface="+mn-ea"/>
                <a:cs typeface="+mn-cs"/>
              </a:rPr>
              <a:t>Applications of Reinforcement Learning in Real World </a:t>
            </a:r>
            <a:r>
              <a:rPr lang="en-US" altLang="ko-KR" dirty="0">
                <a:hlinkClick r:id="rId7"/>
              </a:rPr>
              <a:t>https://towardsdatascience.com/applications-of-reinforcement-learning-in-real-world-1a94955bcd12</a:t>
            </a:r>
            <a:endParaRPr lang="ko-KR" altLang="en-US" dirty="0"/>
          </a:p>
          <a:p>
            <a:r>
              <a:rPr lang="en-US" altLang="ko-KR" sz="1200" b="0" i="0" kern="1200" dirty="0">
                <a:solidFill>
                  <a:schemeClr val="tx1"/>
                </a:solidFill>
                <a:effectLst/>
                <a:latin typeface="+mn-lt"/>
                <a:ea typeface="+mn-ea"/>
                <a:cs typeface="+mn-cs"/>
              </a:rPr>
              <a:t>Reinforcement Learning and Its Practical Applications </a:t>
            </a:r>
            <a:r>
              <a:rPr lang="en-US" altLang="ko-KR" dirty="0">
                <a:hlinkClick r:id="rId8"/>
              </a:rPr>
              <a:t>https://chatbotsmagazine.com/reinforcement-learning-and-its-practical-applications-8499e60cf751</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dirty="0"/>
          </a:p>
        </p:txBody>
      </p:sp>
    </p:spTree>
    <p:extLst>
      <p:ext uri="{BB962C8B-B14F-4D97-AF65-F5344CB8AC3E}">
        <p14:creationId xmlns:p14="http://schemas.microsoft.com/office/powerpoint/2010/main" val="41684939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2219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kumimoji="0" lang="en-US" altLang="ko-KR" sz="1200" b="1" u="none" dirty="0">
                <a:latin typeface="Arial" panose="020B0604020202020204" pitchFamily="34" charset="0"/>
                <a:ea typeface="+mn-ea"/>
                <a:cs typeface="Arial" panose="020B0604020202020204" pitchFamily="34" charset="0"/>
              </a:rPr>
              <a:t>Conversational AI </a:t>
            </a:r>
            <a:r>
              <a:rPr kumimoji="0" lang="en-US" altLang="ko-KR" sz="1200" b="0" u="none" dirty="0">
                <a:latin typeface="Arial" panose="020B0604020202020204" pitchFamily="34" charset="0"/>
                <a:ea typeface="+mn-ea"/>
                <a:cs typeface="Arial" panose="020B0604020202020204" pitchFamily="34" charset="0"/>
              </a:rPr>
              <a:t>is the set of technologies underlying automated messaging and speech-enabled applications that offer human-like interactions between computers and humans.</a:t>
            </a:r>
          </a:p>
          <a:p>
            <a:pPr fontAlgn="base"/>
            <a:r>
              <a:rPr kumimoji="0" lang="en-US" altLang="ko-KR" sz="1200" b="0" u="none" dirty="0">
                <a:latin typeface="Arial" panose="020B0604020202020204" pitchFamily="34" charset="0"/>
                <a:ea typeface="+mn-ea"/>
                <a:cs typeface="Arial" panose="020B0604020202020204" pitchFamily="34" charset="0"/>
              </a:rPr>
              <a:t>Conversational AI can communicate like a human by recognizing speech and text, understanding intent, decoding different languages, and responding in a way that mimics human conversation.</a:t>
            </a:r>
          </a:p>
          <a:p>
            <a:pPr fontAlgn="base"/>
            <a:endParaRPr kumimoji="0" lang="en-US" altLang="ko-KR" sz="1200" b="0" u="none" dirty="0">
              <a:latin typeface="Arial" panose="020B0604020202020204" pitchFamily="34" charset="0"/>
              <a:ea typeface="+mn-ea"/>
              <a:cs typeface="Arial" panose="020B0604020202020204" pitchFamily="34" charset="0"/>
            </a:endParaRPr>
          </a:p>
          <a:p>
            <a:pPr fontAlgn="base"/>
            <a:r>
              <a:rPr kumimoji="0" lang="en-US" altLang="ko-KR" sz="1200" b="1" u="none" dirty="0">
                <a:latin typeface="Arial" panose="020B0604020202020204" pitchFamily="34" charset="0"/>
                <a:ea typeface="+mn-ea"/>
                <a:cs typeface="Arial" panose="020B0604020202020204" pitchFamily="34" charset="0"/>
              </a:rPr>
              <a:t>Applied Conversational AI </a:t>
            </a:r>
            <a:r>
              <a:rPr kumimoji="0" lang="en-US" altLang="ko-KR" sz="1200" b="0" u="none" dirty="0">
                <a:latin typeface="Arial" panose="020B0604020202020204" pitchFamily="34" charset="0"/>
                <a:ea typeface="+mn-ea"/>
                <a:cs typeface="Arial" panose="020B0604020202020204" pitchFamily="34" charset="0"/>
              </a:rPr>
              <a:t>requires both science and art to create successful applications that incorporate context, personalization and relevance within human to computer interaction. Conversational design, a discipline dedicated to designing flows that sound natural, is a key part of developing Conversational AI applications.</a:t>
            </a:r>
          </a:p>
          <a:p>
            <a:pPr fontAlgn="base"/>
            <a:r>
              <a:rPr kumimoji="0" lang="en-US" altLang="ko-KR" sz="1200" b="0" u="none" dirty="0">
                <a:latin typeface="Arial" panose="020B0604020202020204" pitchFamily="34" charset="0"/>
                <a:ea typeface="+mn-ea"/>
                <a:cs typeface="Arial" panose="020B0604020202020204" pitchFamily="34" charset="0"/>
              </a:rPr>
              <a:t>Though chatbots have gained popularity, conversational AI can be offered over both text and voice form and thus various channels and devices that offer support these forms – from web chat for text form to phone call and smart speakers for voice form.</a:t>
            </a:r>
          </a:p>
          <a:p>
            <a:pPr fontAlgn="base"/>
            <a:r>
              <a:rPr kumimoji="0" lang="en-US" altLang="ko-KR" sz="1200" b="0" u="none" dirty="0">
                <a:latin typeface="Arial" panose="020B0604020202020204" pitchFamily="34" charset="0"/>
                <a:ea typeface="+mn-ea"/>
                <a:cs typeface="Arial" panose="020B0604020202020204" pitchFamily="34" charset="0"/>
              </a:rPr>
              <a:t>The best Conversational AI offers an end result that is indistinguishable from could have been delivered by a human.</a:t>
            </a:r>
          </a:p>
          <a:p>
            <a:pPr fontAlgn="base"/>
            <a:endParaRPr kumimoji="0" lang="en-US" altLang="ko-KR" sz="1200" b="0" u="none" dirty="0">
              <a:latin typeface="Arial" panose="020B0604020202020204" pitchFamily="34" charset="0"/>
              <a:ea typeface="+mn-ea"/>
              <a:cs typeface="Arial" panose="020B0604020202020204" pitchFamily="34" charset="0"/>
            </a:endParaRP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1" i="1" u="none" dirty="0"/>
              <a:t>Algorithm</a:t>
            </a:r>
            <a:endParaRPr kumimoji="0" lang="en-US" altLang="ko-KR" sz="1200" b="0" u="none" dirty="0">
              <a:latin typeface="Arial" panose="020B0604020202020204" pitchFamily="34" charset="0"/>
              <a:ea typeface="+mn-ea"/>
              <a:cs typeface="Arial" panose="020B0604020202020204" pitchFamily="34" charset="0"/>
            </a:endParaRPr>
          </a:p>
          <a:p>
            <a:r>
              <a:rPr lang="en-US" altLang="ko-KR" sz="1200" b="0" i="0" kern="1200" dirty="0">
                <a:solidFill>
                  <a:schemeClr val="tx1"/>
                </a:solidFill>
                <a:effectLst/>
                <a:latin typeface="+mn-lt"/>
                <a:ea typeface="+mn-ea"/>
                <a:cs typeface="+mn-cs"/>
              </a:rPr>
              <a:t>Conversational AI generally uses various technologies such as Automatic Speech Recognition (ASR), Natural Language Processing (NLP), Advanced Dialog management, and Machine Learning (ML) to understand, react and learn from every interaction.</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1" u="none" dirty="0"/>
              <a:t>Difference between Conversational AI and Chatbot</a:t>
            </a:r>
            <a:endParaRPr lang="en-US" altLang="ko-KR" dirty="0"/>
          </a:p>
          <a:p>
            <a:r>
              <a:rPr lang="en-US" altLang="ko-KR" sz="1200" b="0" i="0" kern="1200" dirty="0">
                <a:solidFill>
                  <a:schemeClr val="tx1"/>
                </a:solidFill>
                <a:effectLst/>
                <a:latin typeface="+mn-lt"/>
                <a:ea typeface="+mn-ea"/>
                <a:cs typeface="+mn-cs"/>
              </a:rPr>
              <a:t>Conversational AI applications can be programmed with varying levels of complexity resulting in dramatically different end products.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simplest example of a Conversational AI application is a FAQ bot. These are basic answer and response machines, also known as </a:t>
            </a:r>
            <a:r>
              <a:rPr lang="en-US" altLang="ko-KR" sz="1200" b="1" i="1" kern="1200" dirty="0">
                <a:solidFill>
                  <a:schemeClr val="tx1"/>
                </a:solidFill>
                <a:effectLst/>
                <a:latin typeface="+mn-lt"/>
                <a:ea typeface="+mn-ea"/>
                <a:cs typeface="+mn-cs"/>
              </a:rPr>
              <a:t>Chatbots</a:t>
            </a:r>
            <a:r>
              <a:rPr lang="en-US" altLang="ko-KR" sz="1200" b="0" i="0" kern="1200" dirty="0">
                <a:solidFill>
                  <a:schemeClr val="tx1"/>
                </a:solidFill>
                <a:effectLst/>
                <a:latin typeface="+mn-lt"/>
                <a:ea typeface="+mn-ea"/>
                <a:cs typeface="+mn-cs"/>
              </a:rPr>
              <a:t>, where you must type the exact keyword required to receive the appropriate response. In fact, these chatbots are so basic that they may not even be considered Conversational AI at all, as they do not use NLP or dialog management or machine learning to improve over time.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The next maturity level of Conversational AI applications is </a:t>
            </a:r>
            <a:r>
              <a:rPr lang="en-US" altLang="ko-KR" sz="1200" b="1" i="1" kern="1200" dirty="0">
                <a:solidFill>
                  <a:schemeClr val="tx1"/>
                </a:solidFill>
                <a:effectLst/>
                <a:latin typeface="+mn-lt"/>
                <a:ea typeface="+mn-ea"/>
                <a:cs typeface="+mn-cs"/>
              </a:rPr>
              <a:t>Virtual Personal Assistants</a:t>
            </a:r>
            <a:r>
              <a:rPr lang="en-US" altLang="ko-KR" sz="1200" b="0" i="0" kern="1200" dirty="0">
                <a:solidFill>
                  <a:schemeClr val="tx1"/>
                </a:solidFill>
                <a:effectLst/>
                <a:latin typeface="+mn-lt"/>
                <a:ea typeface="+mn-ea"/>
                <a:cs typeface="+mn-cs"/>
              </a:rPr>
              <a:t>. Examples of these are Amazon Alexa, </a:t>
            </a:r>
            <a:r>
              <a:rPr lang="en-US" altLang="ko-KR" sz="1200" b="1" i="1" kern="1200" dirty="0">
                <a:solidFill>
                  <a:schemeClr val="tx1"/>
                </a:solidFill>
                <a:effectLst/>
                <a:latin typeface="+mn-lt"/>
                <a:ea typeface="+mn-ea"/>
                <a:cs typeface="+mn-cs"/>
              </a:rPr>
              <a:t>Samsung’s Bixby</a:t>
            </a:r>
            <a:r>
              <a:rPr lang="en-US" altLang="ko-KR" sz="1200" b="0" i="0" kern="1200" dirty="0">
                <a:solidFill>
                  <a:schemeClr val="tx1"/>
                </a:solidFill>
                <a:effectLst/>
                <a:latin typeface="+mn-lt"/>
                <a:ea typeface="+mn-ea"/>
                <a:cs typeface="+mn-cs"/>
              </a:rPr>
              <a:t>, and Google Home. They serve a general purpose and are linear, and do not carry context from one conversation to the next. These assistants use ASR and NLP, but have simple dialog management.</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Next we have </a:t>
            </a:r>
            <a:r>
              <a:rPr lang="en-US" altLang="ko-KR" sz="1200" b="1" i="1" kern="1200" dirty="0">
                <a:solidFill>
                  <a:schemeClr val="tx1"/>
                </a:solidFill>
                <a:effectLst/>
                <a:latin typeface="+mn-lt"/>
                <a:ea typeface="+mn-ea"/>
                <a:cs typeface="+mn-cs"/>
              </a:rPr>
              <a:t>Virtual “Customer” Assistants</a:t>
            </a:r>
            <a:r>
              <a:rPr lang="en-US" altLang="ko-KR" sz="1200" b="0" i="0" kern="1200" dirty="0">
                <a:solidFill>
                  <a:schemeClr val="tx1"/>
                </a:solidFill>
                <a:effectLst/>
                <a:latin typeface="+mn-lt"/>
                <a:ea typeface="+mn-ea"/>
                <a:cs typeface="+mn-cs"/>
              </a:rPr>
              <a:t>, which are more advanced Conversational AI systems that serve a specific purpose and therefore are more specialized in dialog management. These applications are able to carry context from one interaction to the next which enhances the user experience.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On the same level of maturity as Virtual Customer Assistants, are </a:t>
            </a:r>
            <a:r>
              <a:rPr lang="en-US" altLang="ko-KR" sz="1200" b="1" i="1" kern="1200" dirty="0">
                <a:solidFill>
                  <a:schemeClr val="tx1"/>
                </a:solidFill>
                <a:effectLst/>
                <a:latin typeface="+mn-lt"/>
                <a:ea typeface="+mn-ea"/>
                <a:cs typeface="+mn-cs"/>
              </a:rPr>
              <a:t>Virtual Employee Assistants</a:t>
            </a:r>
            <a:r>
              <a:rPr lang="en-US" altLang="ko-KR" sz="1200" b="0" i="0" kern="1200" dirty="0">
                <a:solidFill>
                  <a:schemeClr val="tx1"/>
                </a:solidFill>
                <a:effectLst/>
                <a:latin typeface="+mn-lt"/>
                <a:ea typeface="+mn-ea"/>
                <a:cs typeface="+mn-cs"/>
              </a:rPr>
              <a:t>. These applications are purpose-built, specialized, and automate processes, also called </a:t>
            </a:r>
            <a:r>
              <a:rPr lang="en-US" altLang="ko-KR" sz="1200" b="1" i="1" kern="1200" dirty="0">
                <a:solidFill>
                  <a:schemeClr val="tx1"/>
                </a:solidFill>
                <a:effectLst/>
                <a:latin typeface="+mn-lt"/>
                <a:ea typeface="+mn-ea"/>
                <a:cs typeface="+mn-cs"/>
              </a:rPr>
              <a:t>Robotic Process Automation</a:t>
            </a:r>
            <a:r>
              <a:rPr lang="en-US" altLang="ko-KR" sz="1200" b="0" i="0" kern="1200" dirty="0">
                <a:solidFill>
                  <a:schemeClr val="tx1"/>
                </a:solidFill>
                <a:effectLst/>
                <a:latin typeface="+mn-lt"/>
                <a:ea typeface="+mn-ea"/>
                <a:cs typeface="+mn-cs"/>
              </a:rPr>
              <a:t>. They are used in businesses to streamline enterprise operations. Both Virtual Customer Assistants and Virtual Employee Assistants often use the most advanced Conversational AI technologies, and are well integrated into the companies back office systems to provide contextual and personal experience to customers and employees.</a:t>
            </a:r>
            <a:endParaRPr kumimoji="0" lang="en-US" altLang="ko-KR" sz="1200" b="1" u="sng" dirty="0">
              <a:latin typeface="Arial" panose="020B0604020202020204" pitchFamily="34" charset="0"/>
              <a:ea typeface="+mn-ea"/>
              <a:cs typeface="Arial" panose="020B0604020202020204" pitchFamily="34" charset="0"/>
            </a:endParaRP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r>
              <a:rPr lang="en-US" altLang="ko-KR" sz="1200" b="0" kern="1200" cap="all" dirty="0">
                <a:solidFill>
                  <a:schemeClr val="tx1"/>
                </a:solidFill>
                <a:effectLst/>
                <a:latin typeface="+mn-lt"/>
                <a:ea typeface="+mn-ea"/>
                <a:cs typeface="+mn-cs"/>
              </a:rPr>
              <a:t>CONVERSATIONAL AI </a:t>
            </a:r>
            <a:r>
              <a:rPr lang="en-US" altLang="ko-KR" dirty="0">
                <a:hlinkClick r:id="rId3"/>
              </a:rPr>
              <a:t>https://www.interactions.com/conversational-ai/</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dirty="0"/>
          </a:p>
        </p:txBody>
      </p:sp>
    </p:spTree>
    <p:extLst>
      <p:ext uri="{BB962C8B-B14F-4D97-AF65-F5344CB8AC3E}">
        <p14:creationId xmlns:p14="http://schemas.microsoft.com/office/powerpoint/2010/main" val="161659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400"/>
              </a:spcAft>
              <a:buClr>
                <a:srgbClr val="193EB0"/>
              </a:buClr>
              <a:buFont typeface="SamsungOne 400" panose="020B0503030303020204" pitchFamily="34" charset="0"/>
              <a:buNone/>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In the late 20</a:t>
            </a:r>
            <a:r>
              <a:rPr lang="en-US" altLang="ko-KR" sz="1200" baseline="30000" dirty="0">
                <a:solidFill>
                  <a:prstClr val="black">
                    <a:lumMod val="85000"/>
                    <a:lumOff val="15000"/>
                  </a:prstClr>
                </a:solidFill>
                <a:latin typeface="SamsungOne-400" panose="020B0503030303020204" pitchFamily="34" charset="0"/>
                <a:ea typeface="SamsungOne-400" panose="020B0503030303020204" pitchFamily="34" charset="0"/>
              </a:rPr>
              <a:t>th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century, machine learning was invented as a subset of artificial intelligence related to the self-learning algorithm which makes prediction by extracting knowledge from data. </a:t>
            </a:r>
          </a:p>
          <a:p>
            <a:pPr marL="182563" indent="-182563">
              <a:spcAft>
                <a:spcPts val="400"/>
              </a:spcAft>
              <a:buClr>
                <a:srgbClr val="193EB0"/>
              </a:buClr>
              <a:buFont typeface="SamsungOne 400" panose="020B0503030303020204" pitchFamily="34" charset="0"/>
              <a:buChar cha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AI is a branch of programming which deals with a machine processing inputs and providing output by using rules that were not hardcoded and whose accuracy according to some metric along with perceived novelty from the hardcoded rules define the program’s intelligence. These artificial intelligence systems are powered by machine learning. Many of them are powered by machine learning, some of them are powered by specifically deep learning, some of them are powered by very boring things like just rules.</a:t>
            </a:r>
          </a:p>
          <a:p>
            <a:br>
              <a:rPr lang="en-US" altLang="ko-KR" dirty="0"/>
            </a:br>
            <a:r>
              <a:rPr lang="en-US" altLang="ko-KR" b="1" dirty="0"/>
              <a:t>[Reference Source]</a:t>
            </a:r>
          </a:p>
          <a:p>
            <a:r>
              <a:rPr lang="en-US" altLang="ko-KR" b="0" dirty="0"/>
              <a:t>Deep learning Explained </a:t>
            </a:r>
            <a:r>
              <a:rPr lang="en-US" altLang="ko-KR" dirty="0">
                <a:hlinkClick r:id="rId3"/>
              </a:rPr>
              <a:t>https://www.nvidia.com/content/dam/en-zz/Solutions/deep-learning/home/DeepLearning_eBook_FINAL.pdf</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Category of AI, Machine Learning, and Deep Learning </a:t>
            </a:r>
            <a:r>
              <a:rPr lang="en-US" altLang="ko-KR" dirty="0">
                <a:hlinkClick r:id="rId4"/>
              </a:rPr>
              <a:t>https://www.kdnuggets.com/2017/07/rapidminer-ai-machine-learning-deep-learning.html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An executive’s guide to AI </a:t>
            </a:r>
            <a:r>
              <a:rPr lang="en-US" altLang="ko-KR" dirty="0">
                <a:hlinkClick r:id="rId5"/>
              </a:rPr>
              <a:t>https://www.mckinsey.com/business-functions/mckinsey-analytics/our-insights/an-executives-guide-to-ai</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6"/>
              </a:rPr>
              <a:t>https://www.datarobot.com/wiki/artificial-intelligence/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What is AI </a:t>
            </a:r>
            <a:r>
              <a:rPr lang="en-US" altLang="ko-KR" dirty="0">
                <a:hlinkClick r:id="rId7"/>
              </a:rPr>
              <a:t>https://medium.com/@saileshdhungana/a-simple-yet-satisfactory-definition-of-ai-f0022fa3373d</a:t>
            </a:r>
            <a:endParaRPr lang="en-US" altLang="ko-KR" dirty="0">
              <a:hlinkClick r:id="rId8"/>
            </a:endParaRPr>
          </a:p>
          <a:p>
            <a:r>
              <a:rPr lang="en-US" altLang="ko-KR" sz="1200" b="0" i="0" kern="1200" dirty="0">
                <a:solidFill>
                  <a:schemeClr val="tx1"/>
                </a:solidFill>
                <a:effectLst/>
                <a:latin typeface="+mn-lt"/>
                <a:ea typeface="+mn-ea"/>
                <a:cs typeface="+mn-cs"/>
              </a:rPr>
              <a:t>Notes from the AI frontier: Applications and value of deep learning </a:t>
            </a:r>
            <a:br>
              <a:rPr lang="en-US" altLang="ko-KR" sz="1200" b="0" i="0" kern="1200" dirty="0">
                <a:solidFill>
                  <a:schemeClr val="tx1"/>
                </a:solidFill>
                <a:effectLst/>
                <a:latin typeface="+mn-lt"/>
                <a:ea typeface="+mn-ea"/>
                <a:cs typeface="+mn-cs"/>
              </a:rPr>
            </a:br>
            <a:r>
              <a:rPr lang="en-US" altLang="ko-KR" dirty="0">
                <a:hlinkClick r:id="rId8"/>
              </a:rPr>
              <a:t>https://www.mckinsey.com/featured-insights/artificial-intelligence/notes-from-the-ai-frontier-applications-and-value-of-deep-learning#part1</a:t>
            </a:r>
            <a:endParaRPr lang="en-US" altLang="ko-KR" dirty="0"/>
          </a:p>
          <a:p>
            <a:r>
              <a:rPr lang="en-US" altLang="ko-KR" sz="1200" b="0" kern="1200" dirty="0">
                <a:solidFill>
                  <a:schemeClr val="tx1"/>
                </a:solidFill>
                <a:effectLst/>
                <a:latin typeface="+mn-lt"/>
                <a:ea typeface="+mn-ea"/>
                <a:cs typeface="+mn-cs"/>
              </a:rPr>
              <a:t>Supervised vs Unsupervised Learning: Key Differences</a:t>
            </a:r>
            <a:r>
              <a:rPr lang="en-US" altLang="ko-KR" dirty="0"/>
              <a:t> </a:t>
            </a:r>
            <a:r>
              <a:rPr lang="en-US" altLang="ko-KR" dirty="0">
                <a:hlinkClick r:id="rId9"/>
              </a:rPr>
              <a:t>https://www.guru99.com/supervised-vs-unsupervised-learning.html</a:t>
            </a:r>
            <a:endParaRPr lang="en-US" altLang="ko-KR" dirty="0"/>
          </a:p>
          <a:p>
            <a:pPr marL="182563" indent="-182563">
              <a:spcAft>
                <a:spcPts val="400"/>
              </a:spcAft>
              <a:buClr>
                <a:srgbClr val="193EB0"/>
              </a:buClr>
              <a:buFont typeface="SamsungOne 400" panose="020B0503030303020204" pitchFamily="34" charset="0"/>
              <a:buChar char="‣"/>
            </a:pPr>
            <a:endParaRPr lang="ko-KR" altLang="en-US"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dirty="0"/>
          </a:p>
        </p:txBody>
      </p:sp>
    </p:spTree>
    <p:extLst>
      <p:ext uri="{BB962C8B-B14F-4D97-AF65-F5344CB8AC3E}">
        <p14:creationId xmlns:p14="http://schemas.microsoft.com/office/powerpoint/2010/main" val="412323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Duplex can make phone calls and reservations on behalf of the user, communicating like a real human (complete with “umms” and pauses). It sparked ethical concerns over whether or not Duplex needs to identify itself as a conversational agent when speaking to real people.</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Google added Duplex to its new phone, Pixel 3. It has turned the Pixel 3 into an AI powerhouse, including a “screen call” option that allows the Google Assistant to screen for spam callers.</a:t>
            </a:r>
          </a:p>
          <a:p>
            <a:pPr marL="0" indent="0">
              <a:spcAft>
                <a:spcPts val="800"/>
              </a:spcAft>
              <a:buClr>
                <a:srgbClr val="193EB0"/>
              </a:buClr>
              <a:buFont typeface="SamsungOne 400" panose="020B0503030303020204" pitchFamily="34" charset="0"/>
              <a:buNone/>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Google has been applying to patent the interactions between two conversational agents since 2014. The most recent application, “Conversational Agent Response Determined Using A Sentiment,” was filed in April 2018.</a:t>
            </a:r>
          </a:p>
          <a:p>
            <a:pPr fontAlgn="base"/>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a:t>
            </a:r>
            <a:r>
              <a:rPr lang="en-US" altLang="ko-KR" dirty="0">
                <a:hlinkClick r:id="rId3"/>
              </a:rPr>
              <a:t>https://ai.googleblog.com/2018/05/duplex-ai-system-for-natural-conversation.html</a:t>
            </a:r>
            <a:endParaRPr lang="en-US" altLang="ko-KR" b="1" dirty="0"/>
          </a:p>
          <a:p>
            <a:r>
              <a:rPr lang="en-US" altLang="ko-KR" sz="1200" b="0" i="0" kern="1200" dirty="0">
                <a:solidFill>
                  <a:schemeClr val="tx1"/>
                </a:solidFill>
                <a:effectLst/>
                <a:latin typeface="+mn-lt"/>
                <a:ea typeface="+mn-ea"/>
                <a:cs typeface="+mn-cs"/>
              </a:rPr>
              <a:t>Google Duplex can now buy movie tickets for you in Chrome </a:t>
            </a:r>
            <a:r>
              <a:rPr lang="en-US" altLang="ko-KR" dirty="0">
                <a:hlinkClick r:id="rId4"/>
              </a:rPr>
              <a:t>https://www.androidauthority.com/duplex-web-release-1036145/</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Google Duplex learns the Internet </a:t>
            </a:r>
            <a:r>
              <a:rPr lang="en-US" altLang="ko-KR" dirty="0">
                <a:hlinkClick r:id="rId5"/>
              </a:rPr>
              <a:t>https://www.youtube.com/watch?v=JbkoQGMf5DI</a:t>
            </a:r>
            <a:endParaRPr lang="en-US" altLang="ko-KR" dirty="0"/>
          </a:p>
          <a:p>
            <a:r>
              <a:rPr lang="en-US" altLang="ko-KR" sz="1200" b="0" i="0" kern="1200" dirty="0">
                <a:solidFill>
                  <a:schemeClr val="tx1"/>
                </a:solidFill>
                <a:effectLst/>
                <a:latin typeface="+mn-lt"/>
                <a:ea typeface="+mn-ea"/>
                <a:cs typeface="+mn-cs"/>
              </a:rPr>
              <a:t>Google IO 2018 : Google Duplex in Action </a:t>
            </a:r>
            <a:r>
              <a:rPr lang="en-US" altLang="ko-KR" dirty="0">
                <a:hlinkClick r:id="rId6"/>
              </a:rPr>
              <a:t>https://www.youtube.com/watch?v=I2fRxfZTJ2c</a:t>
            </a:r>
            <a:endParaRPr lang="en-US" altLang="ko-KR" dirty="0"/>
          </a:p>
          <a:p>
            <a:endParaRPr lang="en-US" altLang="ko-KR"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“Conversational Agent Response Determined Using A Sentiment” </a:t>
            </a:r>
            <a:r>
              <a:rPr lang="en-US" altLang="ko-KR" dirty="0">
                <a:hlinkClick r:id="rId7"/>
              </a:rPr>
              <a:t>https://pdfaiw.uspto.gov/.aiw?PageNum=0&amp;docid=20180247649&amp;IDKey=05BD3D65A04E&amp;HomeUrl=http%3A%2F%2Fappft.uspto.gov%2Fnetacgi%2Fnph-Parser%3FSect1%3DPTO1%2526Sect2%3DHITOFF%2526d%3DPG01%2526p%3D1%2526u%3D%2Fnetahtml%2FPTO%2Fsrchnum.html%2526r%3D1%2526f%3DG%2526l%3D50%2526s1%3D20180247649%2526OS%3D%2526RS%3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dirty="0"/>
          </a:p>
        </p:txBody>
      </p:sp>
    </p:spTree>
    <p:extLst>
      <p:ext uri="{BB962C8B-B14F-4D97-AF65-F5344CB8AC3E}">
        <p14:creationId xmlns:p14="http://schemas.microsoft.com/office/powerpoint/2010/main" val="32630182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867434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Researchers at Carnegie Mellon University have devised a way to automatically transform the content of one video into the style of another, making it possible to transfer the facial expressions of comedian John Oliver to those of a cartoon character, or to make a daffodil bloom in much the same way as a hibiscus would.</a:t>
            </a:r>
          </a:p>
          <a:p>
            <a:br>
              <a:rPr lang="en-US" altLang="ko-KR" dirty="0"/>
            </a:br>
            <a:r>
              <a:rPr lang="en-US" altLang="ko-KR" sz="1200" b="0" i="0" kern="1200" dirty="0">
                <a:solidFill>
                  <a:schemeClr val="tx1"/>
                </a:solidFill>
                <a:effectLst/>
                <a:latin typeface="+mn-lt"/>
                <a:ea typeface="+mn-ea"/>
                <a:cs typeface="+mn-cs"/>
              </a:rPr>
              <a:t>Because the data-driven method does not require human intervention, it can rapidly transform large amounts of video, making it a boon to movie production, as well as to the conversion of black-and-white films to color and to the creation of content for virtual reality experiences.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It also has the potential to be used for so-called "deep fakes," videos in which a person's image is inserted without permission, making it appear that the person has done or said things that are out of character. The researchers showed that Recycle-GAN can be used to transform video of Oliver into what appears to be fellow comedian Stephen Colbert and back into Oliver. Or video of John Oliver's face can be transformed into Stephen Colbert or a cartoon character. Recycle-GAN not only enables facial expressions to be copied, but also the movements and cadence of the performance.</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Such effects might be useful in developing self-driving cars that can navigate at night or in bad weather. With recycle-GAN, users can transform an easily obtained and labeled daytime scenes into nighttime or stormy scenes, providing images that can be used to train cars to operate in those conditions.</a:t>
            </a:r>
          </a:p>
          <a:p>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Beyond Deep Fakes: Transforming Video Content Into Another Video's Style, Automatically </a:t>
            </a:r>
            <a:br>
              <a:rPr lang="en-US" altLang="ko-KR" sz="1200" b="0" i="0" kern="1200" dirty="0">
                <a:solidFill>
                  <a:schemeClr val="tx1"/>
                </a:solidFill>
                <a:effectLst/>
                <a:latin typeface="+mn-lt"/>
                <a:ea typeface="+mn-ea"/>
                <a:cs typeface="+mn-cs"/>
              </a:rPr>
            </a:br>
            <a:r>
              <a:rPr lang="en-US" altLang="ko-KR" dirty="0">
                <a:hlinkClick r:id="rId3"/>
              </a:rPr>
              <a:t>https://www.cmu.edu/news/stories/archives/2018/september/deep-fakes-video-content.html</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Transferring One Video Into the Style of Another, Carnegie Mellon University </a:t>
            </a:r>
            <a:r>
              <a:rPr lang="en-US" altLang="ko-KR" dirty="0">
                <a:hlinkClick r:id="rId4"/>
              </a:rPr>
              <a:t>https://www.youtube.com/watch?time_continue=1&amp;v=ehD3C60i6lw&amp;feature=emb_logo</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Researchers Come Out With Yet Another Unnerving, New Deepfake Method</a:t>
            </a:r>
            <a:endParaRPr lang="en-US" altLang="ko-KR" dirty="0">
              <a:hlinkClick r:id="rId5"/>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5"/>
              </a:rPr>
              <a:t>https://gizmodo.com/researchers-come-out-with-yet-another-unnerving-new-de-1828977488</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Recycle-GAN: Unsupervised Video Retargeting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6"/>
              </a:rPr>
              <a:t>https://www.cs.cmu.edu/~aayushb/Recycle-GAN/</a:t>
            </a:r>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dirty="0"/>
          </a:p>
        </p:txBody>
      </p:sp>
    </p:spTree>
    <p:extLst>
      <p:ext uri="{BB962C8B-B14F-4D97-AF65-F5344CB8AC3E}">
        <p14:creationId xmlns:p14="http://schemas.microsoft.com/office/powerpoint/2010/main" val="32183204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b="0" u="none" dirty="0"/>
              <a:t>Deep learning algorithm is basically a black box, which prevents users to debug when it is not working well. Additionally, there is no way to figure out why and how the results have been generated. In order to solve this problem, DARPA, Defense Advanced Research Projects Agency in the US, launched a project to develop an “eXplainable artificial intelligence”, which is called an XAI.</a:t>
            </a:r>
          </a:p>
          <a:p>
            <a:pPr marL="0" marR="0" lvl="0" indent="0" algn="l" defTabSz="914400" rtl="0" eaLnBrk="1" fontAlgn="base" latinLnBrk="1" hangingPunct="1">
              <a:lnSpc>
                <a:spcPct val="100000"/>
              </a:lnSpc>
              <a:spcBef>
                <a:spcPts val="0"/>
              </a:spcBef>
              <a:spcAft>
                <a:spcPts val="0"/>
              </a:spcAft>
              <a:buClrTx/>
              <a:buSzTx/>
              <a:buFontTx/>
              <a:buNone/>
              <a:tabLst/>
              <a:defRPr/>
            </a:pPr>
            <a:endParaRPr lang="en-US" altLang="ko-KR" b="1" u="sng" dirty="0"/>
          </a:p>
          <a:p>
            <a:pPr fontAlgn="base"/>
            <a:r>
              <a:rPr lang="en-US" altLang="ko-KR" sz="1200" b="0" i="0" kern="1200" dirty="0">
                <a:solidFill>
                  <a:schemeClr val="tx1"/>
                </a:solidFill>
                <a:effectLst/>
                <a:latin typeface="Arial" panose="020B0604020202020204" pitchFamily="34" charset="0"/>
                <a:ea typeface="+mn-ea"/>
                <a:cs typeface="Arial" panose="020B0604020202020204" pitchFamily="34" charset="0"/>
              </a:rPr>
              <a:t>The Explainable AI (XAI) program aims to create a suite of machine learning techniques that:</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Produce more explainable models, while maintaining a high level of learning performance (prediction accuracy)</a:t>
            </a:r>
          </a:p>
          <a:p>
            <a:pPr marL="171450" indent="-171450" fontAlgn="base">
              <a:buFont typeface="Arial" panose="020B0604020202020204" pitchFamily="34" charset="0"/>
              <a:buChar char="•"/>
            </a:pPr>
            <a:r>
              <a:rPr lang="en-US" altLang="ko-KR" sz="1200" b="0" i="0" kern="1200" dirty="0">
                <a:solidFill>
                  <a:schemeClr val="tx1"/>
                </a:solidFill>
                <a:effectLst/>
                <a:latin typeface="Arial" panose="020B0604020202020204" pitchFamily="34" charset="0"/>
                <a:ea typeface="+mn-ea"/>
                <a:cs typeface="Arial" panose="020B0604020202020204" pitchFamily="34" charset="0"/>
              </a:rPr>
              <a:t>Enable human users to understand, appropriately trust, and effectively manage the emerging generation of artificially intelligent partners.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panose="020B0604020202020204" pitchFamily="34" charset="0"/>
                <a:ea typeface="+mn-ea"/>
                <a:cs typeface="Arial" panose="020B0604020202020204" pitchFamily="34" charset="0"/>
              </a:rPr>
              <a:t>New machine-learning systems will have the ability to explain their rationale, characterize their strengths and weaknesses, and convey an understanding of how they will behave in the future. The strategy for achieving that goal is to develop new or modified machine-learning techniques that will produce more explainable models. These models will be combined with state-of-the-art human-computer interface techniques capable of translating models into understandable and useful explanation dialogues for the end user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dirty="0"/>
              <a:t>As a result, human can understand and confidently use the output of algorithm.</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ko-KR" sz="1200" dirty="0">
              <a:latin typeface="Arial" panose="020B0604020202020204" pitchFamily="34" charset="0"/>
              <a:ea typeface="+mn-ea"/>
              <a:cs typeface="Arial" panose="020B0604020202020204" pitchFamily="34" charset="0"/>
            </a:endParaRPr>
          </a:p>
          <a:p>
            <a:r>
              <a:rPr lang="en-US" altLang="ko-KR" b="1" dirty="0"/>
              <a:t>[Reference Source]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mn-lt"/>
                <a:ea typeface="+mn-ea"/>
                <a:cs typeface="+mn-cs"/>
              </a:rPr>
              <a:t>Explainable Artificial Intelligence (XAI) </a:t>
            </a:r>
            <a:r>
              <a:rPr lang="en-US" altLang="ko-KR" dirty="0">
                <a:hlinkClick r:id="rId3"/>
              </a:rPr>
              <a:t>https://www.darpa.mil/program/explainable-artificial-intelligence</a:t>
            </a:r>
            <a:endParaRPr kumimoji="0" lang="ko-KR" altLang="en-US" sz="1200" dirty="0">
              <a:latin typeface="Arial" panose="020B0604020202020204" pitchFamily="34" charset="0"/>
              <a:ea typeface="+mn-ea"/>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dirty="0"/>
          </a:p>
        </p:txBody>
      </p:sp>
    </p:spTree>
    <p:extLst>
      <p:ext uri="{BB962C8B-B14F-4D97-AF65-F5344CB8AC3E}">
        <p14:creationId xmlns:p14="http://schemas.microsoft.com/office/powerpoint/2010/main" val="2385259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For the first time, researchers are now using GANs to generate abnormal brain MRIs that can be used to train neural networks. To solve this problem a team of researchers from NVIDIA, the Mayo Clinic, and the MGH &amp; BWH Center for Clinical Data Science developed a deep learning-based model that can generate accurate and reliable synthetic images that can be used for training an artificial intelligence system.</a:t>
            </a:r>
          </a:p>
          <a:p>
            <a:br>
              <a:rPr lang="en-US" altLang="ko-KR" dirty="0"/>
            </a:br>
            <a:r>
              <a:rPr lang="en-US" altLang="ko-KR" dirty="0"/>
              <a:t>With the cuDNN-accelerated PyTorch deep learning framework, the team trained their generative adversarial network on data from two publicly available datasets of brain MRIs. One dataset contains thousands of 3D T1-weighted brain MRIs with Alzheimer’s disease, the other contains about two hundred 4D brain MRIs with brain tumors.</a:t>
            </a:r>
          </a:p>
          <a:p>
            <a:endParaRPr lang="en-US" altLang="ko-KR" b="1" dirty="0"/>
          </a:p>
          <a:p>
            <a:r>
              <a:rPr lang="en-US" altLang="ko-KR" sz="1200" b="0" i="0" kern="1200" dirty="0">
                <a:solidFill>
                  <a:schemeClr val="tx1"/>
                </a:solidFill>
                <a:effectLst/>
                <a:latin typeface="+mn-lt"/>
                <a:ea typeface="+mn-ea"/>
                <a:cs typeface="+mn-cs"/>
              </a:rPr>
              <a:t>GANs have been used in medical imaging before to generate a motion model from a single preoperative MRI, upsample a low-resolution image, create a synthetic head CT from a brain MRI, perform medical segmentation, and automatically align different types of MRIs, saving doctors hours.</a:t>
            </a:r>
          </a:p>
          <a:p>
            <a:br>
              <a:rPr lang="en-US" altLang="ko-KR" dirty="0"/>
            </a:br>
            <a:r>
              <a:rPr lang="en-US" altLang="ko-KR" sz="1200" b="0" i="0" kern="1200" dirty="0">
                <a:solidFill>
                  <a:schemeClr val="tx1"/>
                </a:solidFill>
                <a:effectLst/>
                <a:latin typeface="+mn-lt"/>
                <a:ea typeface="+mn-ea"/>
                <a:cs typeface="+mn-cs"/>
              </a:rPr>
              <a:t>Because the images are synthetically generated, there is no patient data or privacy concerns. Medical institutions can easily share data they generate with other institutions, creating millions of different combinations that can be used to accelerate the work.</a:t>
            </a:r>
          </a:p>
          <a:p>
            <a:endParaRPr lang="en-US" altLang="ko-KR" b="1" dirty="0"/>
          </a:p>
          <a:p>
            <a:pPr marL="0" indent="0">
              <a:spcAft>
                <a:spcPts val="800"/>
              </a:spcAft>
              <a:buClr>
                <a:srgbClr val="193EB0"/>
              </a:buClr>
              <a:buFont typeface="SamsungOne 400" panose="020B0503030303020204" pitchFamily="34" charset="0"/>
              <a:buNone/>
              <a:defRPr/>
            </a:pPr>
            <a:r>
              <a:rPr lang="en-US" altLang="ko-KR" b="1" dirty="0"/>
              <a:t>[Reference Source] </a:t>
            </a:r>
          </a:p>
          <a:p>
            <a:pPr marL="0" indent="0">
              <a:spcAft>
                <a:spcPts val="800"/>
              </a:spcAft>
              <a:buClr>
                <a:srgbClr val="193EB0"/>
              </a:buClr>
              <a:buFont typeface="SamsungOne 400" panose="020B0503030303020204" pitchFamily="34" charset="0"/>
              <a:buNone/>
              <a:defRPr/>
            </a:pPr>
            <a:endParaRPr lang="en-US" altLang="ko-KR" b="1" dirty="0"/>
          </a:p>
          <a:p>
            <a:r>
              <a:rPr lang="en-US" altLang="ko-KR" b="0" dirty="0"/>
              <a:t>Deepfakes for good: Why researchers are using AI to fake health data</a:t>
            </a:r>
            <a:br>
              <a:rPr lang="en-US" altLang="ko-KR" dirty="0">
                <a:hlinkClick r:id="rId3"/>
              </a:rPr>
            </a:br>
            <a:r>
              <a:rPr lang="en-US" altLang="ko-KR" dirty="0">
                <a:hlinkClick r:id="rId3"/>
              </a:rPr>
              <a:t>https://www.fastcompany.com/90240746/deepfakes-for-good-why-researchers-are-using-ai-for-synthetic-health-data?partner=rss&amp;utm_source=rss&amp;utm_medium=feed&amp;utm_campaign=rss+fastcompany&amp;utm_content=rss</a:t>
            </a:r>
            <a:endParaRPr lang="ko-KR" altLang="en-US" dirty="0"/>
          </a:p>
          <a:p>
            <a:endParaRPr lang="en-US" altLang="ko-KR" dirty="0"/>
          </a:p>
          <a:p>
            <a:r>
              <a:rPr lang="en-US" altLang="ko-KR" sz="1200" b="0" i="0" kern="1200" dirty="0">
                <a:solidFill>
                  <a:schemeClr val="tx1"/>
                </a:solidFill>
                <a:effectLst/>
                <a:latin typeface="+mn-lt"/>
                <a:ea typeface="+mn-ea"/>
                <a:cs typeface="+mn-cs"/>
              </a:rPr>
              <a:t>AI-generated synthetic brain MRI provides diverse, reliable training data</a:t>
            </a:r>
            <a:endParaRPr lang="en-US" altLang="ko-KR" b="0" dirty="0"/>
          </a:p>
          <a:p>
            <a:r>
              <a:rPr lang="en-US" altLang="ko-KR" dirty="0">
                <a:hlinkClick r:id="rId4"/>
              </a:rPr>
              <a:t>https://www.healthimaging.com/topics/artificial-intelligence/ai-synthetic-brain-mris-diverse-reliable-data</a:t>
            </a:r>
            <a:endParaRPr lang="en-US" altLang="ko-KR" dirty="0"/>
          </a:p>
          <a:p>
            <a:endParaRPr lang="en-US" altLang="ko-KR" dirty="0"/>
          </a:p>
          <a:p>
            <a:r>
              <a:rPr lang="en-US" altLang="ko-KR" dirty="0"/>
              <a:t>AI Can Generate Synthetic MRIs to Advance Medical Research</a:t>
            </a:r>
          </a:p>
          <a:p>
            <a:r>
              <a:rPr lang="en-US" altLang="ko-KR" dirty="0">
                <a:hlinkClick r:id="rId5"/>
              </a:rPr>
              <a:t>https://news.developer.nvidia.com/ai-can-generate-synthetic-mris-to-advance-medical-research/</a:t>
            </a:r>
            <a:endParaRPr lang="en-US" altLang="ko-KR" dirty="0"/>
          </a:p>
          <a:p>
            <a:endParaRPr lang="en-US" altLang="ko-KR" dirty="0"/>
          </a:p>
          <a:p>
            <a:r>
              <a:rPr lang="en-US" altLang="ko-KR" dirty="0"/>
              <a:t>Medical Image Synthesis for Data Augmentation and Anonymization Using Generative Adversarial Networks</a:t>
            </a:r>
          </a:p>
          <a:p>
            <a:r>
              <a:rPr lang="en-US" altLang="ko-KR" dirty="0">
                <a:hlinkClick r:id="rId6"/>
              </a:rPr>
              <a:t>https://www.semanticscholar.org/paper/Medical-Image-Synthesis-for-Data-Augmentation-and-Shin-Tenenholtz/37a052144b510b8827634c38146b190d8b2c8d0b</a:t>
            </a:r>
            <a:endParaRPr lang="en-US" altLang="ko-KR"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dirty="0"/>
          </a:p>
        </p:txBody>
      </p:sp>
    </p:spTree>
    <p:extLst>
      <p:ext uri="{BB962C8B-B14F-4D97-AF65-F5344CB8AC3E}">
        <p14:creationId xmlns:p14="http://schemas.microsoft.com/office/powerpoint/2010/main" val="13096300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619278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fontAlgn="base"/>
            <a:r>
              <a:rPr lang="en-US" altLang="ko-KR" b="0" u="none" dirty="0"/>
              <a:t>This trend matrix shows which technology is a must-have and which technology promising yet not widely adopted</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INDUSTRY ADOPTION (y-axis)</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Signals include momentum of startups in the space, media attention, customer adoption (partnerships, customer, licensing deals).</a:t>
            </a: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MARKET STRENGTH (x-axis)</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Signals include market sizing forecasts, quality and number of investors and capital, investments in R&amp;D, earnings transcript commentary, competitive intensity, incumbent deal making (M&amp;A, strategic investments).</a:t>
            </a:r>
          </a:p>
          <a:p>
            <a:pPr marL="182563" lvl="0" indent="-182563">
              <a:spcAft>
                <a:spcPts val="800"/>
              </a:spcAft>
              <a:buClr>
                <a:srgbClr val="193EB0"/>
              </a:buClr>
              <a:buFont typeface="SamsungOne 400" panose="020B0503030303020204" pitchFamily="34" charset="0"/>
              <a:buChar char="‣"/>
              <a:defRPr/>
            </a:pP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400" panose="020B0503030303020204" pitchFamily="34" charset="0"/>
              <a:cs typeface="+mn-cs"/>
            </a:endParaRPr>
          </a:p>
          <a:p>
            <a:pPr marL="0" lvl="0" indent="0">
              <a:spcAft>
                <a:spcPts val="800"/>
              </a:spcAft>
              <a:buClr>
                <a:srgbClr val="193EB0"/>
              </a:buClr>
              <a:buFont typeface="SamsungOne 400" panose="020B0503030303020204" pitchFamily="34" charset="0"/>
              <a:buNone/>
              <a:defRPr/>
            </a:pPr>
            <a:r>
              <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400" panose="020B0503030303020204" pitchFamily="34" charset="0"/>
                <a:cs typeface="+mn-cs"/>
              </a:rPr>
              <a:t>By those two axis, AI trends are positioned on the four quadrants. </a:t>
            </a:r>
            <a:endPar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NECESSARY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Trends which are seeing wide-spread industry and customer implementation / adoption and where market and applications are understood. For these trends, incumbents should have a clear, articulated strategy and initiatives.</a:t>
            </a:r>
            <a:endPar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TRANSITORY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Trends seeing adoption but where there is uncertainty about market opportunity. As Transitory trends become more broadly understood, they may reveal additional opportunities and markets.</a:t>
            </a:r>
            <a:endPar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THREATENING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Large addressable market forecasts and notable investment activity. The trend has been embraced by early adopters and may be on the precipice of gaining widespread industry or customer adoption.</a:t>
            </a:r>
            <a:endPar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0" indent="-182563">
              <a:spcAft>
                <a:spcPts val="800"/>
              </a:spcAft>
              <a:buClr>
                <a:srgbClr val="193EB0"/>
              </a:buClr>
              <a:buFont typeface="SamsungOne 400" panose="020B0503030303020204" pitchFamily="34" charset="0"/>
              <a:buChar char="‣"/>
              <a:defRP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EXPERIMENTAL</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Conceptual or early-stage trends with few functional products and which have not seen widespread adoption. Experimental trends are  already spurring early media interest and proof-of-concepts.</a:t>
            </a:r>
            <a:endParaRPr kumimoji="0" lang="en-US" altLang="ko-KR" sz="12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400" panose="020B0503030303020204" pitchFamily="34" charset="0"/>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dirty="0"/>
          </a:p>
        </p:txBody>
      </p:sp>
    </p:spTree>
    <p:extLst>
      <p:ext uri="{BB962C8B-B14F-4D97-AF65-F5344CB8AC3E}">
        <p14:creationId xmlns:p14="http://schemas.microsoft.com/office/powerpoint/2010/main" val="25959401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60007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[Reference Source]</a:t>
            </a:r>
          </a:p>
          <a:p>
            <a:r>
              <a:rPr lang="en-US" altLang="ko-KR" sz="1200" b="0" i="0" kern="1200" dirty="0">
                <a:solidFill>
                  <a:schemeClr val="tx1"/>
                </a:solidFill>
                <a:effectLst/>
                <a:latin typeface="+mn-lt"/>
                <a:ea typeface="+mn-ea"/>
                <a:cs typeface="+mn-cs"/>
              </a:rPr>
              <a:t>Visualizing the uses and potential impact of AI and other analytics </a:t>
            </a:r>
            <a:r>
              <a:rPr lang="en-US" altLang="ko-KR" dirty="0">
                <a:hlinkClick r:id="rId3"/>
              </a:rPr>
              <a:t>https://www.mckinsey.com/featured-insights/artificial-intelligence/visualizing-the-uses-and-potential-impact-of-ai-and-other-analytics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dirty="0"/>
          </a:p>
        </p:txBody>
      </p:sp>
    </p:spTree>
    <p:extLst>
      <p:ext uri="{BB962C8B-B14F-4D97-AF65-F5344CB8AC3E}">
        <p14:creationId xmlns:p14="http://schemas.microsoft.com/office/powerpoint/2010/main" val="36760968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7020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ⓒ20</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22</a:t>
            </a: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 SAMSUNG. Bảo lưu mọi quyền.</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Bản quyền sách thuộc về Samsung Electronics Corporate Citizenship Office.</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Cuốn sách này là tài sản văn học được bảo vệ bởi luật bản quyền, vì vậy nghiêm cấm hành vi tái bản và sao chép trái phép.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Để sử dụng cuốn sách này thay cho chương trình giảng dạy của Samsung Innovation Campus hoặc sử dụng toàn bộ hoặc một phần cuốn sách này cần có văn bản chấp thuận từ chủ sở hữu bản quyền.</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3" name="그림 2">
            <a:extLst>
              <a:ext uri="{FF2B5EF4-FFF2-40B4-BE49-F238E27FC236}">
                <a16:creationId xmlns:a16="http://schemas.microsoft.com/office/drawing/2014/main" id="{B7FD3343-5D44-37B5-6099-66FB03E0D4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899651" cy="6853605"/>
          </a:xfrm>
          <a:prstGeom prst="rect">
            <a:avLst/>
          </a:prstGeom>
        </p:spPr>
      </p:pic>
      <p:sp>
        <p:nvSpPr>
          <p:cNvPr id="4" name="직사각형 1">
            <a:extLst>
              <a:ext uri="{FF2B5EF4-FFF2-40B4-BE49-F238E27FC236}">
                <a16:creationId xmlns:a16="http://schemas.microsoft.com/office/drawing/2014/main" id="{CCA84525-E238-D349-4F7C-F09B0FA77113}"/>
              </a:ext>
            </a:extLst>
          </p:cNvPr>
          <p:cNvSpPr/>
          <p:nvPr userDrawn="1"/>
        </p:nvSpPr>
        <p:spPr>
          <a:xfrm>
            <a:off x="0" y="-4395"/>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dirty="0"/>
          </a:p>
        </p:txBody>
      </p:sp>
      <p:sp>
        <p:nvSpPr>
          <p:cNvPr id="5" name="직사각형 6">
            <a:extLst>
              <a:ext uri="{FF2B5EF4-FFF2-40B4-BE49-F238E27FC236}">
                <a16:creationId xmlns:a16="http://schemas.microsoft.com/office/drawing/2014/main" id="{1FC16591-73B9-06A5-BEA2-2C188C1F1912}"/>
              </a:ext>
            </a:extLst>
          </p:cNvPr>
          <p:cNvSpPr/>
          <p:nvPr userDrawn="1"/>
        </p:nvSpPr>
        <p:spPr>
          <a:xfrm>
            <a:off x="449466" y="5672637"/>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8" name="그림 3">
            <a:extLst>
              <a:ext uri="{FF2B5EF4-FFF2-40B4-BE49-F238E27FC236}">
                <a16:creationId xmlns:a16="http://schemas.microsoft.com/office/drawing/2014/main" id="{DBEBF1A5-A984-C8B0-E6D8-7A79AE2316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0" y="3018556"/>
            <a:ext cx="2476006" cy="812098"/>
          </a:xfrm>
          <a:prstGeom prst="rect">
            <a:avLst/>
          </a:prstGeom>
        </p:spPr>
      </p:pic>
      <p:sp>
        <p:nvSpPr>
          <p:cNvPr id="11" name="Freeform 5">
            <a:extLst>
              <a:ext uri="{FF2B5EF4-FFF2-40B4-BE49-F238E27FC236}">
                <a16:creationId xmlns:a16="http://schemas.microsoft.com/office/drawing/2014/main" id="{4C915C4E-1C1B-314B-A2A3-AF832C5527BD}"/>
              </a:ext>
            </a:extLst>
          </p:cNvPr>
          <p:cNvSpPr>
            <a:spLocks noChangeAspect="1" noEditPoints="1"/>
          </p:cNvSpPr>
          <p:nvPr userDrawn="1"/>
        </p:nvSpPr>
        <p:spPr bwMode="auto">
          <a:xfrm>
            <a:off x="449466" y="445605"/>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custDataLst>
      <p:tags r:id="rId1"/>
    </p:custDataLst>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1.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Giới</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thiệu</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về</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Trí</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tuệ</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nhân</a:t>
            </a:r>
            <a:r>
              <a:rPr lang="en-US" altLang="ko-KR" sz="900" b="1" i="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tạo</a:t>
            </a:r>
            <a:endParaRPr lang="ko-KR" altLang="en-US" sz="900" b="1" i="0" dirty="0">
              <a:solidFill>
                <a:schemeClr val="bg1">
                  <a:lumMod val="50000"/>
                </a:schemeClr>
              </a:solidFill>
              <a:latin typeface="iCiel Samsung Sharp Sans Medium" pitchFamily="2" charset="77"/>
              <a:ea typeface="SamsungSharpSans-Medium" pitchFamily="2" charset="0"/>
              <a:cs typeface="iCiel Samsung Sharp Sans Medium" pitchFamily="2" charset="77"/>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4.xml"/><Relationship Id="rId1" Type="http://schemas.openxmlformats.org/officeDocument/2006/relationships/tags" Target="../tags/tag10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4.xml"/><Relationship Id="rId1" Type="http://schemas.openxmlformats.org/officeDocument/2006/relationships/tags" Target="../tags/tag103.xml"/><Relationship Id="rId4" Type="http://schemas.openxmlformats.org/officeDocument/2006/relationships/image" Target="../media/image20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04.xml"/><Relationship Id="rId5" Type="http://schemas.openxmlformats.org/officeDocument/2006/relationships/image" Target="../media/image11.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4.xml"/><Relationship Id="rId1" Type="http://schemas.openxmlformats.org/officeDocument/2006/relationships/tags" Target="../tags/tag105.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4.xml"/><Relationship Id="rId1" Type="http://schemas.openxmlformats.org/officeDocument/2006/relationships/tags" Target="../tags/tag106.xml"/><Relationship Id="rId5" Type="http://schemas.openxmlformats.org/officeDocument/2006/relationships/image" Target="../media/image11.png"/><Relationship Id="rId4" Type="http://schemas.openxmlformats.org/officeDocument/2006/relationships/image" Target="../media/image20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07.xml"/><Relationship Id="rId5" Type="http://schemas.openxmlformats.org/officeDocument/2006/relationships/image" Target="../media/image11.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4.xml"/><Relationship Id="rId1" Type="http://schemas.openxmlformats.org/officeDocument/2006/relationships/tags" Target="../tags/tag108.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4.xml"/><Relationship Id="rId1" Type="http://schemas.openxmlformats.org/officeDocument/2006/relationships/tags" Target="../tags/tag109.xml"/><Relationship Id="rId4" Type="http://schemas.openxmlformats.org/officeDocument/2006/relationships/image" Target="../media/image21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ags" Target="../tags/tag110.xml"/><Relationship Id="rId5" Type="http://schemas.openxmlformats.org/officeDocument/2006/relationships/image" Target="../media/image11.png"/><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4.xml"/><Relationship Id="rId1" Type="http://schemas.openxmlformats.org/officeDocument/2006/relationships/tags" Target="../tags/tag1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4.xml"/><Relationship Id="rId1" Type="http://schemas.openxmlformats.org/officeDocument/2006/relationships/tags" Target="../tags/tag112.xml"/><Relationship Id="rId4" Type="http://schemas.openxmlformats.org/officeDocument/2006/relationships/image" Target="../media/image11.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4.xml"/><Relationship Id="rId1" Type="http://schemas.openxmlformats.org/officeDocument/2006/relationships/tags" Target="../tags/tag113.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114.xml"/><Relationship Id="rId5" Type="http://schemas.openxmlformats.org/officeDocument/2006/relationships/image" Target="../media/image11.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115.xml"/><Relationship Id="rId5" Type="http://schemas.openxmlformats.org/officeDocument/2006/relationships/image" Target="../media/image11.png"/><Relationship Id="rId4" Type="http://schemas.openxmlformats.org/officeDocument/2006/relationships/image" Target="../media/image21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4.xml"/><Relationship Id="rId1" Type="http://schemas.openxmlformats.org/officeDocument/2006/relationships/tags" Target="../tags/tag116.xml"/><Relationship Id="rId4" Type="http://schemas.openxmlformats.org/officeDocument/2006/relationships/image" Target="../media/image21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ags" Target="../tags/tag117.xml"/><Relationship Id="rId5" Type="http://schemas.openxmlformats.org/officeDocument/2006/relationships/image" Target="../media/image12.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4.xml"/><Relationship Id="rId1" Type="http://schemas.openxmlformats.org/officeDocument/2006/relationships/tags" Target="../tags/tag118.xml"/><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tags" Target="../tags/tag119.xml"/><Relationship Id="rId5" Type="http://schemas.openxmlformats.org/officeDocument/2006/relationships/image" Target="../media/image11.png"/><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4.xml"/><Relationship Id="rId1" Type="http://schemas.openxmlformats.org/officeDocument/2006/relationships/tags" Target="../tags/tag120.xml"/></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ags" Target="../tags/tag1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14.xml"/><Relationship Id="rId5" Type="http://schemas.openxmlformats.org/officeDocument/2006/relationships/image" Target="../media/image11.png"/><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9.xml"/><Relationship Id="rId5" Type="http://schemas.openxmlformats.org/officeDocument/2006/relationships/image" Target="../media/image1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9.xml"/><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2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24.xml"/><Relationship Id="rId5" Type="http://schemas.openxmlformats.org/officeDocument/2006/relationships/image" Target="../media/image3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3.xml"/><Relationship Id="rId7" Type="http://schemas.openxmlformats.org/officeDocument/2006/relationships/image" Target="../media/image36.png"/><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26.xml"/><Relationship Id="rId5" Type="http://schemas.openxmlformats.org/officeDocument/2006/relationships/image" Target="../media/image4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27.xml"/><Relationship Id="rId5" Type="http://schemas.openxmlformats.org/officeDocument/2006/relationships/image" Target="../media/image42.jpe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29.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30.xml"/><Relationship Id="rId5" Type="http://schemas.openxmlformats.org/officeDocument/2006/relationships/image" Target="../media/image4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3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32.xml"/><Relationship Id="rId5" Type="http://schemas.openxmlformats.org/officeDocument/2006/relationships/image" Target="../media/image4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34.xml"/><Relationship Id="rId5" Type="http://schemas.openxmlformats.org/officeDocument/2006/relationships/image" Target="../media/image11.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11.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36.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xml"/><Relationship Id="rId1" Type="http://schemas.openxmlformats.org/officeDocument/2006/relationships/tags" Target="../tags/tag3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tags" Target="../tags/tag38.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tags" Target="../tags/tag39.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xml"/><Relationship Id="rId1" Type="http://schemas.openxmlformats.org/officeDocument/2006/relationships/tags" Target="../tags/tag4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54.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ags" Target="../tags/tag44.xml"/><Relationship Id="rId5" Type="http://schemas.microsoft.com/office/2007/relationships/hdphoto" Target="../media/hdphoto2.wdp"/><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1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4.xml"/><Relationship Id="rId1" Type="http://schemas.openxmlformats.org/officeDocument/2006/relationships/tags" Target="../tags/tag46.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1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49.xml"/><Relationship Id="rId5" Type="http://schemas.openxmlformats.org/officeDocument/2006/relationships/image" Target="NUL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50.xml"/><Relationship Id="rId5" Type="http://schemas.openxmlformats.org/officeDocument/2006/relationships/image" Target="../media/image56.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ags" Target="../tags/tag5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52.xml"/><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51.xml"/><Relationship Id="rId7" Type="http://schemas.openxmlformats.org/officeDocument/2006/relationships/image" Target="../media/image560.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00.pn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590.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12.pn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11.png"/><Relationship Id="rId5" Type="http://schemas.openxmlformats.org/officeDocument/2006/relationships/image" Target="../media/image62.jpe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57.xml"/><Relationship Id="rId5" Type="http://schemas.openxmlformats.org/officeDocument/2006/relationships/image" Target="../media/image11.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58.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ags" Target="../tags/tag59.xml"/><Relationship Id="rId5" Type="http://schemas.openxmlformats.org/officeDocument/2006/relationships/image" Target="../media/image64.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ags" Target="../tags/tag61.xml"/><Relationship Id="rId5" Type="http://schemas.openxmlformats.org/officeDocument/2006/relationships/image" Target="../media/image11.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0.xml"/><Relationship Id="rId7" Type="http://schemas.openxmlformats.org/officeDocument/2006/relationships/image" Target="../media/image68.jpe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11.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2.xml"/><Relationship Id="rId7" Type="http://schemas.openxmlformats.org/officeDocument/2006/relationships/image" Target="../media/image72.jpeg"/><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notesSlide" Target="../notesSlides/notesSlide63.xml"/><Relationship Id="rId7" Type="http://schemas.openxmlformats.org/officeDocument/2006/relationships/image" Target="../media/image76.jpe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ags" Target="../tags/tag66.xml"/><Relationship Id="rId5" Type="http://schemas.openxmlformats.org/officeDocument/2006/relationships/image" Target="../media/image11.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5.xml"/><Relationship Id="rId7" Type="http://schemas.microsoft.com/office/2007/relationships/hdphoto" Target="../media/hdphoto4.wdp"/><Relationship Id="rId2" Type="http://schemas.openxmlformats.org/officeDocument/2006/relationships/slideLayout" Target="../slideLayouts/slideLayout14.xml"/><Relationship Id="rId1" Type="http://schemas.openxmlformats.org/officeDocument/2006/relationships/tags" Target="../tags/tag67.xml"/><Relationship Id="rId6" Type="http://schemas.openxmlformats.org/officeDocument/2006/relationships/image" Target="../media/image80.png"/><Relationship Id="rId5" Type="http://schemas.microsoft.com/office/2007/relationships/hdphoto" Target="../media/hdphoto3.wdp"/><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ags" Target="../tags/tag68.xml"/><Relationship Id="rId5" Type="http://schemas.openxmlformats.org/officeDocument/2006/relationships/image" Target="../media/image11.png"/><Relationship Id="rId4" Type="http://schemas.openxmlformats.org/officeDocument/2006/relationships/image" Target="../media/image8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11.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ags" Target="../tags/tag70.xml"/><Relationship Id="rId5" Type="http://schemas.openxmlformats.org/officeDocument/2006/relationships/image" Target="../media/image11.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11.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4.xml"/><Relationship Id="rId1" Type="http://schemas.openxmlformats.org/officeDocument/2006/relationships/tags" Target="../tags/tag7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4.xml"/><Relationship Id="rId1" Type="http://schemas.openxmlformats.org/officeDocument/2006/relationships/tags" Target="../tags/tag73.xml"/><Relationship Id="rId5" Type="http://schemas.openxmlformats.org/officeDocument/2006/relationships/image" Target="../media/image11.png"/><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12.pn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notesSlide" Target="../notesSlides/notesSlide73.xml"/><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slideLayout" Target="../slideLayouts/slideLayout14.xml"/><Relationship Id="rId1" Type="http://schemas.openxmlformats.org/officeDocument/2006/relationships/tags" Target="../tags/tag75.xml"/><Relationship Id="rId6" Type="http://schemas.openxmlformats.org/officeDocument/2006/relationships/image" Target="../media/image89.png"/><Relationship Id="rId11" Type="http://schemas.openxmlformats.org/officeDocument/2006/relationships/image" Target="../media/image94.png"/><Relationship Id="rId5" Type="http://schemas.microsoft.com/office/2007/relationships/hdphoto" Target="../media/hdphoto5.wdp"/><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 Id="rId14" Type="http://schemas.openxmlformats.org/officeDocument/2006/relationships/image" Target="../media/image11.png"/></Relationships>
</file>

<file path=ppt/slides/_rels/slide7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notesSlide" Target="../notesSlides/notesSlide74.xml"/><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77.xml"/><Relationship Id="rId5" Type="http://schemas.openxmlformats.org/officeDocument/2006/relationships/image" Target="../media/image11.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notesSlide" Target="../notesSlides/notesSlide76.xml"/><Relationship Id="rId7" Type="http://schemas.openxmlformats.org/officeDocument/2006/relationships/image" Target="../media/image110.jpeg"/><Relationship Id="rId2" Type="http://schemas.openxmlformats.org/officeDocument/2006/relationships/slideLayout" Target="../slideLayouts/slideLayout14.xml"/><Relationship Id="rId1" Type="http://schemas.openxmlformats.org/officeDocument/2006/relationships/tags" Target="../tags/tag78.xml"/><Relationship Id="rId6" Type="http://schemas.openxmlformats.org/officeDocument/2006/relationships/image" Target="../media/image109.jpeg"/><Relationship Id="rId5" Type="http://schemas.openxmlformats.org/officeDocument/2006/relationships/image" Target="../media/image108.jpeg"/><Relationship Id="rId10" Type="http://schemas.openxmlformats.org/officeDocument/2006/relationships/image" Target="../media/image11.png"/><Relationship Id="rId4" Type="http://schemas.openxmlformats.org/officeDocument/2006/relationships/image" Target="../media/image107.jpeg"/><Relationship Id="rId9" Type="http://schemas.openxmlformats.org/officeDocument/2006/relationships/image" Target="../media/image112.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4.xml"/><Relationship Id="rId1" Type="http://schemas.openxmlformats.org/officeDocument/2006/relationships/tags" Target="../tags/tag79.xml"/><Relationship Id="rId6" Type="http://schemas.openxmlformats.org/officeDocument/2006/relationships/image" Target="../media/image115.png"/><Relationship Id="rId5" Type="http://schemas.openxmlformats.org/officeDocument/2006/relationships/image" Target="../media/image114.jpe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4.xml"/><Relationship Id="rId1" Type="http://schemas.openxmlformats.org/officeDocument/2006/relationships/tags" Target="../tags/tag80.xml"/><Relationship Id="rId6" Type="http://schemas.openxmlformats.org/officeDocument/2006/relationships/image" Target="../media/image11.png"/><Relationship Id="rId5" Type="http://schemas.openxmlformats.org/officeDocument/2006/relationships/image" Target="../media/image117.jpe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8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80.xml"/><Relationship Id="rId7" Type="http://schemas.openxmlformats.org/officeDocument/2006/relationships/image" Target="../media/image120.png"/><Relationship Id="rId2" Type="http://schemas.openxmlformats.org/officeDocument/2006/relationships/slideLayout" Target="../slideLayouts/slideLayout14.xml"/><Relationship Id="rId1" Type="http://schemas.openxmlformats.org/officeDocument/2006/relationships/tags" Target="../tags/tag82.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png"/><Relationship Id="rId9"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8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chart" Target="../charts/char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4.xml"/><Relationship Id="rId1" Type="http://schemas.openxmlformats.org/officeDocument/2006/relationships/tags" Target="../tags/tag84.xml"/><Relationship Id="rId5" Type="http://schemas.openxmlformats.org/officeDocument/2006/relationships/image" Target="../media/image11.png"/><Relationship Id="rId4" Type="http://schemas.openxmlformats.org/officeDocument/2006/relationships/image" Target="../media/image126.jpeg"/></Relationships>
</file>

<file path=ppt/slides/_rels/slide8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notesSlide" Target="../notesSlides/notesSlide83.xml"/><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slideLayout" Target="../slideLayouts/slideLayout14.xml"/><Relationship Id="rId16" Type="http://schemas.openxmlformats.org/officeDocument/2006/relationships/image" Target="../media/image11.png"/><Relationship Id="rId1" Type="http://schemas.openxmlformats.org/officeDocument/2006/relationships/tags" Target="../tags/tag8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84.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9" Type="http://schemas.openxmlformats.org/officeDocument/2006/relationships/image" Target="../media/image174.jpeg"/><Relationship Id="rId21" Type="http://schemas.openxmlformats.org/officeDocument/2006/relationships/image" Target="../media/image156.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2.jpeg"/><Relationship Id="rId50" Type="http://schemas.openxmlformats.org/officeDocument/2006/relationships/image" Target="../media/image11.png"/><Relationship Id="rId7" Type="http://schemas.openxmlformats.org/officeDocument/2006/relationships/image" Target="../media/image142.png"/><Relationship Id="rId2" Type="http://schemas.openxmlformats.org/officeDocument/2006/relationships/slideLayout" Target="../slideLayouts/slideLayout14.xml"/><Relationship Id="rId16" Type="http://schemas.openxmlformats.org/officeDocument/2006/relationships/image" Target="../media/image151.png"/><Relationship Id="rId29" Type="http://schemas.openxmlformats.org/officeDocument/2006/relationships/image" Target="../media/image164.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2.png"/><Relationship Id="rId40" Type="http://schemas.openxmlformats.org/officeDocument/2006/relationships/image" Target="../media/image175.png"/><Relationship Id="rId45" Type="http://schemas.openxmlformats.org/officeDocument/2006/relationships/image" Target="../media/image180.png"/><Relationship Id="rId5" Type="http://schemas.openxmlformats.org/officeDocument/2006/relationships/image" Target="../media/image140.png"/><Relationship Id="rId15" Type="http://schemas.openxmlformats.org/officeDocument/2006/relationships/image" Target="../media/image150.jpe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71.jpeg"/><Relationship Id="rId49" Type="http://schemas.openxmlformats.org/officeDocument/2006/relationships/image" Target="../media/image184.png"/><Relationship Id="rId10" Type="http://schemas.openxmlformats.org/officeDocument/2006/relationships/image" Target="../media/image145.jpeg"/><Relationship Id="rId19" Type="http://schemas.openxmlformats.org/officeDocument/2006/relationships/image" Target="../media/image154.png"/><Relationship Id="rId31" Type="http://schemas.openxmlformats.org/officeDocument/2006/relationships/image" Target="../media/image166.png"/><Relationship Id="rId44" Type="http://schemas.openxmlformats.org/officeDocument/2006/relationships/image" Target="../media/image179.jpe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43" Type="http://schemas.openxmlformats.org/officeDocument/2006/relationships/image" Target="../media/image178.png"/><Relationship Id="rId48" Type="http://schemas.openxmlformats.org/officeDocument/2006/relationships/image" Target="../media/image183.jpeg"/><Relationship Id="rId8" Type="http://schemas.openxmlformats.org/officeDocument/2006/relationships/image" Target="../media/image143.png"/><Relationship Id="rId3" Type="http://schemas.openxmlformats.org/officeDocument/2006/relationships/notesSlide" Target="../notesSlides/notesSlide84.xml"/><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38" Type="http://schemas.openxmlformats.org/officeDocument/2006/relationships/image" Target="../media/image173.png"/><Relationship Id="rId46" Type="http://schemas.openxmlformats.org/officeDocument/2006/relationships/image" Target="../media/image181.png"/><Relationship Id="rId20" Type="http://schemas.openxmlformats.org/officeDocument/2006/relationships/image" Target="../media/image155.jpeg"/><Relationship Id="rId41" Type="http://schemas.openxmlformats.org/officeDocument/2006/relationships/image" Target="../media/image176.png"/><Relationship Id="rId1" Type="http://schemas.openxmlformats.org/officeDocument/2006/relationships/tags" Target="../tags/tag86.xml"/><Relationship Id="rId6"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1.pn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4.xml"/><Relationship Id="rId1" Type="http://schemas.openxmlformats.org/officeDocument/2006/relationships/tags" Target="../tags/tag88.xml"/><Relationship Id="rId5" Type="http://schemas.openxmlformats.org/officeDocument/2006/relationships/image" Target="../media/image11.png"/><Relationship Id="rId4" Type="http://schemas.openxmlformats.org/officeDocument/2006/relationships/image" Target="../media/image18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4.xml"/><Relationship Id="rId1" Type="http://schemas.openxmlformats.org/officeDocument/2006/relationships/tags" Target="../tags/tag89.xml"/><Relationship Id="rId5" Type="http://schemas.openxmlformats.org/officeDocument/2006/relationships/image" Target="../media/image11.png"/><Relationship Id="rId4" Type="http://schemas.openxmlformats.org/officeDocument/2006/relationships/image" Target="../media/image186.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90.xml"/><Relationship Id="rId5" Type="http://schemas.openxmlformats.org/officeDocument/2006/relationships/image" Target="../media/image11.pn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4.xml"/><Relationship Id="rId1" Type="http://schemas.openxmlformats.org/officeDocument/2006/relationships/tags" Target="../tags/tag91.xml"/><Relationship Id="rId6" Type="http://schemas.openxmlformats.org/officeDocument/2006/relationships/image" Target="../media/image11.png"/><Relationship Id="rId5" Type="http://schemas.openxmlformats.org/officeDocument/2006/relationships/image" Target="../media/image188.png"/><Relationship Id="rId4" Type="http://schemas.openxmlformats.org/officeDocument/2006/relationships/image" Target="../media/image18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0.xml"/><Relationship Id="rId7" Type="http://schemas.openxmlformats.org/officeDocument/2006/relationships/image" Target="../media/image192.png"/><Relationship Id="rId2" Type="http://schemas.openxmlformats.org/officeDocument/2006/relationships/slideLayout" Target="../slideLayouts/slideLayout14.xml"/><Relationship Id="rId1" Type="http://schemas.openxmlformats.org/officeDocument/2006/relationships/tags" Target="../tags/tag9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93.xml"/><Relationship Id="rId5" Type="http://schemas.openxmlformats.org/officeDocument/2006/relationships/image" Target="../media/image11.pn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4.xml"/><Relationship Id="rId1" Type="http://schemas.openxmlformats.org/officeDocument/2006/relationships/tags" Target="../tags/tag94.xml"/><Relationship Id="rId5" Type="http://schemas.openxmlformats.org/officeDocument/2006/relationships/image" Target="../media/image193.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8" Type="http://schemas.openxmlformats.org/officeDocument/2006/relationships/image" Target="../media/image198.jpg"/><Relationship Id="rId13" Type="http://schemas.openxmlformats.org/officeDocument/2006/relationships/image" Target="../media/image11.png"/><Relationship Id="rId3" Type="http://schemas.openxmlformats.org/officeDocument/2006/relationships/notesSlide" Target="../notesSlides/notesSlide93.xml"/><Relationship Id="rId7" Type="http://schemas.openxmlformats.org/officeDocument/2006/relationships/image" Target="../media/image197.jpg"/><Relationship Id="rId12" Type="http://schemas.openxmlformats.org/officeDocument/2006/relationships/image" Target="../media/image201.jpeg"/><Relationship Id="rId2" Type="http://schemas.openxmlformats.org/officeDocument/2006/relationships/slideLayout" Target="../slideLayouts/slideLayout14.xml"/><Relationship Id="rId1" Type="http://schemas.openxmlformats.org/officeDocument/2006/relationships/tags" Target="../tags/tag95.xml"/><Relationship Id="rId6" Type="http://schemas.openxmlformats.org/officeDocument/2006/relationships/image" Target="../media/image196.jpeg"/><Relationship Id="rId11" Type="http://schemas.microsoft.com/office/2007/relationships/hdphoto" Target="../media/hdphoto6.wdp"/><Relationship Id="rId5" Type="http://schemas.openxmlformats.org/officeDocument/2006/relationships/image" Target="../media/image195.jpeg"/><Relationship Id="rId10" Type="http://schemas.openxmlformats.org/officeDocument/2006/relationships/image" Target="../media/image200.png"/><Relationship Id="rId4" Type="http://schemas.openxmlformats.org/officeDocument/2006/relationships/image" Target="../media/image194.jpeg"/><Relationship Id="rId9" Type="http://schemas.openxmlformats.org/officeDocument/2006/relationships/image" Target="../media/image199.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4.xml"/><Relationship Id="rId1" Type="http://schemas.openxmlformats.org/officeDocument/2006/relationships/tags" Target="../tags/tag96.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97.xml"/><Relationship Id="rId5" Type="http://schemas.openxmlformats.org/officeDocument/2006/relationships/image" Target="../media/image12.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4.xml"/><Relationship Id="rId1" Type="http://schemas.openxmlformats.org/officeDocument/2006/relationships/tags" Target="../tags/tag9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xml"/><Relationship Id="rId1" Type="http://schemas.openxmlformats.org/officeDocument/2006/relationships/tags" Target="../tags/tag99.xml"/><Relationship Id="rId5" Type="http://schemas.openxmlformats.org/officeDocument/2006/relationships/image" Target="../media/image11.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4.xml"/><Relationship Id="rId1" Type="http://schemas.openxmlformats.org/officeDocument/2006/relationships/tags" Target="../tags/tag100.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01.xml"/><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ko-KR" altLang="en-US" sz="2399"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8" name="직사각형 27">
            <a:extLst>
              <a:ext uri="{FF2B5EF4-FFF2-40B4-BE49-F238E27FC236}">
                <a16:creationId xmlns:a16="http://schemas.microsoft.com/office/drawing/2014/main" id="{6E3B6690-740C-4A20-8CA8-54E11C70E3BD}"/>
              </a:ext>
            </a:extLst>
          </p:cNvPr>
          <p:cNvSpPr/>
          <p:nvPr/>
        </p:nvSpPr>
        <p:spPr>
          <a:xfrm>
            <a:off x="1054111" y="3929021"/>
            <a:ext cx="8286680" cy="2020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Khái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niệm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096299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96872"/>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trong Năng lượng bền vững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81" name="Rectangle 12">
            <a:extLst>
              <a:ext uri="{FF2B5EF4-FFF2-40B4-BE49-F238E27FC236}">
                <a16:creationId xmlns:a16="http://schemas.microsoft.com/office/drawing/2014/main" id="{DB4EDE06-3334-448B-B48E-D9B11C82FEBE}"/>
              </a:ext>
            </a:extLst>
          </p:cNvPr>
          <p:cNvSpPr/>
          <p:nvPr/>
        </p:nvSpPr>
        <p:spPr>
          <a:xfrm>
            <a:off x="711200" y="2420888"/>
            <a:ext cx="875680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Ngày nay, lượng khí thải nhà kính từ ngành công nghệ thông tin và truyền thông (ICT) chiếm 2% tổng lượng khí thải (nhiều như tất cả giao thông hàng không), cảnh báo rằng việc không xác nhận điều này sẽ làm tăng tới 14% lượng khí thải toàn cầu. Bản thân AI có thể được sử dụng cho các dự án thân thiện với môi trường.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4.3. AI trong Năng lượng bền vững</a:t>
              </a: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AFBBC021-EE07-48FE-9CEA-7E5B3DF7EE66}"/>
              </a:ext>
            </a:extLst>
          </p:cNvPr>
          <p:cNvSpPr/>
          <p:nvPr/>
        </p:nvSpPr>
        <p:spPr>
          <a:xfrm>
            <a:off x="558800" y="1902172"/>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AI xanh thiết lập mối liên hệ giữa sức mạnh tính toán và lượng khí thải carbon, cho phép một người quản lý chi phí carbon của nhu cầu điện toán AI lớn ở một mức độ nào đó.</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3" name="Rectangle 2"/>
          <p:cNvSpPr/>
          <p:nvPr/>
        </p:nvSpPr>
        <p:spPr>
          <a:xfrm>
            <a:off x="2338372" y="3501008"/>
            <a:ext cx="7116612" cy="1897955"/>
          </a:xfrm>
          <a:prstGeom prst="rect">
            <a:avLst/>
          </a:prstGeom>
        </p:spPr>
        <p:txBody>
          <a:bodyPr wrap="square">
            <a:spAutoFit/>
          </a:bodyPr>
          <a:lstStyle/>
          <a:p>
            <a:pPr marL="361950" lvl="1" indent="-180975">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Space Intelligence, một công ty khởi nghiệp của Anh,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áp dụng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trí tuệ nhân tạo vào dữ liệu vệ tinh để giải quyết các vấn đề môi trường như gia vị lại, cho phép ngành thực hiện hành động khắc phục.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Google đã hứa sẽ không sử dụng carbon vào năm 2030. Tại sự kiện Google I/O 2021 gần đây, công ty đã giải thích chi tiết về những nỗ lực này bằng cách công bố kế hoạch sử dụng năng lượng địa nhiệt để cung cấp năng lượng cho các trung tâm dữ liệu ở Nevada.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Kate Brandt, người đứng đầu bộ phận phát triển bền vững của Google, cho biết: “Chúng tôi là công ty đầu tiên ký hợp đồng về năng lượng địa nhiệt thế hệ tiếp theo.”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774948" y="3763910"/>
            <a:ext cx="1563424" cy="1440160"/>
            <a:chOff x="990972" y="3645024"/>
            <a:chExt cx="1296144" cy="1193953"/>
          </a:xfrm>
        </p:grpSpPr>
        <p:pic>
          <p:nvPicPr>
            <p:cNvPr id="2" name="Picture 1"/>
            <p:cNvPicPr>
              <a:picLocks noChangeAspect="1"/>
            </p:cNvPicPr>
            <p:nvPr/>
          </p:nvPicPr>
          <p:blipFill rotWithShape="1">
            <a:blip r:embed="rId5"/>
            <a:srcRect t="23540" b="27320"/>
            <a:stretch/>
          </p:blipFill>
          <p:spPr>
            <a:xfrm>
              <a:off x="990972" y="3645024"/>
              <a:ext cx="1296144" cy="636916"/>
            </a:xfrm>
            <a:prstGeom prst="rect">
              <a:avLst/>
            </a:prstGeom>
          </p:spPr>
        </p:pic>
        <p:pic>
          <p:nvPicPr>
            <p:cNvPr id="4" name="Picture 3"/>
            <p:cNvPicPr>
              <a:picLocks noChangeAspect="1"/>
            </p:cNvPicPr>
            <p:nvPr/>
          </p:nvPicPr>
          <p:blipFill>
            <a:blip r:embed="rId6"/>
            <a:stretch>
              <a:fillRect/>
            </a:stretch>
          </p:blipFill>
          <p:spPr>
            <a:xfrm>
              <a:off x="990972" y="4453193"/>
              <a:ext cx="1102239" cy="385784"/>
            </a:xfrm>
            <a:prstGeom prst="rect">
              <a:avLst/>
            </a:prstGeom>
          </p:spPr>
        </p:pic>
      </p:grpSp>
    </p:spTree>
    <p:custDataLst>
      <p:tags r:id="rId1"/>
    </p:custDataLst>
    <p:extLst>
      <p:ext uri="{BB962C8B-B14F-4D97-AF65-F5344CB8AC3E}">
        <p14:creationId xmlns:p14="http://schemas.microsoft.com/office/powerpoint/2010/main" val="1889403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4.3. AI trong Năng lượng bền vững</a:t>
              </a: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1" name="사각형: 둥근 모서리 32">
            <a:extLst>
              <a:ext uri="{FF2B5EF4-FFF2-40B4-BE49-F238E27FC236}">
                <a16:creationId xmlns:a16="http://schemas.microsoft.com/office/drawing/2014/main" id="{9F9FFF6C-7C72-4E08-8072-03F5113CBF51}"/>
              </a:ext>
            </a:extLst>
          </p:cNvPr>
          <p:cNvSpPr/>
          <p:nvPr/>
        </p:nvSpPr>
        <p:spPr>
          <a:xfrm>
            <a:off x="6647878" y="5885620"/>
            <a:ext cx="2791296"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400" panose="020B0503030303020204" pitchFamily="34" charset="0"/>
                <a:ea typeface="SamsungOne-400" panose="020B0503030303020204" pitchFamily="34" charset="0"/>
              </a:rPr>
              <a:t>https://www.aitrends.com/category/energy/</a:t>
            </a:r>
          </a:p>
        </p:txBody>
      </p:sp>
      <p:grpSp>
        <p:nvGrpSpPr>
          <p:cNvPr id="4" name="그룹 3"/>
          <p:cNvGrpSpPr/>
          <p:nvPr/>
        </p:nvGrpSpPr>
        <p:grpSpPr>
          <a:xfrm>
            <a:off x="443043" y="1860454"/>
            <a:ext cx="8968143" cy="3949127"/>
            <a:chOff x="543696" y="2007890"/>
            <a:chExt cx="8783188" cy="3867681"/>
          </a:xfrm>
        </p:grpSpPr>
        <p:sp>
          <p:nvSpPr>
            <p:cNvPr id="22" name="모서리가 둥근 직사각형 4">
              <a:extLst>
                <a:ext uri="{FF2B5EF4-FFF2-40B4-BE49-F238E27FC236}">
                  <a16:creationId xmlns:a16="http://schemas.microsoft.com/office/drawing/2014/main" id="{E24074BB-FEC8-452A-AB90-A2A8C63BCB04}"/>
                </a:ext>
              </a:extLst>
            </p:cNvPr>
            <p:cNvSpPr/>
            <p:nvPr/>
          </p:nvSpPr>
          <p:spPr>
            <a:xfrm>
              <a:off x="543696" y="2007890"/>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a:blip r:embed="rId4"/>
            <a:stretch>
              <a:fillRect/>
            </a:stretch>
          </p:blipFill>
          <p:spPr>
            <a:xfrm>
              <a:off x="609474" y="2028756"/>
              <a:ext cx="8651631" cy="3794687"/>
            </a:xfrm>
            <a:prstGeom prst="rect">
              <a:avLst/>
            </a:prstGeom>
          </p:spPr>
        </p:pic>
      </p:grpSp>
      <p:sp>
        <p:nvSpPr>
          <p:cNvPr id="12" name="직사각형 1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trong Năng lượng bền vững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8465172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BBBEE1B9-F24D-4C45-965E-673625C0009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4.1. Xu hướng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4.2. Thị trường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4.3. AI trong Năng lượng bền vững</a:t>
            </a:r>
            <a:endParaRPr lang="it-IT"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4.4. AI trong Dịch vụ tài chính</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4.5.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chính</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4.6.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Chăm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sóc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khỏe</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4.7. IoT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nghiệp</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5302229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it-IT"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trong Dịch vụ tài chính</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0" name="Rectangle 12">
            <a:extLst>
              <a:ext uri="{FF2B5EF4-FFF2-40B4-BE49-F238E27FC236}">
                <a16:creationId xmlns:a16="http://schemas.microsoft.com/office/drawing/2014/main" id="{DB4EDE06-3334-448B-B48E-D9B11C82FEBE}"/>
              </a:ext>
            </a:extLst>
          </p:cNvPr>
          <p:cNvSpPr/>
          <p:nvPr/>
        </p:nvSpPr>
        <p:spPr>
          <a:xfrm>
            <a:off x="711200" y="2636912"/>
            <a:ext cx="8756800"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ngân hàng trên khắp thế giới đã chứng kiến sự gia tăng 238% trong các cuộc tấn công mạng từ tháng 2 đến tháng 4 năm 2020.</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Theo một nghiên cứu của Javelin Strategy &amp; Research, thiệt hại do gian lận ID đã tăng lên 56 tỷ đô la vào năm ngoái khi những kẻ lừa đảo tạo ID tổng hợp bằng cách sử dụng thông tin cá nhân bị đánh cắp, theo Pymnts.com.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Ngoài ra, số lượng các cuộc tấn công bot tự động đã tăng 100 triệu từ tháng 7 đến tháng 12 đối với các công ty thuộc các ngành khác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công ty cố gắng bảo vệ tốt hơn có nguy cơ khiến cuộc sống của khách hàng trở nên khó khăn hơn. Nó đã được báo cáo về 40% các tổ chức tài chính thường nhầm hành vi trực tuyến của khách hàng hợp pháp là hành vi gian lận.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Rectangle 12">
            <a:extLst>
              <a:ext uri="{FF2B5EF4-FFF2-40B4-BE49-F238E27FC236}">
                <a16:creationId xmlns:a16="http://schemas.microsoft.com/office/drawing/2014/main" id="{DB4EDE06-3334-448B-B48E-D9B11C82FEBE}"/>
              </a:ext>
            </a:extLst>
          </p:cNvPr>
          <p:cNvSpPr/>
          <p:nvPr/>
        </p:nvSpPr>
        <p:spPr>
          <a:xfrm>
            <a:off x="727346" y="4987685"/>
            <a:ext cx="8756800"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AI có thể được sử dụng để ngăn chặn gian lận danh tính kỹ thuật số, chẳng hạn như cung cấp độ chính xác và tốc độ cao hơn khi xác minh danh tính của một cá nhân hoặc tích hợp dữ liệu sinh trắc học để tội phạm mạng không thể truy cập thông tin chỉ bằng cách cung cấp thông tin đăng nhập.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b="1" dirty="0">
                  <a:solidFill>
                    <a:schemeClr val="bg1"/>
                  </a:solidFill>
                  <a:latin typeface="iCiel Samsung Sharp Sans Medium" pitchFamily="2" charset="77"/>
                  <a:ea typeface="iCiel Samsung Sharp Sans Medium" pitchFamily="2" charset="77"/>
                  <a:cs typeface="iCiel Samsung Sharp Sans Medium" pitchFamily="2" charset="77"/>
                </a:rPr>
                <a:t>4.4. AI trong Dịch vụ tài chính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0" name="직사각형 19">
            <a:extLst>
              <a:ext uri="{FF2B5EF4-FFF2-40B4-BE49-F238E27FC236}">
                <a16:creationId xmlns:a16="http://schemas.microsoft.com/office/drawing/2014/main" id="{FD4B58E2-F740-4BE1-B09F-AF1ED6DBA845}"/>
              </a:ext>
            </a:extLst>
          </p:cNvPr>
          <p:cNvSpPr/>
          <p:nvPr/>
        </p:nvSpPr>
        <p:spPr>
          <a:xfrm>
            <a:off x="558800" y="1902172"/>
            <a:ext cx="876363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Khi các cuộc tấn công mạng và thiệt hại do gian lận danh tính tăng mạnh vào năm 2020, đại dịch đã tạo tiền đề cho việc kết hợp AI và nhận dạng sinh trắc học để biến làm việc từ xa trở thành một tiêu chuẩn và đạt được mức độ bảo vệ cao hơn.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A9A3ADB1-A14D-4A59-A046-2621646DC076}"/>
              </a:ext>
            </a:extLst>
          </p:cNvPr>
          <p:cNvSpPr/>
          <p:nvPr/>
        </p:nvSpPr>
        <p:spPr>
          <a:xfrm>
            <a:off x="574946" y="4676395"/>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Lợi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ích</a:t>
            </a:r>
            <a:r>
              <a:rPr lang="en-US" altLang="ko-KR" sz="1400" dirty="0">
                <a:solidFill>
                  <a:schemeClr val="tx1"/>
                </a:solidFill>
                <a:latin typeface="SamsungOne-400" panose="020B0503030303020204" pitchFamily="34" charset="0"/>
                <a:ea typeface="SamsungOne-400" panose="020B0503030303020204" pitchFamily="34" charset="0"/>
              </a:rPr>
              <a:t> bảo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AI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946293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모서리가 둥근 직사각형 4">
            <a:extLst>
              <a:ext uri="{FF2B5EF4-FFF2-40B4-BE49-F238E27FC236}">
                <a16:creationId xmlns:a16="http://schemas.microsoft.com/office/drawing/2014/main" id="{FEEA496F-A471-43CF-8227-1C10A91D3A2E}"/>
              </a:ext>
            </a:extLst>
          </p:cNvPr>
          <p:cNvSpPr/>
          <p:nvPr/>
        </p:nvSpPr>
        <p:spPr>
          <a:xfrm>
            <a:off x="1619713" y="2825834"/>
            <a:ext cx="6735406" cy="31108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6" name="그림 15"/>
          <p:cNvPicPr>
            <a:picLocks noChangeAspect="1"/>
          </p:cNvPicPr>
          <p:nvPr/>
        </p:nvPicPr>
        <p:blipFill>
          <a:blip r:embed="rId4"/>
          <a:stretch>
            <a:fillRect/>
          </a:stretch>
        </p:blipFill>
        <p:spPr>
          <a:xfrm>
            <a:off x="1728766" y="2924591"/>
            <a:ext cx="6517300" cy="2913329"/>
          </a:xfrm>
          <a:prstGeom prst="rect">
            <a:avLst/>
          </a:prstGeom>
        </p:spPr>
      </p:pic>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b="1" dirty="0">
                  <a:solidFill>
                    <a:schemeClr val="bg1"/>
                  </a:solidFill>
                  <a:latin typeface="iCiel Samsung Sharp Sans Medium" pitchFamily="2" charset="77"/>
                  <a:ea typeface="iCiel Samsung Sharp Sans Medium" pitchFamily="2" charset="77"/>
                  <a:cs typeface="iCiel Samsung Sharp Sans Medium" pitchFamily="2" charset="77"/>
                </a:rPr>
                <a:t>4.4. AI trong Dịch vụ tài chính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5" name="사각형: 둥근 모서리 32">
            <a:extLst>
              <a:ext uri="{FF2B5EF4-FFF2-40B4-BE49-F238E27FC236}">
                <a16:creationId xmlns:a16="http://schemas.microsoft.com/office/drawing/2014/main" id="{9F9FFF6C-7C72-4E08-8072-03F5113CBF51}"/>
              </a:ext>
            </a:extLst>
          </p:cNvPr>
          <p:cNvSpPr/>
          <p:nvPr/>
        </p:nvSpPr>
        <p:spPr>
          <a:xfrm>
            <a:off x="5013305" y="6045553"/>
            <a:ext cx="3341814"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https://www.aitrends.com/category/financial-services/ </a:t>
            </a:r>
          </a:p>
        </p:txBody>
      </p:sp>
      <p:sp>
        <p:nvSpPr>
          <p:cNvPr id="18" name="직사각형 17">
            <a:extLst>
              <a:ext uri="{FF2B5EF4-FFF2-40B4-BE49-F238E27FC236}">
                <a16:creationId xmlns:a16="http://schemas.microsoft.com/office/drawing/2014/main" id="{8FA20E72-4AD9-49AE-ACF0-55ED86D3E86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Hành vi tài chính của người tiêu dùng thay đổi do đại dịch, gây ra gian lận danh tính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EFD59053-B685-4A02-BC77-E9232C3BCD69}"/>
              </a:ext>
            </a:extLst>
          </p:cNvPr>
          <p:cNvSpPr/>
          <p:nvPr/>
        </p:nvSpPr>
        <p:spPr>
          <a:xfrm>
            <a:off x="702940" y="1711694"/>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Đại dịch toàn cầu đã có tác động mạnh mẽ đến hành vi tài chính của người tiêu dùng. Vào năm 2020, người tiêu dùng dành nhiều thời gian hơn ở nhà, giao dịch ít hơn so với năm trước và họ phụ thuộc nhiều vào các dịch vụ phát trực tuyến, thương mại kỹ thuật số và thanh toán kỹ thuật số.</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 cũng giao tiếp nhiều hơn qua email và tin nhắn về cả công việc và cuộc sống cá nhân.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42061308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EED2AB22-B62F-432E-8A61-94D879A51D10}"/>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4.1. Xu hướng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4.2. Thị trường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4.3. AI trong Năng lượng bền vững</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4.4. AI trong Dịch vụ tài chính</a:t>
            </a:r>
            <a:endParaRPr lang="it-IT"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4.5. AI trong Hành chính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4.6.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Chăm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sóc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khỏe</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4.7. IoT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nghiệp</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8883600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Hành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chính</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0" name="Rectangle 12">
            <a:extLst>
              <a:ext uri="{FF2B5EF4-FFF2-40B4-BE49-F238E27FC236}">
                <a16:creationId xmlns:a16="http://schemas.microsoft.com/office/drawing/2014/main" id="{DB4EDE06-3334-448B-B48E-D9B11C82FEBE}"/>
              </a:ext>
            </a:extLst>
          </p:cNvPr>
          <p:cNvSpPr/>
          <p:nvPr/>
        </p:nvSpPr>
        <p:spPr>
          <a:xfrm>
            <a:off x="711200" y="2420888"/>
            <a:ext cx="8756800"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DWD xử lý trung bình 157.000 yêu cầu mỗi tuần và đã trả tổng cộng 2 tỷ đô la tiền trợ cấp thất nghiệp kể từ khi đại dịch bùng phát. Theo tài khoản gần đây của GCN, cơ quan hiện có thể giải ngân trong vòng ba ngày làm việc.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Quá trình này mất hàng tuần hoặc hàng tháng, theo Brent Mitchell, người đứng đầu chính quyền bang và địa phương trong khu vực công của Google. Quá trình phục hồi trở nên hữu ích khi DWD thuê, ký hợp đồng hoặc sắp xếp lại 1.300 người để giải quyết các công việc tồn đọng.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DWD đã sử dụng dịch vụ DocAI của Google Cloud cùng với các sản phẩm AI và máy học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DocAI được sử dụng để gia tăng giá trị bằng cách đề xuất các cách tự động hóa việc trích xuất dữ liệu nhạy cảm từ tài liệu và đơn giản hóa quy trình công việc.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Chức năng Human-in-the-Loop AI tăng độ chính xác bằng cách thêm đánh giá của con người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4.5.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chính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2" name="직사각형 11">
            <a:extLst>
              <a:ext uri="{FF2B5EF4-FFF2-40B4-BE49-F238E27FC236}">
                <a16:creationId xmlns:a16="http://schemas.microsoft.com/office/drawing/2014/main" id="{AF4AE72D-A29F-4492-A9A9-BDDD654A6D95}"/>
              </a:ext>
            </a:extLst>
          </p:cNvPr>
          <p:cNvSpPr/>
          <p:nvPr/>
        </p:nvSpPr>
        <p:spPr>
          <a:xfrm>
            <a:off x="558800" y="1913058"/>
            <a:ext cx="876363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Bộ Phát triển lực lượng lao động Wisconsin (DWD) đã tóm tắt các hồ sơ tồn đọng năm 2020 đối với hàng nghìn yêu cầu bảo hiểm thất nghiệp với sự trợ giúp của các công cụ điện toán đám mây AI đã gia tăng trong thời kỳ đại dịch.</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2" name="Picture 1"/>
          <p:cNvPicPr>
            <a:picLocks noChangeAspect="1"/>
          </p:cNvPicPr>
          <p:nvPr/>
        </p:nvPicPr>
        <p:blipFill>
          <a:blip r:embed="rId5"/>
          <a:stretch>
            <a:fillRect/>
          </a:stretch>
        </p:blipFill>
        <p:spPr>
          <a:xfrm>
            <a:off x="1512476" y="4789230"/>
            <a:ext cx="1809674" cy="518284"/>
          </a:xfrm>
          <a:prstGeom prst="rect">
            <a:avLst/>
          </a:prstGeom>
        </p:spPr>
      </p:pic>
      <p:sp>
        <p:nvSpPr>
          <p:cNvPr id="4" name="Rectangle 3"/>
          <p:cNvSpPr/>
          <p:nvPr/>
        </p:nvSpPr>
        <p:spPr>
          <a:xfrm>
            <a:off x="4567842" y="4861238"/>
            <a:ext cx="4085777" cy="892552"/>
          </a:xfrm>
          <a:prstGeom prst="rect">
            <a:avLst/>
          </a:prstGeom>
        </p:spPr>
        <p:txBody>
          <a:bodyPr wrap="square">
            <a:spAutoFit/>
          </a:bodyPr>
          <a:lstStyle/>
          <a:p>
            <a:pPr>
              <a:spcAft>
                <a:spcPts val="800"/>
              </a:spcAft>
              <a:buClr>
                <a:srgbClr val="193EB0"/>
              </a:buClr>
              <a:defRPr/>
            </a:pP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Ông Mitchell cho biết: “Với tư duy thiết kế, quan hệ đối tác chặt chẽ với các quan chức nhà nước và sự kết hợp của các công nghệ hiện đại, các giải pháp của DWD được tùy chỉnh để tối đa hóa lợi ích cho các bộ phận.</a:t>
            </a:r>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5" name="Picture 4"/>
          <p:cNvPicPr>
            <a:picLocks noChangeAspect="1"/>
          </p:cNvPicPr>
          <p:nvPr/>
        </p:nvPicPr>
        <p:blipFill>
          <a:blip r:embed="rId6"/>
          <a:stretch>
            <a:fillRect/>
          </a:stretch>
        </p:blipFill>
        <p:spPr>
          <a:xfrm>
            <a:off x="2378293" y="5382950"/>
            <a:ext cx="1887714" cy="613507"/>
          </a:xfrm>
          <a:prstGeom prst="rect">
            <a:avLst/>
          </a:prstGeom>
        </p:spPr>
      </p:pic>
    </p:spTree>
    <p:custDataLst>
      <p:tags r:id="rId1"/>
    </p:custDataLst>
    <p:extLst>
      <p:ext uri="{BB962C8B-B14F-4D97-AF65-F5344CB8AC3E}">
        <p14:creationId xmlns:p14="http://schemas.microsoft.com/office/powerpoint/2010/main" val="1565282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43696" y="1855050"/>
            <a:ext cx="8783188" cy="3867681"/>
            <a:chOff x="543696" y="1628101"/>
            <a:chExt cx="8783188" cy="3867681"/>
          </a:xfrm>
        </p:grpSpPr>
        <p:sp>
          <p:nvSpPr>
            <p:cNvPr id="19" name="모서리가 둥근 직사각형 4">
              <a:extLst>
                <a:ext uri="{FF2B5EF4-FFF2-40B4-BE49-F238E27FC236}">
                  <a16:creationId xmlns:a16="http://schemas.microsoft.com/office/drawing/2014/main" id="{E24074BB-FEC8-452A-AB90-A2A8C63BCB04}"/>
                </a:ext>
              </a:extLst>
            </p:cNvPr>
            <p:cNvSpPr/>
            <p:nvPr/>
          </p:nvSpPr>
          <p:spPr>
            <a:xfrm>
              <a:off x="543696" y="1628101"/>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p:cNvPicPr>
              <a:picLocks noChangeAspect="1"/>
            </p:cNvPicPr>
            <p:nvPr/>
          </p:nvPicPr>
          <p:blipFill rotWithShape="1">
            <a:blip r:embed="rId4"/>
            <a:srcRect t="4328" b="1960"/>
            <a:stretch/>
          </p:blipFill>
          <p:spPr>
            <a:xfrm>
              <a:off x="589175" y="1725737"/>
              <a:ext cx="8692230" cy="3672408"/>
            </a:xfrm>
            <a:prstGeom prst="rect">
              <a:avLst/>
            </a:prstGeom>
          </p:spPr>
        </p:pic>
      </p:gr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4.5.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chính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3" name="사각형: 둥근 모서리 32">
            <a:extLst>
              <a:ext uri="{FF2B5EF4-FFF2-40B4-BE49-F238E27FC236}">
                <a16:creationId xmlns:a16="http://schemas.microsoft.com/office/drawing/2014/main" id="{9F9FFF6C-7C72-4E08-8072-03F5113CBF51}"/>
              </a:ext>
            </a:extLst>
          </p:cNvPr>
          <p:cNvSpPr/>
          <p:nvPr/>
        </p:nvSpPr>
        <p:spPr>
          <a:xfrm>
            <a:off x="5959524" y="5800721"/>
            <a:ext cx="336736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https://www.aitrends.com/category/ai-in-government/</a:t>
            </a:r>
          </a:p>
        </p:txBody>
      </p:sp>
      <p:sp>
        <p:nvSpPr>
          <p:cNvPr id="10" name="직사각형 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Hành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chính</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3958873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D291E4C5-0C75-49A4-9217-298610C2084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4.1. Xu hướng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4.2. Thị trường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4.3. AI trong Năng lượng bền vững</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4.4. AI trong Dịch vụ tài chính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4.5. AI trong Hành chính</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4.6. AI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trong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Chăm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sóc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sức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khỏe</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400" panose="020B0503030303020204" pitchFamily="34" charset="0"/>
                <a:ea typeface="SamsungOne-400" panose="020B0503030303020204" pitchFamily="34" charset="0"/>
              </a:rPr>
              <a:t>4.7. IoT và AI trong Nông nghiệp</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598135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Chăm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sóc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sức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khỏe</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0" name="Rectangle 12">
            <a:extLst>
              <a:ext uri="{FF2B5EF4-FFF2-40B4-BE49-F238E27FC236}">
                <a16:creationId xmlns:a16="http://schemas.microsoft.com/office/drawing/2014/main" id="{DB4EDE06-3334-448B-B48E-D9B11C82FEBE}"/>
              </a:ext>
            </a:extLst>
          </p:cNvPr>
          <p:cNvSpPr/>
          <p:nvPr/>
        </p:nvSpPr>
        <p:spPr>
          <a:xfrm>
            <a:off x="711200" y="2636912"/>
            <a:ext cx="8756800" cy="265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Tác giả của báo cáo cho biết: “Trí tuệ nhân tạo (AI) và công nghệ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(ML) có khả năng biến đổi hoạt động chăm sóc sức khỏe bằng cách rút ra những hiểu biết mới và quan trọng từ lượng dữ liệu khổng lồ được tạo ra trong dịch vụ chăm sóc sức khỏe hàng ngày”.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Báo cáo này là phần tiếp theo của những nỗ lực năm 2019 của FDA nhằm bắt đầu thảo luận về cách tiến hành với các thiết bị y tế sử dụng AI để đáp ứng yêu cầu cập nhật quy trình phê duyệt. Tác giả của báo cáo FDA cho biết: “Mô hình truyền thống của FDA để điều chỉnh các thiết bị y tế không được thiết kế cho trí tuệ nhân tạo thích ứng và công nghệ máy học”.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kế hoạch hành động của FDA tìm kiếm các cam kết của nhà sản xuất để duy trì hiệu suất của thiết bị với các quy trình cập nhật định kỳ khi các thiết bị này phát triển. Bằng cách này, FDA và các nhà sản xuất có thể đánh giá các sản phẩm phần mềm từ giai đoạn phát triển trước khi đưa ra thị trường đến hiệu suất sau khi đưa ra thị trường.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cho phép FDA cung cấp sức mạnh của phần mềm dựa trên AI và ML trên các thiết bị y tế trong khi vẫn đảm bảo an toàn cho bệnh nhân.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4.6.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sức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khỏe</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A4606112-88ED-4BB1-B046-DD7F88E7A749}"/>
              </a:ext>
            </a:extLst>
          </p:cNvPr>
          <p:cNvSpPr/>
          <p:nvPr/>
        </p:nvSpPr>
        <p:spPr>
          <a:xfrm>
            <a:off x="558800" y="1902172"/>
            <a:ext cx="876363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Vào tháng 2, Cục Quản lý Thực phẩm và Dược phẩm Hoa Kỳ (FDA) đã công bố một kế hoạch liên quan đến hướng mà các nhà sản xuất, đang tìm kiếm sự chấp thuận của FDA cho các thiết bị y tế sáng tạo sử dụng AI, nên theo đuổi. Là một phần của kế hoạch triển khai thiết bị y tế này, FDA đã công bố một phần mềm AI và máy học.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10001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F9D2D53-A863-4111-8446-941CB9013C4B}"/>
              </a:ext>
            </a:extLst>
          </p:cNvPr>
          <p:cNvGrpSpPr/>
          <p:nvPr/>
        </p:nvGrpSpPr>
        <p:grpSpPr>
          <a:xfrm>
            <a:off x="2359124" y="3140968"/>
            <a:ext cx="5146868" cy="3123013"/>
            <a:chOff x="3007197" y="3856287"/>
            <a:chExt cx="3888432" cy="2359420"/>
          </a:xfrm>
        </p:grpSpPr>
        <p:pic>
          <p:nvPicPr>
            <p:cNvPr id="2" name="그림 1"/>
            <p:cNvPicPr>
              <a:picLocks noChangeAspect="1"/>
            </p:cNvPicPr>
            <p:nvPr/>
          </p:nvPicPr>
          <p:blipFill>
            <a:blip r:embed="rId4"/>
            <a:stretch>
              <a:fillRect/>
            </a:stretch>
          </p:blipFill>
          <p:spPr>
            <a:xfrm>
              <a:off x="3007197" y="3856287"/>
              <a:ext cx="3888432" cy="2359420"/>
            </a:xfrm>
            <a:prstGeom prst="rect">
              <a:avLst/>
            </a:prstGeom>
          </p:spPr>
        </p:pic>
        <p:grpSp>
          <p:nvGrpSpPr>
            <p:cNvPr id="3" name="그룹 2">
              <a:extLst>
                <a:ext uri="{FF2B5EF4-FFF2-40B4-BE49-F238E27FC236}">
                  <a16:creationId xmlns:a16="http://schemas.microsoft.com/office/drawing/2014/main" id="{1BF74B22-1BA2-4148-B92B-0BAD2F4ABEE8}"/>
                </a:ext>
              </a:extLst>
            </p:cNvPr>
            <p:cNvGrpSpPr/>
            <p:nvPr/>
          </p:nvGrpSpPr>
          <p:grpSpPr>
            <a:xfrm>
              <a:off x="4011756" y="4716247"/>
              <a:ext cx="1864072" cy="705383"/>
              <a:chOff x="3910577" y="2687725"/>
              <a:chExt cx="1864072" cy="705383"/>
            </a:xfrm>
          </p:grpSpPr>
          <p:sp>
            <p:nvSpPr>
              <p:cNvPr id="17" name="Rectangle 15">
                <a:extLst>
                  <a:ext uri="{FF2B5EF4-FFF2-40B4-BE49-F238E27FC236}">
                    <a16:creationId xmlns:a16="http://schemas.microsoft.com/office/drawing/2014/main" id="{F8B2C4AD-27EA-477D-B49D-B66A0F767D14}"/>
                  </a:ext>
                </a:extLst>
              </p:cNvPr>
              <p:cNvSpPr/>
              <p:nvPr/>
            </p:nvSpPr>
            <p:spPr>
              <a:xfrm>
                <a:off x="3910577" y="3037879"/>
                <a:ext cx="1864072" cy="355229"/>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2900" dirty="0">
                    <a:solidFill>
                      <a:srgbClr val="8EADAF"/>
                    </a:solidFill>
                    <a:latin typeface="SamsungOne-700" panose="020B0803030303020204" pitchFamily="34" charset="0"/>
                    <a:ea typeface="SamsungOne-700" panose="020B0803030303020204" pitchFamily="34" charset="0"/>
                  </a:rPr>
                  <a:t>LEARNING</a:t>
                </a:r>
              </a:p>
            </p:txBody>
          </p:sp>
          <p:sp>
            <p:nvSpPr>
              <p:cNvPr id="15" name="Rectangle 15">
                <a:extLst>
                  <a:ext uri="{FF2B5EF4-FFF2-40B4-BE49-F238E27FC236}">
                    <a16:creationId xmlns:a16="http://schemas.microsoft.com/office/drawing/2014/main" id="{DBE0E971-FFC9-48C4-90BB-BFCEDDEE5837}"/>
                  </a:ext>
                </a:extLst>
              </p:cNvPr>
              <p:cNvSpPr/>
              <p:nvPr/>
            </p:nvSpPr>
            <p:spPr>
              <a:xfrm>
                <a:off x="3910577" y="2687725"/>
                <a:ext cx="1864072" cy="389506"/>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3200" dirty="0">
                    <a:solidFill>
                      <a:srgbClr val="8EADAF"/>
                    </a:solidFill>
                    <a:latin typeface="SamsungOne-700" panose="020B0803030303020204" pitchFamily="34" charset="0"/>
                    <a:ea typeface="SamsungOne-700" panose="020B0803030303020204" pitchFamily="34" charset="0"/>
                  </a:rPr>
                  <a:t>MACHINE</a:t>
                </a:r>
              </a:p>
            </p:txBody>
          </p:sp>
        </p:grpSp>
        <p:sp>
          <p:nvSpPr>
            <p:cNvPr id="18" name="Rectangle 15">
              <a:extLst>
                <a:ext uri="{FF2B5EF4-FFF2-40B4-BE49-F238E27FC236}">
                  <a16:creationId xmlns:a16="http://schemas.microsoft.com/office/drawing/2014/main" id="{E964B6F1-6270-4F84-8D40-CF62403D295C}"/>
                </a:ext>
              </a:extLst>
            </p:cNvPr>
            <p:cNvSpPr/>
            <p:nvPr/>
          </p:nvSpPr>
          <p:spPr>
            <a:xfrm>
              <a:off x="3802836" y="4515350"/>
              <a:ext cx="579616" cy="24450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HỌC SÂU</a:t>
              </a:r>
            </a:p>
          </p:txBody>
        </p:sp>
        <p:sp>
          <p:nvSpPr>
            <p:cNvPr id="19" name="Rectangle 15">
              <a:extLst>
                <a:ext uri="{FF2B5EF4-FFF2-40B4-BE49-F238E27FC236}">
                  <a16:creationId xmlns:a16="http://schemas.microsoft.com/office/drawing/2014/main" id="{B67E327B-6969-4CDD-A7CB-87C243E04123}"/>
                </a:ext>
              </a:extLst>
            </p:cNvPr>
            <p:cNvSpPr/>
            <p:nvPr/>
          </p:nvSpPr>
          <p:spPr>
            <a:xfrm>
              <a:off x="3226328" y="5037732"/>
              <a:ext cx="579616" cy="99385"/>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TRÍ TUỆ NHÂN TẠO</a:t>
              </a:r>
            </a:p>
          </p:txBody>
        </p:sp>
        <p:sp>
          <p:nvSpPr>
            <p:cNvPr id="20" name="Rectangle 15">
              <a:extLst>
                <a:ext uri="{FF2B5EF4-FFF2-40B4-BE49-F238E27FC236}">
                  <a16:creationId xmlns:a16="http://schemas.microsoft.com/office/drawing/2014/main" id="{044DBCF2-D18E-43A0-B419-C31A025447E0}"/>
                </a:ext>
              </a:extLst>
            </p:cNvPr>
            <p:cNvSpPr/>
            <p:nvPr/>
          </p:nvSpPr>
          <p:spPr>
            <a:xfrm>
              <a:off x="3120351" y="5734479"/>
              <a:ext cx="791570" cy="119039"/>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TRUY TÌM DỮ LIỆU</a:t>
              </a:r>
            </a:p>
          </p:txBody>
        </p:sp>
        <p:sp>
          <p:nvSpPr>
            <p:cNvPr id="21" name="Rectangle 15">
              <a:extLst>
                <a:ext uri="{FF2B5EF4-FFF2-40B4-BE49-F238E27FC236}">
                  <a16:creationId xmlns:a16="http://schemas.microsoft.com/office/drawing/2014/main" id="{B2823F0E-7151-41E6-9B94-E7C14C08283E}"/>
                </a:ext>
              </a:extLst>
            </p:cNvPr>
            <p:cNvSpPr/>
            <p:nvPr/>
          </p:nvSpPr>
          <p:spPr>
            <a:xfrm>
              <a:off x="3703943" y="5921474"/>
              <a:ext cx="791346" cy="127888"/>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PHÂN LOẠI</a:t>
              </a:r>
            </a:p>
          </p:txBody>
        </p:sp>
        <p:sp>
          <p:nvSpPr>
            <p:cNvPr id="22" name="Rectangle 15">
              <a:extLst>
                <a:ext uri="{FF2B5EF4-FFF2-40B4-BE49-F238E27FC236}">
                  <a16:creationId xmlns:a16="http://schemas.microsoft.com/office/drawing/2014/main" id="{AF55774C-2722-408A-8FAD-28543495EC32}"/>
                </a:ext>
              </a:extLst>
            </p:cNvPr>
            <p:cNvSpPr/>
            <p:nvPr/>
          </p:nvSpPr>
          <p:spPr>
            <a:xfrm>
              <a:off x="4593882" y="5917766"/>
              <a:ext cx="617792" cy="258702"/>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HỆ THỐNG THẦN KINH</a:t>
              </a:r>
            </a:p>
          </p:txBody>
        </p:sp>
        <p:sp>
          <p:nvSpPr>
            <p:cNvPr id="23" name="Rectangle 15">
              <a:extLst>
                <a:ext uri="{FF2B5EF4-FFF2-40B4-BE49-F238E27FC236}">
                  <a16:creationId xmlns:a16="http://schemas.microsoft.com/office/drawing/2014/main" id="{431CC527-3CCA-4667-85E2-691C8FFA777B}"/>
                </a:ext>
              </a:extLst>
            </p:cNvPr>
            <p:cNvSpPr/>
            <p:nvPr/>
          </p:nvSpPr>
          <p:spPr>
            <a:xfrm>
              <a:off x="5421636" y="5949780"/>
              <a:ext cx="651624" cy="11776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TỰ ĐỘNG</a:t>
              </a:r>
            </a:p>
          </p:txBody>
        </p:sp>
        <p:sp>
          <p:nvSpPr>
            <p:cNvPr id="24" name="Rectangle 15">
              <a:extLst>
                <a:ext uri="{FF2B5EF4-FFF2-40B4-BE49-F238E27FC236}">
                  <a16:creationId xmlns:a16="http://schemas.microsoft.com/office/drawing/2014/main" id="{B3BC9ED5-917C-4331-A856-FA2E941C0464}"/>
                </a:ext>
              </a:extLst>
            </p:cNvPr>
            <p:cNvSpPr/>
            <p:nvPr/>
          </p:nvSpPr>
          <p:spPr>
            <a:xfrm>
              <a:off x="6035084" y="5630451"/>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PHÂN TÍCH</a:t>
              </a:r>
            </a:p>
          </p:txBody>
        </p:sp>
        <p:sp>
          <p:nvSpPr>
            <p:cNvPr id="25" name="Rectangle 15">
              <a:extLst>
                <a:ext uri="{FF2B5EF4-FFF2-40B4-BE49-F238E27FC236}">
                  <a16:creationId xmlns:a16="http://schemas.microsoft.com/office/drawing/2014/main" id="{E09C1947-597D-4A58-B66D-33C155EE70B6}"/>
                </a:ext>
              </a:extLst>
            </p:cNvPr>
            <p:cNvSpPr/>
            <p:nvPr/>
          </p:nvSpPr>
          <p:spPr>
            <a:xfrm>
              <a:off x="6035084" y="4971412"/>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CẢI THIỆN</a:t>
              </a:r>
            </a:p>
          </p:txBody>
        </p:sp>
        <p:sp>
          <p:nvSpPr>
            <p:cNvPr id="27" name="Rectangle 15">
              <a:extLst>
                <a:ext uri="{FF2B5EF4-FFF2-40B4-BE49-F238E27FC236}">
                  <a16:creationId xmlns:a16="http://schemas.microsoft.com/office/drawing/2014/main" id="{85D27D5E-4BAE-4D92-B8DA-778678970C92}"/>
                </a:ext>
              </a:extLst>
            </p:cNvPr>
            <p:cNvSpPr/>
            <p:nvPr/>
          </p:nvSpPr>
          <p:spPr>
            <a:xfrm>
              <a:off x="5527476" y="4551528"/>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HỌC MÁY</a:t>
              </a:r>
            </a:p>
          </p:txBody>
        </p:sp>
        <p:sp>
          <p:nvSpPr>
            <p:cNvPr id="28" name="Rectangle 15">
              <a:extLst>
                <a:ext uri="{FF2B5EF4-FFF2-40B4-BE49-F238E27FC236}">
                  <a16:creationId xmlns:a16="http://schemas.microsoft.com/office/drawing/2014/main" id="{71248C7F-164E-4D5A-8036-D7C2ADA310CF}"/>
                </a:ext>
              </a:extLst>
            </p:cNvPr>
            <p:cNvSpPr/>
            <p:nvPr/>
          </p:nvSpPr>
          <p:spPr>
            <a:xfrm>
              <a:off x="4600690" y="4555156"/>
              <a:ext cx="579616" cy="92333"/>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p>
              <a:pPr algn="ctr"/>
              <a:r>
                <a:rPr lang="en-US" altLang="ko-KR" sz="1100" dirty="0">
                  <a:solidFill>
                    <a:srgbClr val="8EADAF"/>
                  </a:solidFill>
                  <a:latin typeface="SamsungOne-700" panose="020B0803030303020204" pitchFamily="34" charset="0"/>
                  <a:ea typeface="SamsungOne-700" panose="020B0803030303020204" pitchFamily="34" charset="0"/>
                </a:rPr>
                <a:t>THUẬT TOÁN</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9" name="직사각형 2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niệm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5" name="그룹 4"/>
          <p:cNvGrpSpPr/>
          <p:nvPr/>
        </p:nvGrpSpPr>
        <p:grpSpPr>
          <a:xfrm>
            <a:off x="558924" y="1861305"/>
            <a:ext cx="9180558" cy="1509922"/>
            <a:chOff x="558924" y="1861305"/>
            <a:chExt cx="9180558" cy="1509922"/>
          </a:xfrm>
        </p:grpSpPr>
        <p:sp>
          <p:nvSpPr>
            <p:cNvPr id="26" name="직사각형 25">
              <a:extLst>
                <a:ext uri="{FF2B5EF4-FFF2-40B4-BE49-F238E27FC236}">
                  <a16:creationId xmlns:a16="http://schemas.microsoft.com/office/drawing/2014/main" id="{D8BF98C4-B566-4812-B5F0-560CFBA969E7}"/>
                </a:ext>
              </a:extLst>
            </p:cNvPr>
            <p:cNvSpPr/>
            <p:nvPr/>
          </p:nvSpPr>
          <p:spPr>
            <a:xfrm>
              <a:off x="702940" y="2323009"/>
              <a:ext cx="8765060"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rPr>
                <a:t>“Một lĩnh vực nghiên cứu phát triển các thuật toán cho phép máy học từ dữ liệu và thực hiện các hành động không được chỉ định rõ ràng bằng mã“ - Arthur Samuel, 1959</a:t>
              </a:r>
              <a:endParaRPr lang="en-US" altLang="ko-KR" sz="1300" dirty="0">
                <a:solidFill>
                  <a:schemeClr val="tx1"/>
                </a:solidFill>
                <a:latin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rPr>
                <a:t>“Một chương trình máy tính được cho là học hỏi từ trải nghiệm E đối với một số loại nhiệm vụ T và thước đo hiệu suất P nếu hiệu suất của nó ở các nhiệm vụ trong T, được đo bằng P, được cải thiện nhờ trải nghiệm E.” - Tom Mitchell, 1977</a:t>
              </a:r>
              <a:endParaRPr lang="en-US" altLang="ko-KR" sz="1300" dirty="0">
                <a:solidFill>
                  <a:schemeClr val="tx1"/>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0552648F-C8C7-47A2-89CF-62610787942C}"/>
                </a:ext>
              </a:extLst>
            </p:cNvPr>
            <p:cNvSpPr/>
            <p:nvPr/>
          </p:nvSpPr>
          <p:spPr>
            <a:xfrm>
              <a:off x="558924" y="186130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b="1" dirty="0">
                  <a:solidFill>
                    <a:srgbClr val="1429A0"/>
                  </a:solidFill>
                  <a:latin typeface="SamsungOne-400" panose="020B0503030303020204" pitchFamily="34" charset="0"/>
                  <a:ea typeface="SamsungOne-400" panose="020B0503030303020204" pitchFamily="34" charset="0"/>
                </a:rPr>
                <a:t>Học máy </a:t>
              </a:r>
              <a:r>
                <a:rPr lang="vi-VN" altLang="ko-KR" sz="1400" b="1" dirty="0">
                  <a:solidFill>
                    <a:schemeClr val="tx1"/>
                  </a:solidFill>
                  <a:latin typeface="SamsungOne-400" panose="020B0503030303020204" pitchFamily="34" charset="0"/>
                  <a:ea typeface="SamsungOne-400" panose="020B0503030303020204" pitchFamily="34" charset="0"/>
                </a:rPr>
                <a:t>được coi là một lĩnh vực trí tuệ nhân tạo và là nghiên cứu về các thuật toán máy tính tự động cải thiện thông qua các ví dụ và kinh nghiệm.</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Tree>
    <p:custDataLst>
      <p:tags r:id="rId1"/>
    </p:custDataLst>
    <p:extLst>
      <p:ext uri="{BB962C8B-B14F-4D97-AF65-F5344CB8AC3E}">
        <p14:creationId xmlns:p14="http://schemas.microsoft.com/office/powerpoint/2010/main" val="20294336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4.6.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sức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khỏe</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4" name="직사각형 13">
            <a:extLst>
              <a:ext uri="{FF2B5EF4-FFF2-40B4-BE49-F238E27FC236}">
                <a16:creationId xmlns:a16="http://schemas.microsoft.com/office/drawing/2014/main" id="{A676D202-79E8-4115-8A44-6C37B8483229}"/>
              </a:ext>
            </a:extLst>
          </p:cNvPr>
          <p:cNvSpPr/>
          <p:nvPr/>
        </p:nvSpPr>
        <p:spPr>
          <a:xfrm>
            <a:off x="558924" y="191683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định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hẹn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AI </a:t>
            </a:r>
            <a:r>
              <a:rPr lang="en-US" altLang="ko-KR" sz="1400" dirty="0" err="1">
                <a:solidFill>
                  <a:schemeClr val="tx1"/>
                </a:solidFill>
                <a:latin typeface="SamsungOne-400" panose="020B0503030303020204" pitchFamily="34" charset="0"/>
                <a:ea typeface="SamsungOne-400" panose="020B0503030303020204" pitchFamily="34" charset="0"/>
              </a:rPr>
              <a:t>SaMD</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lĩnh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bị y </a:t>
            </a:r>
            <a:r>
              <a:rPr lang="en-US" altLang="ko-KR" sz="1400" dirty="0" err="1">
                <a:solidFill>
                  <a:schemeClr val="tx1"/>
                </a:solidFill>
                <a:latin typeface="SamsungOne-400" panose="020B0503030303020204" pitchFamily="34" charset="0"/>
                <a:ea typeface="SamsungOne-400" panose="020B0503030303020204" pitchFamily="34" charset="0"/>
              </a:rPr>
              <a:t>tế</a:t>
            </a:r>
            <a:r>
              <a:rPr lang="en-US" altLang="ko-KR" sz="1400" dirty="0">
                <a:solidFill>
                  <a:schemeClr val="tx1"/>
                </a:solidFill>
                <a:latin typeface="SamsungOne-400" panose="020B0503030303020204" pitchFamily="34" charset="0"/>
                <a:ea typeface="SamsungOne-400" panose="020B0503030303020204" pitchFamily="34" charset="0"/>
              </a:rPr>
              <a:t>, bao </a:t>
            </a:r>
            <a:r>
              <a:rPr lang="en-US" altLang="ko-KR" sz="1400" dirty="0" err="1">
                <a:solidFill>
                  <a:schemeClr val="tx1"/>
                </a:solidFill>
                <a:latin typeface="SamsungOne-400" panose="020B0503030303020204" pitchFamily="34" charset="0"/>
                <a:ea typeface="SamsungOne-400" panose="020B0503030303020204" pitchFamily="34" charset="0"/>
              </a:rPr>
              <a:t>gồm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những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1CECED86-462F-48A8-A508-7DC50EDC284D}"/>
              </a:ext>
            </a:extLst>
          </p:cNvPr>
          <p:cNvSpPr/>
          <p:nvPr/>
        </p:nvSpPr>
        <p:spPr>
          <a:xfrm>
            <a:off x="702940" y="2188895"/>
            <a:ext cx="8632825" cy="3356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Chẩn đoán bệnh tim:</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Một thuật toán học máy tích hợp tuổi và giới tính kết hợp với nồng độ troponin I của tim có độ nhạy cao (chỉ số tổn thương do thiếu máu cục bộ cơ tim) đã được sử dụng để đào tạo các nền tảng AI sử dụng dữ liệu từ 3.013 bệnh nhân.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nền tảng này đã được thử nghiệm trên 7.998 bệnh nhân bị nghi ngờ mắc bệnh nhồi máu cơ tim. Nó được phát hiện vượt qua các bác sĩ với độ nhạy 82,5% và độ đặc hiệu 92,2%.</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Phát hiện bệnh võng mạc: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Bệnh võng mạc tiểu đường (DR) là một trong những nguyên nhân chính gây mù lòa có thể phòng ngừa được trên toàn thế giới. Học viện Nghiên cứu Nhãn khoa Hoa Kỳ đã thử nghiệm một công cụ trí tuệ nhân tạo giúp phân biệt đáy mắt khỏe mạnh ở những người mắc DR bằng cách sử dụng 75.137 hình ảnh đáy mắt công khai ở bệnh nhân tiểu đường. Kết quả là độ nhạy và độ đặc hiệu lần lượt ở mức ấn tượng 94% và 98%.</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sinh học để theo dõi dấu hiệu quan trọng: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thiết bị dựa trên cảm biến sinh học tạo ra các tập dữ liệu lớn. AI có thể được sử dụng để dự đoán xu hướng và xác suất mắc bệnh.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361950" lvl="1" indent="-180975">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ví dụ điển hình là việc tích hợp AI vào bộ cảm biến sinh học dựa trên theo dõi tim để chẩn đoán điều trị tại hiện trường (POC). Các thuật toán máy học được sử dụng với cảm biến sinh học tim dựa trên vi mạch để theo dõi sức khỏe theo thời gian thực và đưa ra các quyết định lâm sàng chính xác và kịp thời.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Chăm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sóc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sức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khỏe</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4561534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 name="직사각형 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4.6.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trong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sức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khỏe</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9" name="직사각형 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사각형: 둥근 모서리 32">
            <a:extLst>
              <a:ext uri="{FF2B5EF4-FFF2-40B4-BE49-F238E27FC236}">
                <a16:creationId xmlns:a16="http://schemas.microsoft.com/office/drawing/2014/main" id="{9F9FFF6C-7C72-4E08-8072-03F5113CBF51}"/>
              </a:ext>
            </a:extLst>
          </p:cNvPr>
          <p:cNvSpPr/>
          <p:nvPr/>
        </p:nvSpPr>
        <p:spPr>
          <a:xfrm>
            <a:off x="6491502" y="5569189"/>
            <a:ext cx="300732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https://www.aitrends.com/category/healthcare/</a:t>
            </a:r>
          </a:p>
        </p:txBody>
      </p:sp>
      <p:sp>
        <p:nvSpPr>
          <p:cNvPr id="11" name="직사각형 1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Chăm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sóc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sức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khỏe</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14" name="그룹 13"/>
          <p:cNvGrpSpPr/>
          <p:nvPr/>
        </p:nvGrpSpPr>
        <p:grpSpPr>
          <a:xfrm>
            <a:off x="452038" y="1844824"/>
            <a:ext cx="9015962" cy="3655168"/>
            <a:chOff x="452038" y="1844824"/>
            <a:chExt cx="9015962" cy="3655168"/>
          </a:xfrm>
        </p:grpSpPr>
        <p:grpSp>
          <p:nvGrpSpPr>
            <p:cNvPr id="7" name="그룹 6"/>
            <p:cNvGrpSpPr/>
            <p:nvPr/>
          </p:nvGrpSpPr>
          <p:grpSpPr>
            <a:xfrm>
              <a:off x="452038" y="1844824"/>
              <a:ext cx="9015962" cy="3655168"/>
              <a:chOff x="543696" y="1946031"/>
              <a:chExt cx="8783188" cy="3560799"/>
            </a:xfrm>
          </p:grpSpPr>
          <p:sp>
            <p:nvSpPr>
              <p:cNvPr id="10" name="모서리가 둥근 직사각형 4">
                <a:extLst>
                  <a:ext uri="{FF2B5EF4-FFF2-40B4-BE49-F238E27FC236}">
                    <a16:creationId xmlns:a16="http://schemas.microsoft.com/office/drawing/2014/main" id="{E24074BB-FEC8-452A-AB90-A2A8C63BCB04}"/>
                  </a:ext>
                </a:extLst>
              </p:cNvPr>
              <p:cNvSpPr/>
              <p:nvPr/>
            </p:nvSpPr>
            <p:spPr>
              <a:xfrm>
                <a:off x="543696" y="1946031"/>
                <a:ext cx="8783188" cy="35607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4" name="그룹 3"/>
              <p:cNvGrpSpPr/>
              <p:nvPr/>
            </p:nvGrpSpPr>
            <p:grpSpPr>
              <a:xfrm>
                <a:off x="599671" y="1973273"/>
                <a:ext cx="8711583" cy="3512565"/>
                <a:chOff x="6878" y="1675770"/>
                <a:chExt cx="9410660" cy="3794438"/>
              </a:xfrm>
            </p:grpSpPr>
            <p:pic>
              <p:nvPicPr>
                <p:cNvPr id="3" name="그림 2"/>
                <p:cNvPicPr>
                  <a:picLocks noChangeAspect="1"/>
                </p:cNvPicPr>
                <p:nvPr/>
              </p:nvPicPr>
              <p:blipFill rotWithShape="1">
                <a:blip r:embed="rId4"/>
                <a:srcRect l="49774"/>
                <a:stretch/>
              </p:blipFill>
              <p:spPr>
                <a:xfrm>
                  <a:off x="4915876" y="1675770"/>
                  <a:ext cx="4501662" cy="3794438"/>
                </a:xfrm>
                <a:prstGeom prst="rect">
                  <a:avLst/>
                </a:prstGeom>
              </p:spPr>
            </p:pic>
            <p:pic>
              <p:nvPicPr>
                <p:cNvPr id="2" name="그림 1"/>
                <p:cNvPicPr>
                  <a:picLocks noChangeAspect="1"/>
                </p:cNvPicPr>
                <p:nvPr/>
              </p:nvPicPr>
              <p:blipFill>
                <a:blip r:embed="rId5"/>
                <a:stretch>
                  <a:fillRect/>
                </a:stretch>
              </p:blipFill>
              <p:spPr>
                <a:xfrm>
                  <a:off x="6878" y="1723530"/>
                  <a:ext cx="4923375" cy="3692532"/>
                </a:xfrm>
                <a:prstGeom prst="rect">
                  <a:avLst/>
                </a:prstGeom>
              </p:spPr>
            </p:pic>
          </p:grpSp>
        </p:grpSp>
        <p:pic>
          <p:nvPicPr>
            <p:cNvPr id="12" name="그림 11"/>
            <p:cNvPicPr>
              <a:picLocks noChangeAspect="1"/>
            </p:cNvPicPr>
            <p:nvPr/>
          </p:nvPicPr>
          <p:blipFill>
            <a:blip r:embed="rId6"/>
            <a:stretch>
              <a:fillRect/>
            </a:stretch>
          </p:blipFill>
          <p:spPr>
            <a:xfrm>
              <a:off x="7278897" y="3672714"/>
              <a:ext cx="2129599" cy="1753230"/>
            </a:xfrm>
            <a:prstGeom prst="rect">
              <a:avLst/>
            </a:prstGeom>
          </p:spPr>
        </p:pic>
      </p:grpSp>
    </p:spTree>
    <p:custDataLst>
      <p:tags r:id="rId1"/>
    </p:custDataLst>
    <p:extLst>
      <p:ext uri="{BB962C8B-B14F-4D97-AF65-F5344CB8AC3E}">
        <p14:creationId xmlns:p14="http://schemas.microsoft.com/office/powerpoint/2010/main" val="24999065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81AD6867-D678-43ED-897B-4AD326217AA9}"/>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4.1. Xu hướng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4.2. Thị trường AI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4.3. AI trong Năng lượng bền vững</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4.4. AI trong Dịch vụ tài chính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4.5. AI trong Hành chính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4.6. AI trong Chăm sóc sức khỏe</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rPr>
              <a:t>4.7. IoT và AI trong Nông nghiệp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25651816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4.7. </a:t>
              </a:r>
              <a:r>
                <a:rPr lang="it-IT" altLang="ko-KR" b="1" dirty="0">
                  <a:solidFill>
                    <a:schemeClr val="bg1"/>
                  </a:solidFill>
                  <a:latin typeface="iCiel Samsung Sharp Sans Medium" pitchFamily="2" charset="77"/>
                  <a:ea typeface="iCiel Samsung Sharp Sans Medium" pitchFamily="2" charset="77"/>
                  <a:cs typeface="iCiel Samsung Sharp Sans Medium" pitchFamily="2" charset="77"/>
                </a:rPr>
                <a:t>IoT và AI trong Nông nghiệp</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2" name="Picture 1"/>
          <p:cNvPicPr>
            <a:picLocks noChangeAspect="1"/>
          </p:cNvPicPr>
          <p:nvPr/>
        </p:nvPicPr>
        <p:blipFill>
          <a:blip r:embed="rId4"/>
          <a:stretch>
            <a:fillRect/>
          </a:stretch>
        </p:blipFill>
        <p:spPr>
          <a:xfrm>
            <a:off x="5588387" y="4228564"/>
            <a:ext cx="3643225" cy="1906817"/>
          </a:xfrm>
          <a:prstGeom prst="rect">
            <a:avLst/>
          </a:prstGeom>
        </p:spPr>
      </p:pic>
      <p:grpSp>
        <p:nvGrpSpPr>
          <p:cNvPr id="4" name="그룹 3"/>
          <p:cNvGrpSpPr/>
          <p:nvPr/>
        </p:nvGrpSpPr>
        <p:grpSpPr>
          <a:xfrm>
            <a:off x="558924" y="1868269"/>
            <a:ext cx="9180558" cy="4379107"/>
            <a:chOff x="558924" y="1428745"/>
            <a:chExt cx="9180558" cy="4379107"/>
          </a:xfrm>
        </p:grpSpPr>
        <p:sp>
          <p:nvSpPr>
            <p:cNvPr id="12" name="직사각형 11">
              <a:extLst>
                <a:ext uri="{FF2B5EF4-FFF2-40B4-BE49-F238E27FC236}">
                  <a16:creationId xmlns:a16="http://schemas.microsoft.com/office/drawing/2014/main" id="{9478BB37-2488-4222-8770-BC984BCD0C80}"/>
                </a:ext>
              </a:extLst>
            </p:cNvPr>
            <p:cNvSpPr/>
            <p:nvPr/>
          </p:nvSpPr>
          <p:spPr>
            <a:xfrm>
              <a:off x="558924" y="142874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công ty </a:t>
              </a:r>
              <a:r>
                <a:rPr lang="en-US" altLang="ko-KR" sz="1400" dirty="0" err="1">
                  <a:solidFill>
                    <a:schemeClr val="tx1"/>
                  </a:solidFill>
                  <a:latin typeface="SamsungOne-400" panose="020B0503030303020204" pitchFamily="34" charset="0"/>
                  <a:ea typeface="SamsungOne-400" panose="020B0503030303020204" pitchFamily="34" charset="0"/>
                </a:rPr>
                <a:t>khởi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nghiệp</a:t>
              </a:r>
              <a:r>
                <a:rPr lang="en-US" altLang="ko-KR" sz="1400" dirty="0">
                  <a:solidFill>
                    <a:schemeClr val="tx1"/>
                  </a:solidFill>
                  <a:latin typeface="SamsungOne-400" panose="020B0503030303020204" pitchFamily="34" charset="0"/>
                  <a:ea typeface="SamsungOne-400" panose="020B0503030303020204" pitchFamily="34" charset="0"/>
                </a:rPr>
                <a:t> Công </a:t>
              </a:r>
              <a:r>
                <a:rPr lang="en-US" altLang="ko-KR" sz="1400" dirty="0" err="1">
                  <a:solidFill>
                    <a:schemeClr val="tx1"/>
                  </a:solidFill>
                  <a:latin typeface="SamsungOne-400" panose="020B0503030303020204" pitchFamily="34" charset="0"/>
                  <a:ea typeface="SamsungOne-400" panose="020B0503030303020204" pitchFamily="34" charset="0"/>
                </a:rPr>
                <a:t>nghệ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nghiệp</a:t>
              </a:r>
              <a:r>
                <a:rPr lang="en-US" altLang="ko-KR" sz="1400" dirty="0">
                  <a:solidFill>
                    <a:schemeClr val="tx1"/>
                  </a:solidFill>
                  <a:latin typeface="SamsungOne-400" panose="020B0503030303020204" pitchFamily="34" charset="0"/>
                  <a:ea typeface="SamsungOne-400" panose="020B0503030303020204" pitchFamily="34" charset="0"/>
                </a:rPr>
                <a:t> (ag-tech) ở Plenty, San Francisco,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AI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rô-bốt</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trồng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cây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chiều </a:t>
              </a:r>
              <a:r>
                <a:rPr lang="en-US" altLang="ko-KR" sz="1400" dirty="0" err="1">
                  <a:solidFill>
                    <a:schemeClr val="tx1"/>
                  </a:solidFill>
                  <a:latin typeface="SamsungOne-400" panose="020B0503030303020204" pitchFamily="34" charset="0"/>
                  <a:ea typeface="SamsungOne-400" panose="020B0503030303020204" pitchFamily="34" charset="0"/>
                </a:rPr>
                <a:t>dọc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nhà </a:t>
              </a:r>
              <a:r>
                <a:rPr lang="en-US" altLang="ko-KR" sz="1400" dirty="0" err="1">
                  <a:solidFill>
                    <a:schemeClr val="tx1"/>
                  </a:solidFill>
                  <a:latin typeface="SamsungOne-400" panose="020B0503030303020204" pitchFamily="34" charset="0"/>
                  <a:ea typeface="SamsungOne-400" panose="020B0503030303020204" pitchFamily="34" charset="0"/>
                </a:rPr>
                <a:t>quanh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năm</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13" name="직사각형 12">
              <a:extLst>
                <a:ext uri="{FF2B5EF4-FFF2-40B4-BE49-F238E27FC236}">
                  <a16:creationId xmlns:a16="http://schemas.microsoft.com/office/drawing/2014/main" id="{3EB381ED-2AFB-40E2-98A7-C04A301D59DC}"/>
                </a:ext>
              </a:extLst>
            </p:cNvPr>
            <p:cNvSpPr/>
            <p:nvPr/>
          </p:nvSpPr>
          <p:spPr>
            <a:xfrm>
              <a:off x="702940" y="1903509"/>
              <a:ext cx="8632825"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Cách tiếp cận trang trại thẳng đứng của Plenty có thể sản xuất cùng một lượng trái cây và rau củ chỉ từ 2 mẫu Anh so với trang trại bằng phẳng rộng 720 mẫu Anh.</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Plenty là một trong hàng trăm công ty khởi nghiệp công nghệ nông nghiệp nhận được hàng tỷ đô la đầu tư vào thị trường vốn bằng cách sử dụng các phương pháp tiếp cận công nghệ mới, bao gồm AI, máy bay không người lái, rô-bốt và cảm biến IoT.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Trang trại được kiểm soát khí hậu của Plenty được lót bằng những cây mọc thẳng đứng treo trên trần nhà. Đèn LED bắt chước mặt trời chiếu sáng cây trồng. Robot di chuyển xung quanh họ. AI quản lý tất cả các biến số về nước, nhiệt độ và ánh sáng. AI tiếp tục học hỏi và tối ưu hóa cách trồng trọt tốt hơn.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3" name="Rectangle 2"/>
            <p:cNvSpPr/>
            <p:nvPr/>
          </p:nvSpPr>
          <p:spPr>
            <a:xfrm>
              <a:off x="603414" y="3812434"/>
              <a:ext cx="5063201" cy="1995418"/>
            </a:xfrm>
            <a:prstGeom prst="rect">
              <a:avLst/>
            </a:prstGeom>
          </p:spPr>
          <p:txBody>
            <a:bodyPr wrap="square">
              <a:spAutoFit/>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Ngoài ra, các trang trại thẳng đứng được đặt tại các khu vực đô thị và có thể sản xuất thực phẩm địa phương, loại bỏ nhu cầu về dặm vận chuyển. Lợi ích của cây trồng được sản xuất tại địa phương bao gồm giảm lượng khí thải CO2 từ các phương tiện giao thông và có khả năng giảm giá tiêu dùng.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Storey cho biết: “Sự sụp đổ của chuỗi cung ứng do COVID-19 gây ra và tình trạng bất ổn tự nhiên, chẳng hạn như các vụ hỏa hoạn ở California năm nay, cho thấy nhu cầu cung cấp sản phẩm lâu bền và có thể dự đoán được chỉ có thể đến từ nông nghiệp theo chiều dọc”.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9" name="직사각형 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it-IT"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IoT và AI trong Nông nghiệp</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1787690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it-IT" altLang="ko-KR" b="1" dirty="0">
                  <a:solidFill>
                    <a:schemeClr val="bg1"/>
                  </a:solidFill>
                  <a:latin typeface="iCiel Samsung Sharp Sans Medium" pitchFamily="2" charset="77"/>
                  <a:ea typeface="iCiel Samsung Sharp Sans Medium" pitchFamily="2" charset="77"/>
                  <a:cs typeface="iCiel Samsung Sharp Sans Medium" pitchFamily="2" charset="77"/>
                </a:rPr>
                <a:t>4.7. IoT và AI trong Nông nghiệp</a:t>
              </a: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사각형: 둥근 모서리 32">
            <a:extLst>
              <a:ext uri="{FF2B5EF4-FFF2-40B4-BE49-F238E27FC236}">
                <a16:creationId xmlns:a16="http://schemas.microsoft.com/office/drawing/2014/main" id="{9F9FFF6C-7C72-4E08-8072-03F5113CBF51}"/>
              </a:ext>
            </a:extLst>
          </p:cNvPr>
          <p:cNvSpPr/>
          <p:nvPr/>
        </p:nvSpPr>
        <p:spPr>
          <a:xfrm>
            <a:off x="6796056" y="5907938"/>
            <a:ext cx="2647280"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https://www.aitrends.com/category/iot/</a:t>
            </a:r>
          </a:p>
        </p:txBody>
      </p:sp>
      <p:grpSp>
        <p:nvGrpSpPr>
          <p:cNvPr id="2" name="그룹 1"/>
          <p:cNvGrpSpPr/>
          <p:nvPr/>
        </p:nvGrpSpPr>
        <p:grpSpPr>
          <a:xfrm>
            <a:off x="452038" y="1865575"/>
            <a:ext cx="9002946" cy="3964452"/>
            <a:chOff x="543696" y="1619528"/>
            <a:chExt cx="8783188" cy="3867681"/>
          </a:xfrm>
        </p:grpSpPr>
        <p:sp>
          <p:nvSpPr>
            <p:cNvPr id="12" name="모서리가 둥근 직사각형 4">
              <a:extLst>
                <a:ext uri="{FF2B5EF4-FFF2-40B4-BE49-F238E27FC236}">
                  <a16:creationId xmlns:a16="http://schemas.microsoft.com/office/drawing/2014/main" id="{E24074BB-FEC8-452A-AB90-A2A8C63BCB04}"/>
                </a:ext>
              </a:extLst>
            </p:cNvPr>
            <p:cNvSpPr/>
            <p:nvPr/>
          </p:nvSpPr>
          <p:spPr>
            <a:xfrm>
              <a:off x="543696" y="1619528"/>
              <a:ext cx="8783188" cy="38676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7" name="그림 16"/>
            <p:cNvPicPr>
              <a:picLocks noChangeAspect="1"/>
            </p:cNvPicPr>
            <p:nvPr/>
          </p:nvPicPr>
          <p:blipFill>
            <a:blip r:embed="rId4"/>
            <a:stretch>
              <a:fillRect/>
            </a:stretch>
          </p:blipFill>
          <p:spPr>
            <a:xfrm>
              <a:off x="609244" y="1656148"/>
              <a:ext cx="8652093" cy="3794440"/>
            </a:xfrm>
            <a:prstGeom prst="rect">
              <a:avLst/>
            </a:prstGeom>
          </p:spPr>
        </p:pic>
      </p:grpSp>
      <p:sp>
        <p:nvSpPr>
          <p:cNvPr id="9" name="직사각형 8">
            <a:extLst>
              <a:ext uri="{FF2B5EF4-FFF2-40B4-BE49-F238E27FC236}">
                <a16:creationId xmlns:a16="http://schemas.microsoft.com/office/drawing/2014/main" id="{DB896CD5-A0B0-4F39-9F23-22CE6C96BB3D}"/>
              </a:ext>
            </a:extLst>
          </p:cNvPr>
          <p:cNvSpPr/>
          <p:nvPr/>
        </p:nvSpPr>
        <p:spPr>
          <a:xfrm>
            <a:off x="449998" y="1385987"/>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it-IT"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IoT và AI trong Nông nghiệp</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9510244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Lộ</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trình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khóa</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D091E3E4-96E5-4939-9CCF-9216E5A8A4D0}"/>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Lộ</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trình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khóa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tuệ</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tạo</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5.2. </a:t>
            </a:r>
            <a:r>
              <a:rPr lang="en-US" altLang="ko-KR" dirty="0" err="1">
                <a:solidFill>
                  <a:srgbClr val="A6A6A6"/>
                </a:solidFill>
                <a:latin typeface="SamsungOne-400" panose="020B0503030303020204" pitchFamily="34" charset="0"/>
                <a:ea typeface="SamsungOne-400" panose="020B0503030303020204" pitchFamily="34" charset="0"/>
              </a:rPr>
              <a:t>Danh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mục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Kỹ</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thuật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đầy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đủ</a:t>
            </a:r>
            <a:r>
              <a:rPr lang="en-US" altLang="ko-KR" dirty="0">
                <a:solidFill>
                  <a:srgbClr val="A6A6A6"/>
                </a:solidFill>
                <a:latin typeface="SamsungOne-400" panose="020B0503030303020204" pitchFamily="34" charset="0"/>
                <a:ea typeface="SamsungOne-400" panose="020B0503030303020204" pitchFamily="34" charset="0"/>
              </a:rPr>
              <a:t>)</a:t>
            </a:r>
          </a:p>
          <a:p>
            <a:pPr marL="176213" indent="-176213" fontAlgn="base">
              <a:spcBef>
                <a:spcPct val="0"/>
              </a:spcBef>
              <a:spcAft>
                <a:spcPts val="1000"/>
              </a:spcAft>
              <a:buSzPct val="120000"/>
              <a:buBlip>
                <a:blip r:embed="rId5"/>
              </a:buBlip>
              <a:defRPr/>
            </a:pP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264734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Lộ</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khóa</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tạo</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1" name="그룹 3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3" name="직사각형 3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38" name="그룹 37">
            <a:extLst>
              <a:ext uri="{FF2B5EF4-FFF2-40B4-BE49-F238E27FC236}">
                <a16:creationId xmlns:a16="http://schemas.microsoft.com/office/drawing/2014/main" id="{F5758443-2F99-48D6-9F03-25D0EF11FA02}"/>
              </a:ext>
            </a:extLst>
          </p:cNvPr>
          <p:cNvGrpSpPr/>
          <p:nvPr/>
        </p:nvGrpSpPr>
        <p:grpSpPr>
          <a:xfrm>
            <a:off x="578644" y="2287749"/>
            <a:ext cx="4392613" cy="3513003"/>
            <a:chOff x="4159324" y="1644189"/>
            <a:chExt cx="5184701" cy="3105455"/>
          </a:xfrm>
        </p:grpSpPr>
        <p:sp>
          <p:nvSpPr>
            <p:cNvPr id="39" name="모서리가 둥근 직사각형 53">
              <a:extLst>
                <a:ext uri="{FF2B5EF4-FFF2-40B4-BE49-F238E27FC236}">
                  <a16:creationId xmlns:a16="http://schemas.microsoft.com/office/drawing/2014/main" id="{7B1E8F06-FCA6-4CAA-AA54-C2D3B1FD1310}"/>
                </a:ext>
              </a:extLst>
            </p:cNvPr>
            <p:cNvSpPr/>
            <p:nvPr/>
          </p:nvSpPr>
          <p:spPr>
            <a:xfrm>
              <a:off x="4159324" y="1644189"/>
              <a:ext cx="5184701" cy="3105455"/>
            </a:xfrm>
            <a:prstGeom prst="roundRect">
              <a:avLst>
                <a:gd name="adj" fmla="val 4675"/>
              </a:avLst>
            </a:prstGeom>
            <a:solidFill>
              <a:schemeClr val="bg2">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700" panose="020B0803030303020204" pitchFamily="34" charset="0"/>
              </a:endParaRPr>
            </a:p>
          </p:txBody>
        </p:sp>
        <p:sp>
          <p:nvSpPr>
            <p:cNvPr id="40" name="Rectangle 15">
              <a:extLst>
                <a:ext uri="{FF2B5EF4-FFF2-40B4-BE49-F238E27FC236}">
                  <a16:creationId xmlns:a16="http://schemas.microsoft.com/office/drawing/2014/main" id="{B1CBD468-D505-47F6-850A-5E61EBBFF9B6}"/>
                </a:ext>
              </a:extLst>
            </p:cNvPr>
            <p:cNvSpPr/>
            <p:nvPr/>
          </p:nvSpPr>
          <p:spPr>
            <a:xfrm>
              <a:off x="5325268" y="1794204"/>
              <a:ext cx="2789240"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a:solidFill>
                    <a:schemeClr val="bg1"/>
                  </a:solidFill>
                  <a:latin typeface="SamsungOne-700" panose="020B0803030303020204" pitchFamily="34" charset="0"/>
                  <a:ea typeface="SamsungOne-700" panose="020B0803030303020204" pitchFamily="34" charset="0"/>
                </a:rPr>
                <a:t>AI (</a:t>
              </a:r>
              <a:r>
                <a:rPr lang="en-US" altLang="ko-KR" sz="1400" dirty="0" err="1">
                  <a:solidFill>
                    <a:schemeClr val="bg1"/>
                  </a:solidFill>
                  <a:latin typeface="SamsungOne-700" panose="020B0803030303020204" pitchFamily="34" charset="0"/>
                  <a:ea typeface="SamsungOne-700" panose="020B0803030303020204" pitchFamily="34" charset="0"/>
                </a:rPr>
                <a:t>Trí</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tuê</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nhân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tạo</a:t>
              </a:r>
              <a:r>
                <a:rPr lang="en-US" altLang="ko-KR" sz="1400" dirty="0">
                  <a:solidFill>
                    <a:schemeClr val="bg1"/>
                  </a:solidFill>
                  <a:latin typeface="SamsungOne-700" panose="020B0803030303020204" pitchFamily="34" charset="0"/>
                  <a:ea typeface="SamsungOne-700" panose="020B0803030303020204" pitchFamily="34" charset="0"/>
                </a:rPr>
                <a:t>)</a:t>
              </a:r>
            </a:p>
          </p:txBody>
        </p:sp>
        <p:grpSp>
          <p:nvGrpSpPr>
            <p:cNvPr id="41" name="그룹 40">
              <a:extLst>
                <a:ext uri="{FF2B5EF4-FFF2-40B4-BE49-F238E27FC236}">
                  <a16:creationId xmlns:a16="http://schemas.microsoft.com/office/drawing/2014/main" id="{42439365-CB81-40EB-ADED-D836C1D92C52}"/>
                </a:ext>
              </a:extLst>
            </p:cNvPr>
            <p:cNvGrpSpPr/>
            <p:nvPr/>
          </p:nvGrpSpPr>
          <p:grpSpPr>
            <a:xfrm>
              <a:off x="4316840" y="2127642"/>
              <a:ext cx="4883045" cy="2495002"/>
              <a:chOff x="4024905" y="2127642"/>
              <a:chExt cx="4883045" cy="2495002"/>
            </a:xfrm>
          </p:grpSpPr>
          <p:sp>
            <p:nvSpPr>
              <p:cNvPr id="42" name="모서리가 둥근 직사각형 52">
                <a:extLst>
                  <a:ext uri="{FF2B5EF4-FFF2-40B4-BE49-F238E27FC236}">
                    <a16:creationId xmlns:a16="http://schemas.microsoft.com/office/drawing/2014/main" id="{5187A184-105A-42D9-A50A-A6B9D27F0C38}"/>
                  </a:ext>
                </a:extLst>
              </p:cNvPr>
              <p:cNvSpPr/>
              <p:nvPr/>
            </p:nvSpPr>
            <p:spPr>
              <a:xfrm>
                <a:off x="4024905" y="2127642"/>
                <a:ext cx="4883045" cy="2495002"/>
              </a:xfrm>
              <a:prstGeom prst="roundRect">
                <a:avLst>
                  <a:gd name="adj" fmla="val 8109"/>
                </a:avLst>
              </a:prstGeom>
              <a:solidFill>
                <a:srgbClr val="3366CC"/>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700" panose="020B0803030303020204" pitchFamily="34" charset="0"/>
                </a:endParaRPr>
              </a:p>
            </p:txBody>
          </p:sp>
          <p:sp>
            <p:nvSpPr>
              <p:cNvPr id="43" name="Rectangle 15">
                <a:extLst>
                  <a:ext uri="{FF2B5EF4-FFF2-40B4-BE49-F238E27FC236}">
                    <a16:creationId xmlns:a16="http://schemas.microsoft.com/office/drawing/2014/main" id="{93414AE9-77AB-45A5-8B2E-E6F412B95631}"/>
                  </a:ext>
                </a:extLst>
              </p:cNvPr>
              <p:cNvSpPr/>
              <p:nvPr/>
            </p:nvSpPr>
            <p:spPr>
              <a:xfrm>
                <a:off x="5396937" y="2316685"/>
                <a:ext cx="2138980" cy="190450"/>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err="1">
                    <a:solidFill>
                      <a:schemeClr val="bg1"/>
                    </a:solidFill>
                    <a:latin typeface="SamsungOne-700" panose="020B0803030303020204" pitchFamily="34" charset="0"/>
                    <a:ea typeface="SamsungOne-700" panose="020B0803030303020204" pitchFamily="34" charset="0"/>
                  </a:rPr>
                  <a:t>Học</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máy</a:t>
                </a:r>
                <a:endParaRPr lang="en-US" altLang="ko-KR" sz="1400" dirty="0">
                  <a:solidFill>
                    <a:schemeClr val="bg1"/>
                  </a:solidFill>
                  <a:latin typeface="SamsungOne-700" panose="020B0803030303020204" pitchFamily="34" charset="0"/>
                  <a:ea typeface="SamsungOne-700" panose="020B0803030303020204" pitchFamily="34" charset="0"/>
                </a:endParaRPr>
              </a:p>
            </p:txBody>
          </p:sp>
          <p:grpSp>
            <p:nvGrpSpPr>
              <p:cNvPr id="44" name="그룹 10">
                <a:extLst>
                  <a:ext uri="{FF2B5EF4-FFF2-40B4-BE49-F238E27FC236}">
                    <a16:creationId xmlns:a16="http://schemas.microsoft.com/office/drawing/2014/main" id="{39FE879E-0A3F-437D-A4A1-A0E377DB43AD}"/>
                  </a:ext>
                </a:extLst>
              </p:cNvPr>
              <p:cNvGrpSpPr/>
              <p:nvPr/>
            </p:nvGrpSpPr>
            <p:grpSpPr>
              <a:xfrm>
                <a:off x="4406921" y="3563356"/>
                <a:ext cx="4119012" cy="900000"/>
                <a:chOff x="3470958" y="4845935"/>
                <a:chExt cx="3780000" cy="720000"/>
              </a:xfrm>
            </p:grpSpPr>
            <p:sp>
              <p:nvSpPr>
                <p:cNvPr id="49" name="모서리가 둥근 직사각형 48">
                  <a:extLst>
                    <a:ext uri="{FF2B5EF4-FFF2-40B4-BE49-F238E27FC236}">
                      <a16:creationId xmlns:a16="http://schemas.microsoft.com/office/drawing/2014/main" id="{49B3AB7F-FB82-41D8-8684-46D081089FD3}"/>
                    </a:ext>
                  </a:extLst>
                </p:cNvPr>
                <p:cNvSpPr/>
                <p:nvPr/>
              </p:nvSpPr>
              <p:spPr>
                <a:xfrm>
                  <a:off x="3470958" y="4845935"/>
                  <a:ext cx="3780000" cy="720000"/>
                </a:xfrm>
                <a:prstGeom prst="roundRect">
                  <a:avLst/>
                </a:prstGeom>
                <a:solidFill>
                  <a:srgbClr val="193EB0"/>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400" panose="020B0503030303020204" pitchFamily="34" charset="0"/>
                  </a:endParaRPr>
                </a:p>
              </p:txBody>
            </p:sp>
            <p:sp>
              <p:nvSpPr>
                <p:cNvPr id="50" name="Rectangle 15">
                  <a:extLst>
                    <a:ext uri="{FF2B5EF4-FFF2-40B4-BE49-F238E27FC236}">
                      <a16:creationId xmlns:a16="http://schemas.microsoft.com/office/drawing/2014/main" id="{3D6D2289-1058-402E-81FC-1439CE77D8F9}"/>
                    </a:ext>
                  </a:extLst>
                </p:cNvPr>
                <p:cNvSpPr/>
                <p:nvPr/>
              </p:nvSpPr>
              <p:spPr>
                <a:xfrm>
                  <a:off x="4634630" y="5114925"/>
                  <a:ext cx="1452657" cy="152360"/>
                </a:xfrm>
                <a:prstGeom prst="rect">
                  <a:avLst/>
                </a:prstGeom>
                <a:ln w="25400">
                  <a:noFill/>
                </a:ln>
              </p:spPr>
              <p:txBody>
                <a:bodyPr wrap="square" lIns="0" tIns="0" rIns="0" bIns="0">
                  <a:spAutoFit/>
                  <a:scene3d>
                    <a:camera prst="orthographicFront"/>
                    <a:lightRig rig="threePt" dir="t"/>
                  </a:scene3d>
                  <a:sp3d>
                    <a:bevelT w="0" h="6350"/>
                  </a:sp3d>
                </a:bodyPr>
                <a:lstStyle/>
                <a:p>
                  <a:pPr marL="398463" indent="-398463" algn="ctr"/>
                  <a:r>
                    <a:rPr lang="en-US" altLang="ko-KR" sz="1400" dirty="0" err="1">
                      <a:solidFill>
                        <a:schemeClr val="bg1"/>
                      </a:solidFill>
                      <a:latin typeface="SamsungOne-700" panose="020B0803030303020204" pitchFamily="34" charset="0"/>
                      <a:ea typeface="SamsungOne-700" panose="020B0803030303020204" pitchFamily="34" charset="0"/>
                    </a:rPr>
                    <a:t>Học</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sâu</a:t>
                  </a:r>
                  <a:endParaRPr lang="en-US" altLang="ko-KR" sz="1400" dirty="0">
                    <a:solidFill>
                      <a:schemeClr val="bg1"/>
                    </a:solidFill>
                    <a:latin typeface="SamsungOne-700" panose="020B0803030303020204" pitchFamily="34" charset="0"/>
                    <a:ea typeface="SamsungOne-700" panose="020B0803030303020204" pitchFamily="34" charset="0"/>
                  </a:endParaRPr>
                </a:p>
              </p:txBody>
            </p:sp>
          </p:grpSp>
          <p:sp>
            <p:nvSpPr>
              <p:cNvPr id="45" name="모서리가 둥근 직사각형 61">
                <a:extLst>
                  <a:ext uri="{FF2B5EF4-FFF2-40B4-BE49-F238E27FC236}">
                    <a16:creationId xmlns:a16="http://schemas.microsoft.com/office/drawing/2014/main" id="{88023E25-F467-466E-BF6A-6B3E07E2A8B6}"/>
                  </a:ext>
                </a:extLst>
              </p:cNvPr>
              <p:cNvSpPr/>
              <p:nvPr/>
            </p:nvSpPr>
            <p:spPr>
              <a:xfrm>
                <a:off x="4406920"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bg1"/>
                    </a:solidFill>
                    <a:latin typeface="SamsungOne-400" panose="020B0503030303020204" pitchFamily="34" charset="0"/>
                    <a:ea typeface="SamsungOne-400" panose="020B0503030303020204" pitchFamily="34" charset="0"/>
                  </a:rPr>
                  <a:t>Học</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có</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giám</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sát</a:t>
                </a:r>
                <a:endParaRPr lang="en-US" altLang="ko-KR" sz="1300" dirty="0">
                  <a:solidFill>
                    <a:schemeClr val="bg1"/>
                  </a:solidFill>
                  <a:latin typeface="SamsungOne-400" panose="020B0503030303020204" pitchFamily="34" charset="0"/>
                  <a:ea typeface="SamsungOne-400" panose="020B0503030303020204" pitchFamily="34" charset="0"/>
                </a:endParaRPr>
              </a:p>
            </p:txBody>
          </p:sp>
          <p:sp>
            <p:nvSpPr>
              <p:cNvPr id="46" name="모서리가 둥근 직사각형 61">
                <a:extLst>
                  <a:ext uri="{FF2B5EF4-FFF2-40B4-BE49-F238E27FC236}">
                    <a16:creationId xmlns:a16="http://schemas.microsoft.com/office/drawing/2014/main" id="{E06AEDF2-C3E9-4429-B497-40A9105C0038}"/>
                  </a:ext>
                </a:extLst>
              </p:cNvPr>
              <p:cNvSpPr/>
              <p:nvPr/>
            </p:nvSpPr>
            <p:spPr>
              <a:xfrm>
                <a:off x="4406920" y="310676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schemeClr val="bg1"/>
                    </a:solidFill>
                    <a:latin typeface="SamsungOne-400" panose="020B0503030303020204" pitchFamily="34" charset="0"/>
                    <a:ea typeface="SamsungOne-400" panose="020B0503030303020204" pitchFamily="34" charset="0"/>
                  </a:rPr>
                  <a:t>Phương pháp Ensemble</a:t>
                </a:r>
              </a:p>
            </p:txBody>
          </p:sp>
          <p:sp>
            <p:nvSpPr>
              <p:cNvPr id="47" name="모서리가 둥근 직사각형 62">
                <a:extLst>
                  <a:ext uri="{FF2B5EF4-FFF2-40B4-BE49-F238E27FC236}">
                    <a16:creationId xmlns:a16="http://schemas.microsoft.com/office/drawing/2014/main" id="{B975322C-809D-4583-893B-244D356B4CCB}"/>
                  </a:ext>
                </a:extLst>
              </p:cNvPr>
              <p:cNvSpPr/>
              <p:nvPr/>
            </p:nvSpPr>
            <p:spPr>
              <a:xfrm>
                <a:off x="6504899" y="2674995"/>
                <a:ext cx="2021033" cy="369499"/>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bg1"/>
                    </a:solidFill>
                    <a:latin typeface="SamsungOne-400" panose="020B0503030303020204" pitchFamily="34" charset="0"/>
                    <a:ea typeface="SamsungOne-400" panose="020B0503030303020204" pitchFamily="34" charset="0"/>
                  </a:rPr>
                  <a:t>Học</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không</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có</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giám</a:t>
                </a:r>
                <a:r>
                  <a:rPr lang="en-US" altLang="ko-KR" sz="1300" dirty="0">
                    <a:solidFill>
                      <a:schemeClr val="bg1"/>
                    </a:solidFill>
                    <a:latin typeface="SamsungOne-400" panose="020B0503030303020204" pitchFamily="34" charset="0"/>
                    <a:ea typeface="SamsungOne-400" panose="020B0503030303020204" pitchFamily="34" charset="0"/>
                  </a:rPr>
                  <a:t> </a:t>
                </a:r>
                <a:r>
                  <a:rPr lang="en-US" altLang="ko-KR" sz="1300" dirty="0" err="1">
                    <a:solidFill>
                      <a:schemeClr val="bg1"/>
                    </a:solidFill>
                    <a:latin typeface="SamsungOne-400" panose="020B0503030303020204" pitchFamily="34" charset="0"/>
                    <a:ea typeface="SamsungOne-400" panose="020B0503030303020204" pitchFamily="34" charset="0"/>
                  </a:rPr>
                  <a:t>sát</a:t>
                </a:r>
                <a:endParaRPr lang="en-US" altLang="ko-KR" sz="1300" dirty="0">
                  <a:solidFill>
                    <a:schemeClr val="bg1"/>
                  </a:solidFill>
                  <a:latin typeface="SamsungOne-400" panose="020B0503030303020204" pitchFamily="34" charset="0"/>
                  <a:ea typeface="SamsungOne-400" panose="020B0503030303020204" pitchFamily="34" charset="0"/>
                </a:endParaRPr>
              </a:p>
            </p:txBody>
          </p:sp>
          <p:sp>
            <p:nvSpPr>
              <p:cNvPr id="48" name="모서리가 둥근 직사각형 63">
                <a:extLst>
                  <a:ext uri="{FF2B5EF4-FFF2-40B4-BE49-F238E27FC236}">
                    <a16:creationId xmlns:a16="http://schemas.microsoft.com/office/drawing/2014/main" id="{439BC5E6-AAB7-4BDA-9B20-EE42CAD2A78C}"/>
                  </a:ext>
                </a:extLst>
              </p:cNvPr>
              <p:cNvSpPr/>
              <p:nvPr/>
            </p:nvSpPr>
            <p:spPr>
              <a:xfrm>
                <a:off x="6504899" y="3106765"/>
                <a:ext cx="2021033" cy="369499"/>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tăng cường</a:t>
                </a:r>
              </a:p>
            </p:txBody>
          </p:sp>
        </p:grpSp>
      </p:grpSp>
      <p:sp>
        <p:nvSpPr>
          <p:cNvPr id="23" name="직사각형 22">
            <a:extLst>
              <a:ext uri="{FF2B5EF4-FFF2-40B4-BE49-F238E27FC236}">
                <a16:creationId xmlns:a16="http://schemas.microsoft.com/office/drawing/2014/main" id="{985355BE-FDDA-404B-BA52-B6FAF910EE6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Toàn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2C71F9DC-4A26-4F77-A47D-016C6FB7F5C5}"/>
              </a:ext>
            </a:extLst>
          </p:cNvPr>
          <p:cNvSpPr/>
          <p:nvPr/>
        </p:nvSpPr>
        <p:spPr>
          <a:xfrm>
            <a:off x="5132720" y="2287749"/>
            <a:ext cx="4249551" cy="2351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Khóa học trí tuệ nhân tạo tại Samsung Innovation Campus sẽ giải quyết phần lớn các khái niệm và kỹ thuật chính của trí tuệ nhân tạo, ngoại trừ học tăng cường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học tăng cường là một kỹ thuật trí tuệ nhân tạo tiên tiến nên không dễ học trong một thời gian ngắn. Đối với những người quan tâm đến chủ đề này, nên bắt đầu tự học trong suốt khóa học hoặc sau khi hoàn thành khóa học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Khóa học sẽ tập trung chủ yếu vào kiến thức thực tế về cách tự mã hóa</a:t>
            </a:r>
          </a:p>
        </p:txBody>
      </p:sp>
    </p:spTree>
    <p:custDataLst>
      <p:tags r:id="rId1"/>
    </p:custDataLst>
    <p:extLst>
      <p:ext uri="{BB962C8B-B14F-4D97-AF65-F5344CB8AC3E}">
        <p14:creationId xmlns:p14="http://schemas.microsoft.com/office/powerpoint/2010/main" val="3884459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Lộ</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trình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khóa</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học</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5.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280AA56E-4DB3-4A70-978C-34AEC2045A14}"/>
              </a:ext>
            </a:extLst>
          </p:cNvPr>
          <p:cNvSpPr/>
          <p:nvPr/>
        </p:nvSpPr>
        <p:spPr>
          <a:xfrm>
            <a:off x="1054111" y="3929021"/>
            <a:ext cx="8286680" cy="796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5.1. </a:t>
            </a:r>
            <a:r>
              <a:rPr lang="en-US" altLang="ko-KR" dirty="0" err="1">
                <a:solidFill>
                  <a:srgbClr val="A6A6A6"/>
                </a:solidFill>
                <a:latin typeface="SamsungOne-400" panose="020B0503030303020204" pitchFamily="34" charset="0"/>
                <a:ea typeface="SamsungOne-400" panose="020B0503030303020204" pitchFamily="34" charset="0"/>
              </a:rPr>
              <a:t>Lộ</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khóa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5.2.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Danh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mục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Kỹ</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thuật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đầy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đủ</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a:t>
            </a:r>
          </a:p>
        </p:txBody>
      </p:sp>
    </p:spTree>
    <p:custDataLst>
      <p:tags r:id="rId1"/>
    </p:custDataLst>
    <p:extLst>
      <p:ext uri="{BB962C8B-B14F-4D97-AF65-F5344CB8AC3E}">
        <p14:creationId xmlns:p14="http://schemas.microsoft.com/office/powerpoint/2010/main" val="3401035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그룹 6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8" name="직사각형 6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Danh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mục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Kỹ</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đầy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69" name="직사각형 6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73" name="Group 1">
            <a:extLst>
              <a:ext uri="{FF2B5EF4-FFF2-40B4-BE49-F238E27FC236}">
                <a16:creationId xmlns:a16="http://schemas.microsoft.com/office/drawing/2014/main" id="{3D2AD9FB-7FB8-4E7E-9239-372D89FA5F60}"/>
              </a:ext>
            </a:extLst>
          </p:cNvPr>
          <p:cNvGrpSpPr/>
          <p:nvPr/>
        </p:nvGrpSpPr>
        <p:grpSpPr>
          <a:xfrm>
            <a:off x="449998" y="2348880"/>
            <a:ext cx="9120514" cy="3611018"/>
            <a:chOff x="437143" y="2558211"/>
            <a:chExt cx="9120514" cy="3611018"/>
          </a:xfrm>
        </p:grpSpPr>
        <p:sp>
          <p:nvSpPr>
            <p:cNvPr id="74" name="Rectangle 15">
              <a:extLst>
                <a:ext uri="{FF2B5EF4-FFF2-40B4-BE49-F238E27FC236}">
                  <a16:creationId xmlns:a16="http://schemas.microsoft.com/office/drawing/2014/main" id="{6BBDAA85-CF49-4189-BB53-B6ED587C97B1}"/>
                </a:ext>
              </a:extLst>
            </p:cNvPr>
            <p:cNvSpPr/>
            <p:nvPr/>
          </p:nvSpPr>
          <p:spPr>
            <a:xfrm>
              <a:off x="8027774" y="5332705"/>
              <a:ext cx="1316251"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Hồi</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quy</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tuyến</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tính</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Hồi</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quy</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đa</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thức</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Hồi</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quy</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Ridge/Lasso</a:t>
              </a:r>
            </a:p>
          </p:txBody>
        </p:sp>
        <p:cxnSp>
          <p:nvCxnSpPr>
            <p:cNvPr id="75" name="직선 연결선 160">
              <a:extLst>
                <a:ext uri="{FF2B5EF4-FFF2-40B4-BE49-F238E27FC236}">
                  <a16:creationId xmlns:a16="http://schemas.microsoft.com/office/drawing/2014/main" id="{AB9A43AA-A148-47F1-AC21-DCC03CBF38EE}"/>
                </a:ext>
              </a:extLst>
            </p:cNvPr>
            <p:cNvCxnSpPr/>
            <p:nvPr/>
          </p:nvCxnSpPr>
          <p:spPr>
            <a:xfrm>
              <a:off x="1745804" y="4133456"/>
              <a:ext cx="398357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141">
              <a:extLst>
                <a:ext uri="{FF2B5EF4-FFF2-40B4-BE49-F238E27FC236}">
                  <a16:creationId xmlns:a16="http://schemas.microsoft.com/office/drawing/2014/main" id="{B87268E0-D5A2-4DD8-8DD9-F2924BF91CB1}"/>
                </a:ext>
              </a:extLst>
            </p:cNvPr>
            <p:cNvCxnSpPr/>
            <p:nvPr/>
          </p:nvCxnSpPr>
          <p:spPr>
            <a:xfrm flipH="1">
              <a:off x="5738427" y="3355841"/>
              <a:ext cx="122570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직선 연결선 20">
              <a:extLst>
                <a:ext uri="{FF2B5EF4-FFF2-40B4-BE49-F238E27FC236}">
                  <a16:creationId xmlns:a16="http://schemas.microsoft.com/office/drawing/2014/main" id="{82EA5751-9AB9-45C8-ABA1-87FBA36526EF}"/>
                </a:ext>
              </a:extLst>
            </p:cNvPr>
            <p:cNvCxnSpPr/>
            <p:nvPr/>
          </p:nvCxnSpPr>
          <p:spPr>
            <a:xfrm flipH="1" flipV="1">
              <a:off x="3992437" y="3327817"/>
              <a:ext cx="9144" cy="220210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8" name="모서리가 둥근 직사각형 27">
              <a:extLst>
                <a:ext uri="{FF2B5EF4-FFF2-40B4-BE49-F238E27FC236}">
                  <a16:creationId xmlns:a16="http://schemas.microsoft.com/office/drawing/2014/main" id="{858CC6EB-6730-491A-B6B6-33BAA8DC747E}"/>
                </a:ext>
              </a:extLst>
            </p:cNvPr>
            <p:cNvSpPr/>
            <p:nvPr/>
          </p:nvSpPr>
          <p:spPr>
            <a:xfrm>
              <a:off x="3547009" y="3784141"/>
              <a:ext cx="900000" cy="720000"/>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u="sng" dirty="0">
                <a:latin typeface="SamsungOne-400" panose="020B0503030303020204" pitchFamily="34" charset="0"/>
              </a:endParaRPr>
            </a:p>
          </p:txBody>
        </p:sp>
        <p:sp>
          <p:nvSpPr>
            <p:cNvPr id="79" name="TextBox 78">
              <a:extLst>
                <a:ext uri="{FF2B5EF4-FFF2-40B4-BE49-F238E27FC236}">
                  <a16:creationId xmlns:a16="http://schemas.microsoft.com/office/drawing/2014/main" id="{52129C35-707A-4DFB-80B4-2566C4A72191}"/>
                </a:ext>
              </a:extLst>
            </p:cNvPr>
            <p:cNvSpPr txBox="1"/>
            <p:nvPr/>
          </p:nvSpPr>
          <p:spPr>
            <a:xfrm>
              <a:off x="3562034" y="3959475"/>
              <a:ext cx="869951" cy="261610"/>
            </a:xfrm>
            <a:prstGeom prst="rect">
              <a:avLst/>
            </a:prstGeom>
            <a:noFill/>
          </p:spPr>
          <p:txBody>
            <a:bodyPr wrap="square" rtlCol="0">
              <a:spAutoFit/>
            </a:bodyPr>
            <a:lstStyle/>
            <a:p>
              <a:pPr algn="ctr"/>
              <a:r>
                <a:rPr lang="en-US" altLang="ko-KR" sz="1100" dirty="0">
                  <a:solidFill>
                    <a:schemeClr val="bg1"/>
                  </a:solidFill>
                  <a:latin typeface="SamsungOne-400" panose="020B0503030303020204" pitchFamily="34" charset="0"/>
                  <a:ea typeface="SamsungOne-400" panose="020B0503030303020204" pitchFamily="34" charset="0"/>
                </a:rPr>
                <a:t>HỌC MÁY</a:t>
              </a:r>
            </a:p>
          </p:txBody>
        </p:sp>
        <p:cxnSp>
          <p:nvCxnSpPr>
            <p:cNvPr id="80" name="직선 연결선 65">
              <a:extLst>
                <a:ext uri="{FF2B5EF4-FFF2-40B4-BE49-F238E27FC236}">
                  <a16:creationId xmlns:a16="http://schemas.microsoft.com/office/drawing/2014/main" id="{CB6CCC10-B382-4BF3-A373-1F398C60939C}"/>
                </a:ext>
              </a:extLst>
            </p:cNvPr>
            <p:cNvCxnSpPr/>
            <p:nvPr/>
          </p:nvCxnSpPr>
          <p:spPr>
            <a:xfrm flipH="1">
              <a:off x="5738428" y="5211951"/>
              <a:ext cx="1097509"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66">
              <a:extLst>
                <a:ext uri="{FF2B5EF4-FFF2-40B4-BE49-F238E27FC236}">
                  <a16:creationId xmlns:a16="http://schemas.microsoft.com/office/drawing/2014/main" id="{774113A7-5CB1-45A5-940A-8724F3105F1D}"/>
                </a:ext>
              </a:extLst>
            </p:cNvPr>
            <p:cNvCxnSpPr/>
            <p:nvPr/>
          </p:nvCxnSpPr>
          <p:spPr>
            <a:xfrm>
              <a:off x="5738427" y="3355841"/>
              <a:ext cx="0" cy="185611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직선 연결선 73">
              <a:extLst>
                <a:ext uri="{FF2B5EF4-FFF2-40B4-BE49-F238E27FC236}">
                  <a16:creationId xmlns:a16="http://schemas.microsoft.com/office/drawing/2014/main" id="{9F01CE7B-2C25-4CE3-8F50-4008E957574A}"/>
                </a:ext>
              </a:extLst>
            </p:cNvPr>
            <p:cNvCxnSpPr/>
            <p:nvPr/>
          </p:nvCxnSpPr>
          <p:spPr>
            <a:xfrm>
              <a:off x="2018557" y="3103414"/>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74">
              <a:extLst>
                <a:ext uri="{FF2B5EF4-FFF2-40B4-BE49-F238E27FC236}">
                  <a16:creationId xmlns:a16="http://schemas.microsoft.com/office/drawing/2014/main" id="{AFC6DED0-27BA-4C95-B7BD-166D984C0E12}"/>
                </a:ext>
              </a:extLst>
            </p:cNvPr>
            <p:cNvCxnSpPr/>
            <p:nvPr/>
          </p:nvCxnSpPr>
          <p:spPr>
            <a:xfrm>
              <a:off x="2025702" y="516349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75">
              <a:extLst>
                <a:ext uri="{FF2B5EF4-FFF2-40B4-BE49-F238E27FC236}">
                  <a16:creationId xmlns:a16="http://schemas.microsoft.com/office/drawing/2014/main" id="{28CE344B-DE3A-45DD-9D11-BAFC44EC0D1E}"/>
                </a:ext>
              </a:extLst>
            </p:cNvPr>
            <p:cNvCxnSpPr/>
            <p:nvPr/>
          </p:nvCxnSpPr>
          <p:spPr>
            <a:xfrm>
              <a:off x="2237092" y="3103414"/>
              <a:ext cx="0" cy="206008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5" name="모서리가 둥근 직사각형 86">
              <a:extLst>
                <a:ext uri="{FF2B5EF4-FFF2-40B4-BE49-F238E27FC236}">
                  <a16:creationId xmlns:a16="http://schemas.microsoft.com/office/drawing/2014/main" id="{F5B96C2B-1024-49E8-AD69-BDDCE5075F7E}"/>
                </a:ext>
              </a:extLst>
            </p:cNvPr>
            <p:cNvSpPr/>
            <p:nvPr/>
          </p:nvSpPr>
          <p:spPr>
            <a:xfrm>
              <a:off x="3612255" y="5591818"/>
              <a:ext cx="840125" cy="236978"/>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ko-KR" altLang="en-US" sz="900" dirty="0">
                <a:latin typeface="SamsungOne-400" panose="020B0503030303020204" pitchFamily="34" charset="0"/>
              </a:endParaRPr>
            </a:p>
          </p:txBody>
        </p:sp>
        <p:sp>
          <p:nvSpPr>
            <p:cNvPr id="86" name="Rectangle 15">
              <a:extLst>
                <a:ext uri="{FF2B5EF4-FFF2-40B4-BE49-F238E27FC236}">
                  <a16:creationId xmlns:a16="http://schemas.microsoft.com/office/drawing/2014/main" id="{4B311644-838A-4298-94BF-5A031CFE9F16}"/>
                </a:ext>
              </a:extLst>
            </p:cNvPr>
            <p:cNvSpPr/>
            <p:nvPr/>
          </p:nvSpPr>
          <p:spPr>
            <a:xfrm>
              <a:off x="3034495" y="2659653"/>
              <a:ext cx="1203409"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it-IT" altLang="ko-KR" sz="900" dirty="0">
                  <a:solidFill>
                    <a:schemeClr val="tx1">
                      <a:lumMod val="75000"/>
                      <a:lumOff val="25000"/>
                    </a:schemeClr>
                  </a:solidFill>
                  <a:latin typeface="SamsungOne-400" panose="020B0503030303020204" pitchFamily="34" charset="0"/>
                  <a:ea typeface="SamsungOne-400" panose="020B0503030303020204" pitchFamily="34" charset="0"/>
                </a:rPr>
                <a:t>• Giải thuật di truyền</a:t>
              </a:r>
            </a:p>
            <a:p>
              <a:r>
                <a:rPr lang="it-IT" altLang="ko-KR" sz="900" dirty="0">
                  <a:solidFill>
                    <a:schemeClr val="tx1">
                      <a:lumMod val="75000"/>
                      <a:lumOff val="25000"/>
                    </a:schemeClr>
                  </a:solidFill>
                  <a:latin typeface="SamsungOne-400" panose="020B0503030303020204" pitchFamily="34" charset="0"/>
                  <a:ea typeface="SamsungOne-400" panose="020B0503030303020204" pitchFamily="34" charset="0"/>
                </a:rPr>
                <a:t>• A3C</a:t>
              </a:r>
            </a:p>
            <a:p>
              <a:r>
                <a:rPr lang="it-IT" altLang="ko-KR" sz="900" dirty="0">
                  <a:solidFill>
                    <a:schemeClr val="tx1">
                      <a:lumMod val="75000"/>
                      <a:lumOff val="25000"/>
                    </a:schemeClr>
                  </a:solidFill>
                  <a:latin typeface="SamsungOne-400" panose="020B0503030303020204" pitchFamily="34" charset="0"/>
                  <a:ea typeface="SamsungOne-400" panose="020B0503030303020204" pitchFamily="34" charset="0"/>
                </a:rPr>
                <a:t>• SARSA</a:t>
              </a:r>
            </a:p>
          </p:txBody>
        </p:sp>
        <p:sp>
          <p:nvSpPr>
            <p:cNvPr id="87" name="Rectangle 15">
              <a:extLst>
                <a:ext uri="{FF2B5EF4-FFF2-40B4-BE49-F238E27FC236}">
                  <a16:creationId xmlns:a16="http://schemas.microsoft.com/office/drawing/2014/main" id="{6FCD79D2-3917-4833-9A04-EFF0564DE772}"/>
                </a:ext>
              </a:extLst>
            </p:cNvPr>
            <p:cNvSpPr/>
            <p:nvPr/>
          </p:nvSpPr>
          <p:spPr>
            <a:xfrm>
              <a:off x="4120356" y="2659653"/>
              <a:ext cx="1091278" cy="415498"/>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Q-Learning</a:t>
              </a: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Deep Q-Network</a:t>
              </a: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(DQN)</a:t>
              </a:r>
            </a:p>
          </p:txBody>
        </p:sp>
        <p:sp>
          <p:nvSpPr>
            <p:cNvPr id="88" name="모서리가 둥근 직사각형 71">
              <a:extLst>
                <a:ext uri="{FF2B5EF4-FFF2-40B4-BE49-F238E27FC236}">
                  <a16:creationId xmlns:a16="http://schemas.microsoft.com/office/drawing/2014/main" id="{ACCC7824-9B64-44E5-B254-235AEFA42690}"/>
                </a:ext>
              </a:extLst>
            </p:cNvPr>
            <p:cNvSpPr/>
            <p:nvPr/>
          </p:nvSpPr>
          <p:spPr>
            <a:xfrm>
              <a:off x="5801798" y="3265841"/>
              <a:ext cx="921593" cy="167928"/>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KHÔNG GIÁM SÁT</a:t>
              </a:r>
            </a:p>
          </p:txBody>
        </p:sp>
        <p:sp>
          <p:nvSpPr>
            <p:cNvPr id="89" name="모서리가 둥근 직사각형 72">
              <a:extLst>
                <a:ext uri="{FF2B5EF4-FFF2-40B4-BE49-F238E27FC236}">
                  <a16:creationId xmlns:a16="http://schemas.microsoft.com/office/drawing/2014/main" id="{AE93E4C5-3705-469A-B9EC-53037E1EAE01}"/>
                </a:ext>
              </a:extLst>
            </p:cNvPr>
            <p:cNvSpPr/>
            <p:nvPr/>
          </p:nvSpPr>
          <p:spPr>
            <a:xfrm>
              <a:off x="5801798" y="5121951"/>
              <a:ext cx="9216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CÓ GIÁM SÁT</a:t>
              </a:r>
            </a:p>
          </p:txBody>
        </p:sp>
        <p:cxnSp>
          <p:nvCxnSpPr>
            <p:cNvPr id="90" name="직선 연결선 131">
              <a:extLst>
                <a:ext uri="{FF2B5EF4-FFF2-40B4-BE49-F238E27FC236}">
                  <a16:creationId xmlns:a16="http://schemas.microsoft.com/office/drawing/2014/main" id="{61DD43E7-ED76-4913-8958-8DFDB4733030}"/>
                </a:ext>
              </a:extLst>
            </p:cNvPr>
            <p:cNvCxnSpPr/>
            <p:nvPr/>
          </p:nvCxnSpPr>
          <p:spPr>
            <a:xfrm>
              <a:off x="2014917" y="3618435"/>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133">
              <a:extLst>
                <a:ext uri="{FF2B5EF4-FFF2-40B4-BE49-F238E27FC236}">
                  <a16:creationId xmlns:a16="http://schemas.microsoft.com/office/drawing/2014/main" id="{962F11DF-53DF-4552-926F-FC796CA93D89}"/>
                </a:ext>
              </a:extLst>
            </p:cNvPr>
            <p:cNvCxnSpPr/>
            <p:nvPr/>
          </p:nvCxnSpPr>
          <p:spPr>
            <a:xfrm>
              <a:off x="2021926" y="4648477"/>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2" name="모서리가 둥근 직사각형 95">
              <a:extLst>
                <a:ext uri="{FF2B5EF4-FFF2-40B4-BE49-F238E27FC236}">
                  <a16:creationId xmlns:a16="http://schemas.microsoft.com/office/drawing/2014/main" id="{4666E563-B610-422A-B6D4-7F7B71D50556}"/>
                </a:ext>
              </a:extLst>
            </p:cNvPr>
            <p:cNvSpPr/>
            <p:nvPr/>
          </p:nvSpPr>
          <p:spPr>
            <a:xfrm>
              <a:off x="982233" y="3917456"/>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Mạng</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sáng</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tạo</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đối</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nghịch</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a:p>
              <a:pPr algn="ct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(GAN)</a:t>
              </a:r>
            </a:p>
          </p:txBody>
        </p:sp>
        <p:sp>
          <p:nvSpPr>
            <p:cNvPr id="93" name="모서리가 둥근 직사각형 97">
              <a:extLst>
                <a:ext uri="{FF2B5EF4-FFF2-40B4-BE49-F238E27FC236}">
                  <a16:creationId xmlns:a16="http://schemas.microsoft.com/office/drawing/2014/main" id="{BD2C3FE2-B0DD-4EBB-B20C-5C53C9861C39}"/>
                </a:ext>
              </a:extLst>
            </p:cNvPr>
            <p:cNvSpPr/>
            <p:nvPr/>
          </p:nvSpPr>
          <p:spPr>
            <a:xfrm>
              <a:off x="982233" y="4947498"/>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Perceptron</a:t>
              </a:r>
            </a:p>
            <a:p>
              <a:pPr algn="ct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(MLP)</a:t>
              </a:r>
            </a:p>
          </p:txBody>
        </p:sp>
        <p:sp>
          <p:nvSpPr>
            <p:cNvPr id="94" name="모서리가 둥근 직사각형 93">
              <a:extLst>
                <a:ext uri="{FF2B5EF4-FFF2-40B4-BE49-F238E27FC236}">
                  <a16:creationId xmlns:a16="http://schemas.microsoft.com/office/drawing/2014/main" id="{7D40A1F5-5C3D-4AE5-B049-40B9AC512ECF}"/>
                </a:ext>
              </a:extLst>
            </p:cNvPr>
            <p:cNvSpPr/>
            <p:nvPr/>
          </p:nvSpPr>
          <p:spPr>
            <a:xfrm>
              <a:off x="982233" y="2887414"/>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Mạng nơ-ron tích chập</a:t>
              </a:r>
            </a:p>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(CNN)</a:t>
              </a:r>
            </a:p>
          </p:txBody>
        </p:sp>
        <p:sp>
          <p:nvSpPr>
            <p:cNvPr id="95" name="Rectangle 15">
              <a:extLst>
                <a:ext uri="{FF2B5EF4-FFF2-40B4-BE49-F238E27FC236}">
                  <a16:creationId xmlns:a16="http://schemas.microsoft.com/office/drawing/2014/main" id="{E10A2B6B-E78F-4207-A818-BFD85E555E61}"/>
                </a:ext>
              </a:extLst>
            </p:cNvPr>
            <p:cNvSpPr/>
            <p:nvPr/>
          </p:nvSpPr>
          <p:spPr>
            <a:xfrm>
              <a:off x="437143" y="3041859"/>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DCNN</a:t>
              </a:r>
              <a:endParaRPr lang="ko-KR" altLang="en-US"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96" name="모서리가 둥근 직사각형 94">
              <a:extLst>
                <a:ext uri="{FF2B5EF4-FFF2-40B4-BE49-F238E27FC236}">
                  <a16:creationId xmlns:a16="http://schemas.microsoft.com/office/drawing/2014/main" id="{5ED27D3F-5197-4F0B-BD56-0C237081C3C0}"/>
                </a:ext>
              </a:extLst>
            </p:cNvPr>
            <p:cNvSpPr/>
            <p:nvPr/>
          </p:nvSpPr>
          <p:spPr>
            <a:xfrm>
              <a:off x="982233" y="3402435"/>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Mạng nơ-ron hồi quy</a:t>
              </a:r>
            </a:p>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(RNN)</a:t>
              </a:r>
            </a:p>
          </p:txBody>
        </p:sp>
        <p:sp>
          <p:nvSpPr>
            <p:cNvPr id="97" name="Rectangle 15">
              <a:extLst>
                <a:ext uri="{FF2B5EF4-FFF2-40B4-BE49-F238E27FC236}">
                  <a16:creationId xmlns:a16="http://schemas.microsoft.com/office/drawing/2014/main" id="{ED97E59F-32F1-47AC-852A-652FAA476E6C}"/>
                </a:ext>
              </a:extLst>
            </p:cNvPr>
            <p:cNvSpPr/>
            <p:nvPr/>
          </p:nvSpPr>
          <p:spPr>
            <a:xfrm>
              <a:off x="437143" y="3433769"/>
              <a:ext cx="659389"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LSM</a:t>
              </a: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LSTM</a:t>
              </a: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GRU</a:t>
              </a:r>
              <a:endParaRPr lang="ko-KR" altLang="en-US"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98" name="모서리가 둥근 직사각형 96">
              <a:extLst>
                <a:ext uri="{FF2B5EF4-FFF2-40B4-BE49-F238E27FC236}">
                  <a16:creationId xmlns:a16="http://schemas.microsoft.com/office/drawing/2014/main" id="{61869300-E5CE-422D-AC9D-5951B6F3A42F}"/>
                </a:ext>
              </a:extLst>
            </p:cNvPr>
            <p:cNvSpPr/>
            <p:nvPr/>
          </p:nvSpPr>
          <p:spPr>
            <a:xfrm>
              <a:off x="982233" y="4432477"/>
              <a:ext cx="1151691" cy="432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Bộ</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tự</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mã</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hóa</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99" name="Rectangle 15">
              <a:extLst>
                <a:ext uri="{FF2B5EF4-FFF2-40B4-BE49-F238E27FC236}">
                  <a16:creationId xmlns:a16="http://schemas.microsoft.com/office/drawing/2014/main" id="{40B2C7AF-8846-4867-A745-79CE1522B474}"/>
                </a:ext>
              </a:extLst>
            </p:cNvPr>
            <p:cNvSpPr/>
            <p:nvPr/>
          </p:nvSpPr>
          <p:spPr>
            <a:xfrm>
              <a:off x="437143" y="4586922"/>
              <a:ext cx="659389"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Seq2seq</a:t>
              </a:r>
              <a:endParaRPr lang="ko-KR" altLang="en-US"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00" name="모서리가 둥근 직사각형 60">
              <a:extLst>
                <a:ext uri="{FF2B5EF4-FFF2-40B4-BE49-F238E27FC236}">
                  <a16:creationId xmlns:a16="http://schemas.microsoft.com/office/drawing/2014/main" id="{FB9299EC-5BAA-4CAD-8BD2-727CF7883AAD}"/>
                </a:ext>
              </a:extLst>
            </p:cNvPr>
            <p:cNvSpPr/>
            <p:nvPr/>
          </p:nvSpPr>
          <p:spPr>
            <a:xfrm>
              <a:off x="2369695"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1000" dirty="0">
                  <a:solidFill>
                    <a:schemeClr val="bg2">
                      <a:lumMod val="50000"/>
                    </a:schemeClr>
                  </a:solidFill>
                  <a:latin typeface="SamsungOne-400" panose="020B0503030303020204" pitchFamily="34" charset="0"/>
                  <a:ea typeface="SamsungOne-400" panose="020B0503030303020204" pitchFamily="34" charset="0"/>
                </a:rPr>
                <a:t>MẠNG NƠ-RON</a:t>
              </a:r>
            </a:p>
            <a:p>
              <a:pPr algn="ctr"/>
              <a:r>
                <a:rPr lang="vi-VN" altLang="ko-KR" sz="1000" dirty="0">
                  <a:solidFill>
                    <a:schemeClr val="bg2">
                      <a:lumMod val="50000"/>
                    </a:schemeClr>
                  </a:solidFill>
                  <a:latin typeface="SamsungOne-400" panose="020B0503030303020204" pitchFamily="34" charset="0"/>
                  <a:ea typeface="SamsungOne-400" panose="020B0503030303020204" pitchFamily="34" charset="0"/>
                </a:rPr>
                <a:t>VÀ</a:t>
              </a:r>
            </a:p>
            <a:p>
              <a:pPr algn="ctr"/>
              <a:r>
                <a:rPr lang="vi-VN" altLang="ko-KR" sz="1000" dirty="0">
                  <a:solidFill>
                    <a:schemeClr val="bg2">
                      <a:lumMod val="50000"/>
                    </a:schemeClr>
                  </a:solidFill>
                  <a:latin typeface="SamsungOne-400" panose="020B0503030303020204" pitchFamily="34" charset="0"/>
                  <a:ea typeface="SamsungOne-400" panose="020B0503030303020204" pitchFamily="34" charset="0"/>
                </a:rPr>
                <a:t>HỌC SÂU</a:t>
              </a:r>
            </a:p>
          </p:txBody>
        </p:sp>
        <p:sp>
          <p:nvSpPr>
            <p:cNvPr id="101" name="모서리가 둥근 직사각형 80">
              <a:extLst>
                <a:ext uri="{FF2B5EF4-FFF2-40B4-BE49-F238E27FC236}">
                  <a16:creationId xmlns:a16="http://schemas.microsoft.com/office/drawing/2014/main" id="{7E33F2B9-E2FE-4411-9B49-9C1414A3E6FD}"/>
                </a:ext>
              </a:extLst>
            </p:cNvPr>
            <p:cNvSpPr/>
            <p:nvPr/>
          </p:nvSpPr>
          <p:spPr>
            <a:xfrm>
              <a:off x="3467609" y="3143543"/>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1000" dirty="0">
                  <a:solidFill>
                    <a:schemeClr val="bg2">
                      <a:lumMod val="50000"/>
                    </a:schemeClr>
                  </a:solidFill>
                  <a:latin typeface="SamsungOne-400" panose="020B0503030303020204" pitchFamily="34" charset="0"/>
                  <a:ea typeface="SamsungOne-400" panose="020B0503030303020204" pitchFamily="34" charset="0"/>
                </a:rPr>
                <a:t>HỌC TĂNG CƯỜNG</a:t>
              </a:r>
            </a:p>
          </p:txBody>
        </p:sp>
        <p:sp>
          <p:nvSpPr>
            <p:cNvPr id="102" name="모서리가 둥근 직사각형 81">
              <a:extLst>
                <a:ext uri="{FF2B5EF4-FFF2-40B4-BE49-F238E27FC236}">
                  <a16:creationId xmlns:a16="http://schemas.microsoft.com/office/drawing/2014/main" id="{78700ED5-29D4-4FF7-80C5-C5E19CDB8876}"/>
                </a:ext>
              </a:extLst>
            </p:cNvPr>
            <p:cNvSpPr/>
            <p:nvPr/>
          </p:nvSpPr>
          <p:spPr>
            <a:xfrm>
              <a:off x="3467609" y="4687296"/>
              <a:ext cx="1083454" cy="457443"/>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1000" dirty="0">
                  <a:solidFill>
                    <a:schemeClr val="bg2">
                      <a:lumMod val="50000"/>
                    </a:schemeClr>
                  </a:solidFill>
                  <a:latin typeface="SamsungOne-400" panose="020B0503030303020204" pitchFamily="34" charset="0"/>
                  <a:ea typeface="SamsungOne-400" panose="020B0503030303020204" pitchFamily="34" charset="0"/>
                </a:rPr>
                <a:t>PHƯƠNG PHÁP ENSEMBLE</a:t>
              </a:r>
            </a:p>
          </p:txBody>
        </p:sp>
        <p:sp>
          <p:nvSpPr>
            <p:cNvPr id="103" name="모서리가 둥근 직사각형 92">
              <a:extLst>
                <a:ext uri="{FF2B5EF4-FFF2-40B4-BE49-F238E27FC236}">
                  <a16:creationId xmlns:a16="http://schemas.microsoft.com/office/drawing/2014/main" id="{2C9EA8F6-234F-4CBB-976E-178A1D366418}"/>
                </a:ext>
              </a:extLst>
            </p:cNvPr>
            <p:cNvSpPr/>
            <p:nvPr/>
          </p:nvSpPr>
          <p:spPr>
            <a:xfrm>
              <a:off x="4579038" y="3892141"/>
              <a:ext cx="1044759" cy="504000"/>
            </a:xfrm>
            <a:prstGeom prst="round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bg2">
                      <a:lumMod val="50000"/>
                    </a:schemeClr>
                  </a:solidFill>
                  <a:latin typeface="SamsungOne-400" panose="020B0503030303020204" pitchFamily="34" charset="0"/>
                  <a:ea typeface="SamsungOne-400" panose="020B0503030303020204" pitchFamily="34" charset="0"/>
                </a:rPr>
                <a:t>HỌC CỔ ĐIỂN</a:t>
              </a:r>
            </a:p>
          </p:txBody>
        </p:sp>
        <p:cxnSp>
          <p:nvCxnSpPr>
            <p:cNvPr id="104" name="직선 연결선 140">
              <a:extLst>
                <a:ext uri="{FF2B5EF4-FFF2-40B4-BE49-F238E27FC236}">
                  <a16:creationId xmlns:a16="http://schemas.microsoft.com/office/drawing/2014/main" id="{56F339FD-BA60-4FCB-80F1-430D1D3CA399}"/>
                </a:ext>
              </a:extLst>
            </p:cNvPr>
            <p:cNvCxnSpPr/>
            <p:nvPr/>
          </p:nvCxnSpPr>
          <p:spPr>
            <a:xfrm flipH="1">
              <a:off x="6811504" y="277421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42">
              <a:extLst>
                <a:ext uri="{FF2B5EF4-FFF2-40B4-BE49-F238E27FC236}">
                  <a16:creationId xmlns:a16="http://schemas.microsoft.com/office/drawing/2014/main" id="{76912E47-6573-40E2-87A2-09488CD7A8F7}"/>
                </a:ext>
              </a:extLst>
            </p:cNvPr>
            <p:cNvCxnSpPr/>
            <p:nvPr/>
          </p:nvCxnSpPr>
          <p:spPr>
            <a:xfrm flipH="1">
              <a:off x="6811504" y="393747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43">
              <a:extLst>
                <a:ext uri="{FF2B5EF4-FFF2-40B4-BE49-F238E27FC236}">
                  <a16:creationId xmlns:a16="http://schemas.microsoft.com/office/drawing/2014/main" id="{0FC64B31-C8A4-4127-8766-8A652CE5BC6E}"/>
                </a:ext>
              </a:extLst>
            </p:cNvPr>
            <p:cNvCxnSpPr/>
            <p:nvPr/>
          </p:nvCxnSpPr>
          <p:spPr>
            <a:xfrm flipH="1">
              <a:off x="6835937" y="4908058"/>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 144">
              <a:extLst>
                <a:ext uri="{FF2B5EF4-FFF2-40B4-BE49-F238E27FC236}">
                  <a16:creationId xmlns:a16="http://schemas.microsoft.com/office/drawing/2014/main" id="{B84632C8-2B1A-4F74-BB85-956FA1ECE336}"/>
                </a:ext>
              </a:extLst>
            </p:cNvPr>
            <p:cNvCxnSpPr/>
            <p:nvPr/>
          </p:nvCxnSpPr>
          <p:spPr>
            <a:xfrm flipH="1">
              <a:off x="6835937" y="548562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8" name="모서리가 둥근 직사각형 102">
              <a:extLst>
                <a:ext uri="{FF2B5EF4-FFF2-40B4-BE49-F238E27FC236}">
                  <a16:creationId xmlns:a16="http://schemas.microsoft.com/office/drawing/2014/main" id="{09303337-D7B3-4083-B64B-D40FC5763EAB}"/>
                </a:ext>
              </a:extLst>
            </p:cNvPr>
            <p:cNvSpPr/>
            <p:nvPr/>
          </p:nvSpPr>
          <p:spPr>
            <a:xfrm>
              <a:off x="6938575" y="255821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GIẢM KÍCH THƯỚC</a:t>
              </a:r>
            </a:p>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(tổng quát)</a:t>
              </a:r>
            </a:p>
          </p:txBody>
        </p:sp>
        <p:sp>
          <p:nvSpPr>
            <p:cNvPr id="109" name="Rectangle 15">
              <a:extLst>
                <a:ext uri="{FF2B5EF4-FFF2-40B4-BE49-F238E27FC236}">
                  <a16:creationId xmlns:a16="http://schemas.microsoft.com/office/drawing/2014/main" id="{B82D4E50-E05A-4874-814B-89211F057C23}"/>
                </a:ext>
              </a:extLst>
            </p:cNvPr>
            <p:cNvSpPr/>
            <p:nvPr/>
          </p:nvSpPr>
          <p:spPr>
            <a:xfrm>
              <a:off x="8027774" y="2589545"/>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t-SNE	• PCA</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LSA 	• SVD</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a:latin typeface="SamsungOne-400" panose="020B0503030303020204" pitchFamily="34" charset="0"/>
                  <a:ea typeface="SamsungOne-400" panose="020B0503030303020204" pitchFamily="34" charset="0"/>
                </a:rPr>
                <a:t>LDA</a:t>
              </a:r>
              <a:endParaRPr lang="ko-KR" altLang="en-US" sz="900" dirty="0">
                <a:latin typeface="SamsungOne-400" panose="020B0503030303020204" pitchFamily="34" charset="0"/>
              </a:endParaRPr>
            </a:p>
          </p:txBody>
        </p:sp>
        <p:sp>
          <p:nvSpPr>
            <p:cNvPr id="110" name="모서리가 둥근 직사각형 103">
              <a:extLst>
                <a:ext uri="{FF2B5EF4-FFF2-40B4-BE49-F238E27FC236}">
                  <a16:creationId xmlns:a16="http://schemas.microsoft.com/office/drawing/2014/main" id="{0E8C6886-7597-4893-BAA2-5502954ACEA0}"/>
                </a:ext>
              </a:extLst>
            </p:cNvPr>
            <p:cNvSpPr/>
            <p:nvPr/>
          </p:nvSpPr>
          <p:spPr>
            <a:xfrm>
              <a:off x="6938575" y="313984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Tìm</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kiếm</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mẫu</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1" name="Rectangle 15">
              <a:extLst>
                <a:ext uri="{FF2B5EF4-FFF2-40B4-BE49-F238E27FC236}">
                  <a16:creationId xmlns:a16="http://schemas.microsoft.com/office/drawing/2014/main" id="{3A86E874-0F7C-44AA-A6EE-4FD6352C257F}"/>
                </a:ext>
              </a:extLst>
            </p:cNvPr>
            <p:cNvSpPr/>
            <p:nvPr/>
          </p:nvSpPr>
          <p:spPr>
            <a:xfrm>
              <a:off x="8027774" y="3148147"/>
              <a:ext cx="1039784"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Euclat</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Apriori </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FP-Growth</a:t>
              </a:r>
              <a:endParaRPr lang="ko-KR" altLang="en-US" sz="900" dirty="0">
                <a:latin typeface="SamsungOne-400" panose="020B0503030303020204" pitchFamily="34" charset="0"/>
              </a:endParaRPr>
            </a:p>
          </p:txBody>
        </p:sp>
        <p:sp>
          <p:nvSpPr>
            <p:cNvPr id="112" name="모서리가 둥근 직사각형 104">
              <a:extLst>
                <a:ext uri="{FF2B5EF4-FFF2-40B4-BE49-F238E27FC236}">
                  <a16:creationId xmlns:a16="http://schemas.microsoft.com/office/drawing/2014/main" id="{6A7A405D-3061-4905-9D2A-D88E3BF7E796}"/>
                </a:ext>
              </a:extLst>
            </p:cNvPr>
            <p:cNvSpPr/>
            <p:nvPr/>
          </p:nvSpPr>
          <p:spPr>
            <a:xfrm>
              <a:off x="6938575" y="372147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Phân</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cụm</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3" name="Rectangle 15">
              <a:extLst>
                <a:ext uri="{FF2B5EF4-FFF2-40B4-BE49-F238E27FC236}">
                  <a16:creationId xmlns:a16="http://schemas.microsoft.com/office/drawing/2014/main" id="{87077599-2F11-466F-907B-ED34A084D63F}"/>
                </a:ext>
              </a:extLst>
            </p:cNvPr>
            <p:cNvSpPr/>
            <p:nvPr/>
          </p:nvSpPr>
          <p:spPr>
            <a:xfrm>
              <a:off x="8027774" y="3629695"/>
              <a:ext cx="1186908" cy="69249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DBSCAN</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K-Means</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Agglomerative</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Mean-Shift</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Fuzzy C-Means</a:t>
              </a:r>
              <a:endParaRPr lang="ko-KR" altLang="en-US" sz="900" dirty="0">
                <a:latin typeface="SamsungOne-400" panose="020B0503030303020204" pitchFamily="34" charset="0"/>
              </a:endParaRPr>
            </a:p>
          </p:txBody>
        </p:sp>
        <p:sp>
          <p:nvSpPr>
            <p:cNvPr id="114" name="모서리가 둥근 직사각형 109">
              <a:extLst>
                <a:ext uri="{FF2B5EF4-FFF2-40B4-BE49-F238E27FC236}">
                  <a16:creationId xmlns:a16="http://schemas.microsoft.com/office/drawing/2014/main" id="{1AC91126-6449-4660-8319-4B8EC25B834A}"/>
                </a:ext>
              </a:extLst>
            </p:cNvPr>
            <p:cNvSpPr/>
            <p:nvPr/>
          </p:nvSpPr>
          <p:spPr>
            <a:xfrm>
              <a:off x="6948061" y="4692058"/>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Phân</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loại</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5" name="Rectangle 15">
              <a:extLst>
                <a:ext uri="{FF2B5EF4-FFF2-40B4-BE49-F238E27FC236}">
                  <a16:creationId xmlns:a16="http://schemas.microsoft.com/office/drawing/2014/main" id="{235E6B86-7BA4-46D9-B5F2-984419C9651F}"/>
                </a:ext>
              </a:extLst>
            </p:cNvPr>
            <p:cNvSpPr/>
            <p:nvPr/>
          </p:nvSpPr>
          <p:spPr>
            <a:xfrm>
              <a:off x="8027774" y="4661837"/>
              <a:ext cx="1529883"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Naive Bayes</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K-NN	    • SVM</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Cây</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quyết định</a:t>
              </a:r>
            </a:p>
            <a:p>
              <a:pPr>
                <a:tabLst>
                  <a:tab pos="360000" algn="l"/>
                  <a:tab pos="540000" algn="l"/>
                </a:tabLst>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Hồi</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quy</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logistic</a:t>
              </a:r>
            </a:p>
          </p:txBody>
        </p:sp>
        <p:sp>
          <p:nvSpPr>
            <p:cNvPr id="116" name="모서리가 둥근 직사각형 110">
              <a:extLst>
                <a:ext uri="{FF2B5EF4-FFF2-40B4-BE49-F238E27FC236}">
                  <a16:creationId xmlns:a16="http://schemas.microsoft.com/office/drawing/2014/main" id="{1657A960-5D2C-4CBB-B267-F86F63A11C89}"/>
                </a:ext>
              </a:extLst>
            </p:cNvPr>
            <p:cNvSpPr/>
            <p:nvPr/>
          </p:nvSpPr>
          <p:spPr>
            <a:xfrm>
              <a:off x="6948061" y="5269621"/>
              <a:ext cx="1024078" cy="432000"/>
            </a:xfrm>
            <a:prstGeom prst="round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Hồi</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quy</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cxnSp>
          <p:nvCxnSpPr>
            <p:cNvPr id="117" name="직선 연결선 145">
              <a:extLst>
                <a:ext uri="{FF2B5EF4-FFF2-40B4-BE49-F238E27FC236}">
                  <a16:creationId xmlns:a16="http://schemas.microsoft.com/office/drawing/2014/main" id="{94F9F5FA-9527-4268-8D02-86DAAF398D91}"/>
                </a:ext>
              </a:extLst>
            </p:cNvPr>
            <p:cNvCxnSpPr/>
            <p:nvPr/>
          </p:nvCxnSpPr>
          <p:spPr>
            <a:xfrm>
              <a:off x="6817434" y="2784747"/>
              <a:ext cx="0" cy="115272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48">
              <a:extLst>
                <a:ext uri="{FF2B5EF4-FFF2-40B4-BE49-F238E27FC236}">
                  <a16:creationId xmlns:a16="http://schemas.microsoft.com/office/drawing/2014/main" id="{8A734F37-2B61-443C-965E-574A7B906FED}"/>
                </a:ext>
              </a:extLst>
            </p:cNvPr>
            <p:cNvCxnSpPr/>
            <p:nvPr/>
          </p:nvCxnSpPr>
          <p:spPr>
            <a:xfrm>
              <a:off x="6835937" y="4909259"/>
              <a:ext cx="0" cy="576362"/>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63">
              <a:extLst>
                <a:ext uri="{FF2B5EF4-FFF2-40B4-BE49-F238E27FC236}">
                  <a16:creationId xmlns:a16="http://schemas.microsoft.com/office/drawing/2014/main" id="{5713D514-9224-4206-B0CB-E49D8129F928}"/>
                </a:ext>
              </a:extLst>
            </p:cNvPr>
            <p:cNvCxnSpPr/>
            <p:nvPr/>
          </p:nvCxnSpPr>
          <p:spPr>
            <a:xfrm flipV="1">
              <a:off x="3112671" y="5253749"/>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65">
              <a:extLst>
                <a:ext uri="{FF2B5EF4-FFF2-40B4-BE49-F238E27FC236}">
                  <a16:creationId xmlns:a16="http://schemas.microsoft.com/office/drawing/2014/main" id="{DD6807B4-CFEC-48B8-AECB-3D1028C042CC}"/>
                </a:ext>
              </a:extLst>
            </p:cNvPr>
            <p:cNvCxnSpPr/>
            <p:nvPr/>
          </p:nvCxnSpPr>
          <p:spPr>
            <a:xfrm flipV="1">
              <a:off x="4881348" y="5247691"/>
              <a:ext cx="0" cy="1434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66">
              <a:extLst>
                <a:ext uri="{FF2B5EF4-FFF2-40B4-BE49-F238E27FC236}">
                  <a16:creationId xmlns:a16="http://schemas.microsoft.com/office/drawing/2014/main" id="{03D95A02-28AA-413A-AF1D-21ECE4F6FE60}"/>
                </a:ext>
              </a:extLst>
            </p:cNvPr>
            <p:cNvCxnSpPr/>
            <p:nvPr/>
          </p:nvCxnSpPr>
          <p:spPr>
            <a:xfrm>
              <a:off x="3106321" y="5253749"/>
              <a:ext cx="1768677"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2" name="모서리가 둥근 직사각형 82">
              <a:extLst>
                <a:ext uri="{FF2B5EF4-FFF2-40B4-BE49-F238E27FC236}">
                  <a16:creationId xmlns:a16="http://schemas.microsoft.com/office/drawing/2014/main" id="{A04B1C8F-8DDD-4916-9A22-2249ED2B9ABE}"/>
                </a:ext>
              </a:extLst>
            </p:cNvPr>
            <p:cNvSpPr/>
            <p:nvPr/>
          </p:nvSpPr>
          <p:spPr>
            <a:xfrm>
              <a:off x="2716671"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Xếp</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chồng</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23" name="모서리가 둥근 직사각형 84">
              <a:extLst>
                <a:ext uri="{FF2B5EF4-FFF2-40B4-BE49-F238E27FC236}">
                  <a16:creationId xmlns:a16="http://schemas.microsoft.com/office/drawing/2014/main" id="{BC9ABF26-F465-44DF-814C-4F04A431B78B}"/>
                </a:ext>
              </a:extLst>
            </p:cNvPr>
            <p:cNvSpPr/>
            <p:nvPr/>
          </p:nvSpPr>
          <p:spPr>
            <a:xfrm>
              <a:off x="3601010"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Đóng</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bao</a:t>
              </a:r>
            </a:p>
          </p:txBody>
        </p:sp>
        <p:sp>
          <p:nvSpPr>
            <p:cNvPr id="124" name="Rectangle 15">
              <a:extLst>
                <a:ext uri="{FF2B5EF4-FFF2-40B4-BE49-F238E27FC236}">
                  <a16:creationId xmlns:a16="http://schemas.microsoft.com/office/drawing/2014/main" id="{9D2D8C05-59FD-4CC1-BD47-E0146ED3CAA9}"/>
                </a:ext>
              </a:extLst>
            </p:cNvPr>
            <p:cNvSpPr/>
            <p:nvPr/>
          </p:nvSpPr>
          <p:spPr>
            <a:xfrm>
              <a:off x="3493009" y="5626613"/>
              <a:ext cx="882001"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Rừng</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ngẫu</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nhiên</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25" name="모서리가 둥근 직사각형 85">
              <a:extLst>
                <a:ext uri="{FF2B5EF4-FFF2-40B4-BE49-F238E27FC236}">
                  <a16:creationId xmlns:a16="http://schemas.microsoft.com/office/drawing/2014/main" id="{D893C062-0B2B-4CE0-A52E-E6B1A37F5DF3}"/>
                </a:ext>
              </a:extLst>
            </p:cNvPr>
            <p:cNvSpPr/>
            <p:nvPr/>
          </p:nvSpPr>
          <p:spPr>
            <a:xfrm>
              <a:off x="4485348" y="5349921"/>
              <a:ext cx="792000" cy="180000"/>
            </a:xfrm>
            <a:prstGeom prst="roundRect">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Tăng</a:t>
              </a: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áp</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26" name="Rectangle 15">
              <a:extLst>
                <a:ext uri="{FF2B5EF4-FFF2-40B4-BE49-F238E27FC236}">
                  <a16:creationId xmlns:a16="http://schemas.microsoft.com/office/drawing/2014/main" id="{8D80D78A-ECA0-4022-BDE4-1037A7403D85}"/>
                </a:ext>
              </a:extLst>
            </p:cNvPr>
            <p:cNvSpPr/>
            <p:nvPr/>
          </p:nvSpPr>
          <p:spPr>
            <a:xfrm>
              <a:off x="4576463" y="5615231"/>
              <a:ext cx="684624"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AdaBoost</a:t>
              </a: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CatBoost</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LightGBM</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a:p>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75000"/>
                      <a:lumOff val="25000"/>
                    </a:schemeClr>
                  </a:solidFill>
                  <a:latin typeface="SamsungOne-400" panose="020B0503030303020204" pitchFamily="34" charset="0"/>
                  <a:ea typeface="SamsungOne-400" panose="020B0503030303020204" pitchFamily="34" charset="0"/>
                </a:rPr>
                <a:t>XGBoost</a:t>
              </a:r>
              <a:endPar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sp>
        <p:nvSpPr>
          <p:cNvPr id="60" name="직사각형 59">
            <a:extLst>
              <a:ext uri="{FF2B5EF4-FFF2-40B4-BE49-F238E27FC236}">
                <a16:creationId xmlns:a16="http://schemas.microsoft.com/office/drawing/2014/main" id="{DB896CD5-A0B0-4F39-9F23-22CE6C96BB3D}"/>
              </a:ext>
            </a:extLst>
          </p:cNvPr>
          <p:cNvSpPr/>
          <p:nvPr/>
        </p:nvSpPr>
        <p:spPr>
          <a:xfrm>
            <a:off x="449998" y="1472159"/>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Danh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mục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Kỹ</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thuật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máy</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đầy</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đủ</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t>
            </a:r>
          </a:p>
        </p:txBody>
      </p:sp>
    </p:spTree>
    <p:custDataLst>
      <p:tags r:id="rId1"/>
    </p:custDataLst>
    <p:extLst>
      <p:ext uri="{BB962C8B-B14F-4D97-AF65-F5344CB8AC3E}">
        <p14:creationId xmlns:p14="http://schemas.microsoft.com/office/powerpoint/2010/main" val="20336983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3" name="직사각형 133">
            <a:extLst>
              <a:ext uri="{FF2B5EF4-FFF2-40B4-BE49-F238E27FC236}">
                <a16:creationId xmlns:a16="http://schemas.microsoft.com/office/drawing/2014/main" id="{8096D82B-D434-CB2E-93AF-FC2E3A72D070}"/>
              </a:ext>
            </a:extLst>
          </p:cNvPr>
          <p:cNvSpPr/>
          <p:nvPr/>
        </p:nvSpPr>
        <p:spPr>
          <a:xfrm>
            <a:off x="949103"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fontAlgn="auto" latinLnBrk="0">
              <a:spcBef>
                <a:spcPts val="0"/>
              </a:spcBef>
              <a:spcAft>
                <a:spcPts val="0"/>
              </a:spcAft>
              <a:defRPr/>
            </a:pPr>
            <a:r>
              <a:rPr kumimoji="0" lang="en-US" altLang="ko-KR" sz="5500" dirty="0">
                <a:solidFill>
                  <a:prstClr val="white"/>
                </a:solidFill>
                <a:latin typeface="Samsung Sharp Sans" pitchFamily="2" charset="0"/>
                <a:ea typeface="Samsung Sharp Sans" pitchFamily="2" charset="0"/>
                <a:cs typeface="Samsung Sharp Sans" pitchFamily="2" charset="0"/>
              </a:rPr>
              <a:t>End of</a:t>
            </a:r>
          </a:p>
          <a:p>
            <a:pPr defTabSz="457200" fontAlgn="auto" latinLnBrk="0">
              <a:spcBef>
                <a:spcPts val="0"/>
              </a:spcBef>
              <a:spcAft>
                <a:spcPts val="0"/>
              </a:spcAft>
              <a:defRPr/>
            </a:pPr>
            <a:r>
              <a:rPr kumimoji="0" lang="en-US" altLang="ko-KR" sz="5500" dirty="0">
                <a:solidFill>
                  <a:prstClr val="white"/>
                </a:solidFill>
                <a:latin typeface="Samsung Sharp Sans" pitchFamily="2" charset="0"/>
                <a:ea typeface="Samsung Sharp Sans" pitchFamily="2" charset="0"/>
                <a:cs typeface="Samsung Sharp Sans" pitchFamily="2" charset="0"/>
              </a:rPr>
              <a:t>Document</a:t>
            </a:r>
          </a:p>
        </p:txBody>
      </p:sp>
    </p:spTree>
    <p:custDataLst>
      <p:tags r:id="rId1"/>
    </p:custDataLst>
    <p:extLst>
      <p:ext uri="{BB962C8B-B14F-4D97-AF65-F5344CB8AC3E}">
        <p14:creationId xmlns:p14="http://schemas.microsoft.com/office/powerpoint/2010/main" val="199496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215" y="2780928"/>
            <a:ext cx="2838796" cy="1983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a:extLst>
              <a:ext uri="{FF2B5EF4-FFF2-40B4-BE49-F238E27FC236}">
                <a16:creationId xmlns:a16="http://schemas.microsoft.com/office/drawing/2014/main" id="{557C0D87-79F6-4506-95F1-86136DF7D540}"/>
              </a:ext>
            </a:extLst>
          </p:cNvPr>
          <p:cNvSpPr/>
          <p:nvPr/>
        </p:nvSpPr>
        <p:spPr>
          <a:xfrm>
            <a:off x="702940" y="4994397"/>
            <a:ext cx="8632825" cy="576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Nhiệm vụ T là phân loại chó và mèo, và hiệu suất P thể hiện thước đo phân loại chó và mèo. E có thể nói là “</a:t>
            </a:r>
            <a:r>
              <a:rPr lang="en-US" altLang="ko-KR" sz="1400" dirty="0">
                <a:solidFill>
                  <a:schemeClr val="tx1"/>
                </a:solidFill>
                <a:latin typeface="SamsungOne-400" panose="020B0503030303020204" pitchFamily="34" charset="0"/>
                <a:ea typeface="SamsungOne-400" panose="020B0503030303020204" pitchFamily="34" charset="0"/>
              </a:rPr>
              <a:t>đang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vi-VN" altLang="ko-KR" sz="1400" dirty="0">
                <a:solidFill>
                  <a:schemeClr val="tx1"/>
                </a:solidFill>
                <a:latin typeface="SamsungOne-400" panose="020B0503030303020204" pitchFamily="34" charset="0"/>
                <a:ea typeface="SamsungOne-400" panose="020B0503030303020204" pitchFamily="34" charset="0"/>
              </a:rPr>
              <a:t>” nếu hiệu suất phân loại chó, mèo nâng cao dần qua kinh nghiệm, hoặc dữ liệu (10.000 ảnh).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0552648F-C8C7-47A2-89CF-62610787942C}"/>
              </a:ext>
            </a:extLst>
          </p:cNvPr>
          <p:cNvSpPr/>
          <p:nvPr/>
        </p:nvSpPr>
        <p:spPr>
          <a:xfrm>
            <a:off x="558924" y="1626502"/>
            <a:ext cx="9180558"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1"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“Một lĩnh vực nghiên cứu phát triển các thuật toán cho phép máy học từ dữ liệu và thực hiện các hành động không được chỉ định rõ ràng bằng mã“ - Arthur Samuel, 1959</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lvl="1"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“Một chương trình máy tính được cho là học hỏi từ trải nghiệm E đối với một số loại nhiệm vụ T và thước đo hiệu suất P nếu hiệu suất của nó ở các nhiệm vụ trong T, được đo bằng P, được cải thiện nhờ trải nghiệm E.” - Tom Mitchell, 1977</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444375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45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9" name="직사각형 28">
            <a:extLst>
              <a:ext uri="{FF2B5EF4-FFF2-40B4-BE49-F238E27FC236}">
                <a16:creationId xmlns:a16="http://schemas.microsoft.com/office/drawing/2014/main" id="{B1A360EA-1E3C-4FAB-893A-868595BFE413}"/>
              </a:ext>
            </a:extLst>
          </p:cNvPr>
          <p:cNvSpPr/>
          <p:nvPr/>
        </p:nvSpPr>
        <p:spPr>
          <a:xfrm>
            <a:off x="1054111" y="3929021"/>
            <a:ext cx="8286680" cy="2092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ngành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liên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quan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64869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p:cNvGrpSpPr/>
          <p:nvPr/>
        </p:nvGrpSpPr>
        <p:grpSpPr>
          <a:xfrm>
            <a:off x="1362132" y="2760372"/>
            <a:ext cx="7717506" cy="3310253"/>
            <a:chOff x="1279004" y="2708920"/>
            <a:chExt cx="7717506" cy="3310253"/>
          </a:xfrm>
        </p:grpSpPr>
        <p:sp>
          <p:nvSpPr>
            <p:cNvPr id="45" name="직사각형 44">
              <a:extLst>
                <a:ext uri="{FF2B5EF4-FFF2-40B4-BE49-F238E27FC236}">
                  <a16:creationId xmlns:a16="http://schemas.microsoft.com/office/drawing/2014/main" id="{96FC1F66-1BC1-4116-8A50-D1CBA951A38F}"/>
                </a:ext>
              </a:extLst>
            </p:cNvPr>
            <p:cNvSpPr/>
            <p:nvPr/>
          </p:nvSpPr>
          <p:spPr>
            <a:xfrm>
              <a:off x="6229701" y="4132413"/>
              <a:ext cx="2766809"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000"/>
                </a:spcAft>
                <a:buClr>
                  <a:srgbClr val="193EB0"/>
                </a:buCl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Mối</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nhau</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1119643F-900D-49D6-89D9-ED4749F787DF}"/>
                </a:ext>
              </a:extLst>
            </p:cNvPr>
            <p:cNvGrpSpPr/>
            <p:nvPr/>
          </p:nvGrpSpPr>
          <p:grpSpPr>
            <a:xfrm>
              <a:off x="1279004" y="2708920"/>
              <a:ext cx="5003338" cy="3310253"/>
              <a:chOff x="2374461" y="2276871"/>
              <a:chExt cx="5326817" cy="3524270"/>
            </a:xfrm>
          </p:grpSpPr>
          <p:sp>
            <p:nvSpPr>
              <p:cNvPr id="15" name="타원 14"/>
              <p:cNvSpPr/>
              <p:nvPr/>
            </p:nvSpPr>
            <p:spPr>
              <a:xfrm rot="3279454">
                <a:off x="3669958" y="3222222"/>
                <a:ext cx="3032653" cy="1141951"/>
              </a:xfrm>
              <a:prstGeom prst="ellipse">
                <a:avLst/>
              </a:prstGeom>
              <a:solidFill>
                <a:srgbClr val="9999FF">
                  <a:alpha val="42745"/>
                </a:srgbClr>
              </a:solid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41" name="타원 40"/>
              <p:cNvSpPr/>
              <p:nvPr/>
            </p:nvSpPr>
            <p:spPr>
              <a:xfrm rot="20736843">
                <a:off x="2374461" y="3738664"/>
                <a:ext cx="3740559" cy="2062477"/>
              </a:xfrm>
              <a:prstGeom prst="ellipse">
                <a:avLst/>
              </a:prstGeom>
              <a:solidFill>
                <a:srgbClr val="996633">
                  <a:alpha val="42745"/>
                </a:srgbClr>
              </a:solidFill>
              <a:ln w="12700">
                <a:solidFill>
                  <a:srgbClr val="6633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1" name="타원 30"/>
              <p:cNvSpPr/>
              <p:nvPr/>
            </p:nvSpPr>
            <p:spPr>
              <a:xfrm rot="1203219">
                <a:off x="5234641" y="4268044"/>
                <a:ext cx="2429602"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42" name="직사각형 41"/>
              <p:cNvSpPr/>
              <p:nvPr/>
            </p:nvSpPr>
            <p:spPr>
              <a:xfrm>
                <a:off x="2498068" y="4798746"/>
                <a:ext cx="794729" cy="442361"/>
              </a:xfrm>
              <a:prstGeom prst="rect">
                <a:avLst/>
              </a:prstGeom>
              <a:ln w="12700">
                <a:noFill/>
              </a:ln>
            </p:spPr>
            <p:txBody>
              <a:bodyPr wrap="square">
                <a:spAutoFit/>
              </a:bodyPr>
              <a:lstStyle/>
              <a:p>
                <a:pPr algn="ctr" defTabSz="914400" latinLnBrk="1"/>
                <a:r>
                  <a:rPr lang="en-US" altLang="ko-KR" sz="1050" b="1" dirty="0">
                    <a:solidFill>
                      <a:schemeClr val="tx1">
                        <a:lumMod val="85000"/>
                        <a:lumOff val="15000"/>
                      </a:schemeClr>
                    </a:solidFill>
                    <a:latin typeface="SamsungOne-400" panose="020B0503030303020204" pitchFamily="34" charset="0"/>
                    <a:ea typeface="SamsungOne-400" pitchFamily="34" charset="0"/>
                  </a:rPr>
                  <a:t>Khoa </a:t>
                </a:r>
                <a:r>
                  <a:rPr lang="en-US" altLang="ko-KR" sz="1050" b="1" dirty="0" err="1">
                    <a:solidFill>
                      <a:schemeClr val="tx1">
                        <a:lumMod val="85000"/>
                        <a:lumOff val="15000"/>
                      </a:schemeClr>
                    </a:solidFill>
                    <a:latin typeface="SamsungOne-400" panose="020B0503030303020204" pitchFamily="34" charset="0"/>
                    <a:ea typeface="SamsungOne-400" pitchFamily="34" charset="0"/>
                  </a:rPr>
                  <a:t>học</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dữ</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liệu</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9" name="타원 38"/>
              <p:cNvSpPr/>
              <p:nvPr/>
            </p:nvSpPr>
            <p:spPr>
              <a:xfrm>
                <a:off x="3299248" y="3982517"/>
                <a:ext cx="2067341" cy="1540583"/>
              </a:xfrm>
              <a:prstGeom prst="ellipse">
                <a:avLst/>
              </a:prstGeom>
              <a:solidFill>
                <a:schemeClr val="accent1">
                  <a:lumMod val="20000"/>
                  <a:lumOff val="80000"/>
                </a:schemeClr>
              </a:solidFill>
              <a:ln w="127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40" name="직사각형 39"/>
              <p:cNvSpPr/>
              <p:nvPr/>
            </p:nvSpPr>
            <p:spPr>
              <a:xfrm>
                <a:off x="3271937" y="4647268"/>
                <a:ext cx="1217198" cy="270332"/>
              </a:xfrm>
              <a:prstGeom prst="rect">
                <a:avLst/>
              </a:prstGeom>
              <a:noFill/>
              <a:ln w="12700">
                <a:noFill/>
              </a:ln>
            </p:spPr>
            <p:txBody>
              <a:bodyPr wrap="square">
                <a:spAutoFit/>
              </a:bodyPr>
              <a:lstStyle/>
              <a:p>
                <a:pPr algn="ctr" defTabSz="914400" latinLnBrk="1"/>
                <a:r>
                  <a:rPr lang="en-US" altLang="ko-KR" sz="1050" b="1" dirty="0" err="1">
                    <a:solidFill>
                      <a:schemeClr val="tx1">
                        <a:lumMod val="85000"/>
                        <a:lumOff val="15000"/>
                      </a:schemeClr>
                    </a:solidFill>
                    <a:latin typeface="SamsungOne-400" panose="020B0503030303020204" pitchFamily="34" charset="0"/>
                    <a:ea typeface="SamsungOne-400" pitchFamily="34" charset="0"/>
                  </a:rPr>
                  <a:t>Truy</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tìm</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dữ</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liệu</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7" name="타원 36"/>
              <p:cNvSpPr/>
              <p:nvPr/>
            </p:nvSpPr>
            <p:spPr>
              <a:xfrm rot="1453541">
                <a:off x="2619032" y="2994704"/>
                <a:ext cx="2911804" cy="1503765"/>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8" name="직사각형 37"/>
              <p:cNvSpPr/>
              <p:nvPr/>
            </p:nvSpPr>
            <p:spPr>
              <a:xfrm>
                <a:off x="2992108" y="3324500"/>
                <a:ext cx="1217198" cy="270332"/>
              </a:xfrm>
              <a:prstGeom prst="rect">
                <a:avLst/>
              </a:prstGeom>
              <a:ln w="12700">
                <a:noFill/>
              </a:ln>
            </p:spPr>
            <p:txBody>
              <a:bodyPr wrap="square">
                <a:spAutoFit/>
              </a:bodyPr>
              <a:lstStyle/>
              <a:p>
                <a:pPr algn="ctr" defTabSz="914400" latinLnBrk="1"/>
                <a:r>
                  <a:rPr lang="en-US" altLang="ko-KR" sz="1050" b="1" dirty="0" err="1">
                    <a:solidFill>
                      <a:schemeClr val="tx1">
                        <a:lumMod val="85000"/>
                        <a:lumOff val="15000"/>
                      </a:schemeClr>
                    </a:solidFill>
                    <a:latin typeface="SamsungOne-400" panose="020B0503030303020204" pitchFamily="34" charset="0"/>
                    <a:ea typeface="SamsungOne-400" pitchFamily="34" charset="0"/>
                  </a:rPr>
                  <a:t>Dữ</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liệu</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22" name="타원 21"/>
              <p:cNvSpPr/>
              <p:nvPr/>
            </p:nvSpPr>
            <p:spPr>
              <a:xfrm>
                <a:off x="4620050" y="2522396"/>
                <a:ext cx="2756454" cy="2411897"/>
              </a:xfrm>
              <a:prstGeom prst="ellipse">
                <a:avLst/>
              </a:prstGeom>
              <a:no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4400" latinLnBrk="1"/>
                <a:r>
                  <a:rPr lang="en-US" altLang="ko-KR" sz="1050" b="1" dirty="0" err="1">
                    <a:solidFill>
                      <a:schemeClr val="tx1">
                        <a:lumMod val="85000"/>
                        <a:lumOff val="15000"/>
                      </a:schemeClr>
                    </a:solidFill>
                    <a:latin typeface="SamsungOne-400" panose="020B0503030303020204" pitchFamily="34" charset="0"/>
                    <a:ea typeface="SamsungOne-400" pitchFamily="34" charset="0"/>
                  </a:rPr>
                  <a:t>Trí</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tuệ</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nhân</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tạo</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3" name="타원 32"/>
              <p:cNvSpPr/>
              <p:nvPr/>
            </p:nvSpPr>
            <p:spPr>
              <a:xfrm>
                <a:off x="4907181" y="3326362"/>
                <a:ext cx="1607931" cy="1607931"/>
              </a:xfrm>
              <a:prstGeom prst="ellipse">
                <a:avLst/>
              </a:prstGeom>
              <a:solidFill>
                <a:srgbClr val="0077C8">
                  <a:alpha val="68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defTabSz="914400" latinLnBrk="1"/>
                <a:endParaRPr lang="ko-KR" altLang="en-US" sz="1050" b="1" dirty="0">
                  <a:solidFill>
                    <a:schemeClr val="bg1"/>
                  </a:solidFill>
                  <a:latin typeface="SamsungOne-400" panose="020B0503030303020204" pitchFamily="34" charset="0"/>
                  <a:ea typeface="SamsungOne-400" pitchFamily="34" charset="0"/>
                </a:endParaRPr>
              </a:p>
            </p:txBody>
          </p:sp>
          <p:sp>
            <p:nvSpPr>
              <p:cNvPr id="34" name="직사각형 33"/>
              <p:cNvSpPr/>
              <p:nvPr/>
            </p:nvSpPr>
            <p:spPr>
              <a:xfrm>
                <a:off x="5180437" y="3688440"/>
                <a:ext cx="1098698" cy="270332"/>
              </a:xfrm>
              <a:prstGeom prst="rect">
                <a:avLst/>
              </a:prstGeom>
              <a:ln w="12700">
                <a:noFill/>
              </a:ln>
            </p:spPr>
            <p:txBody>
              <a:bodyPr wrap="square">
                <a:spAutoFit/>
              </a:bodyPr>
              <a:lstStyle/>
              <a:p>
                <a:pPr algn="ctr" defTabSz="914400" latinLnBrk="1"/>
                <a:r>
                  <a:rPr lang="en-US" altLang="ko-KR" sz="1050" b="1" dirty="0" err="1">
                    <a:solidFill>
                      <a:schemeClr val="bg1"/>
                    </a:solidFill>
                    <a:latin typeface="SamsungOne-400" panose="020B0503030303020204" pitchFamily="34" charset="0"/>
                    <a:ea typeface="SamsungOne-400" pitchFamily="34" charset="0"/>
                  </a:rPr>
                  <a:t>Học</a:t>
                </a:r>
                <a:r>
                  <a:rPr lang="en-US" altLang="ko-KR" sz="1050" b="1" dirty="0">
                    <a:solidFill>
                      <a:schemeClr val="bg1"/>
                    </a:solidFill>
                    <a:latin typeface="SamsungOne-400" panose="020B0503030303020204" pitchFamily="34" charset="0"/>
                    <a:ea typeface="SamsungOne-400" pitchFamily="34" charset="0"/>
                  </a:rPr>
                  <a:t> </a:t>
                </a:r>
                <a:r>
                  <a:rPr lang="en-US" altLang="ko-KR" sz="1050" b="1" dirty="0" err="1">
                    <a:solidFill>
                      <a:schemeClr val="bg1"/>
                    </a:solidFill>
                    <a:latin typeface="SamsungOne-400" panose="020B0503030303020204" pitchFamily="34" charset="0"/>
                    <a:ea typeface="SamsungOne-400" pitchFamily="34" charset="0"/>
                  </a:rPr>
                  <a:t>máy</a:t>
                </a:r>
                <a:endParaRPr lang="ko-KR" altLang="en-US" sz="1050" b="1" dirty="0">
                  <a:solidFill>
                    <a:schemeClr val="bg1"/>
                  </a:solidFill>
                  <a:latin typeface="SamsungOne-400" panose="020B0503030303020204" pitchFamily="34" charset="0"/>
                  <a:ea typeface="SamsungOne-400" pitchFamily="34" charset="0"/>
                </a:endParaRPr>
              </a:p>
            </p:txBody>
          </p:sp>
          <p:sp>
            <p:nvSpPr>
              <p:cNvPr id="32" name="직사각형 31"/>
              <p:cNvSpPr/>
              <p:nvPr/>
            </p:nvSpPr>
            <p:spPr>
              <a:xfrm>
                <a:off x="5784377" y="5019926"/>
                <a:ext cx="1916901" cy="270332"/>
              </a:xfrm>
              <a:prstGeom prst="rect">
                <a:avLst/>
              </a:prstGeom>
              <a:ln w="12700">
                <a:noFill/>
              </a:ln>
            </p:spPr>
            <p:txBody>
              <a:bodyPr wrap="none">
                <a:spAutoFit/>
              </a:bodyPr>
              <a:lstStyle/>
              <a:p>
                <a:pPr algn="ctr" defTabSz="914400" latinLnBrk="1"/>
                <a:r>
                  <a:rPr lang="en-US" altLang="ko-KR" sz="1050" b="1" dirty="0">
                    <a:solidFill>
                      <a:schemeClr val="tx1">
                        <a:lumMod val="85000"/>
                        <a:lumOff val="15000"/>
                      </a:schemeClr>
                    </a:solidFill>
                    <a:latin typeface="SamsungOne-400" panose="020B0503030303020204" pitchFamily="34" charset="0"/>
                    <a:ea typeface="SamsungOne-400" pitchFamily="34" charset="0"/>
                  </a:rPr>
                  <a:t>Khoa </a:t>
                </a:r>
                <a:r>
                  <a:rPr lang="en-US" altLang="ko-KR" sz="1050" b="1" dirty="0" err="1">
                    <a:solidFill>
                      <a:schemeClr val="tx1">
                        <a:lumMod val="85000"/>
                        <a:lumOff val="15000"/>
                      </a:schemeClr>
                    </a:solidFill>
                    <a:latin typeface="SamsungOne-400" panose="020B0503030303020204" pitchFamily="34" charset="0"/>
                    <a:ea typeface="SamsungOne-400" pitchFamily="34" charset="0"/>
                  </a:rPr>
                  <a:t>học</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thần</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kinh</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tính</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toán</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0" name="타원 29"/>
              <p:cNvSpPr/>
              <p:nvPr/>
            </p:nvSpPr>
            <p:spPr>
              <a:xfrm>
                <a:off x="5366590" y="4245179"/>
                <a:ext cx="689113" cy="689113"/>
              </a:xfrm>
              <a:prstGeom prst="ellipse">
                <a:avLst/>
              </a:prstGeom>
              <a:solidFill>
                <a:srgbClr val="0077C8">
                  <a:alpha val="74000"/>
                </a:srgb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latinLnBrk="1"/>
                <a:r>
                  <a:rPr lang="en-US" altLang="ko-KR" sz="900" b="1" dirty="0" err="1">
                    <a:solidFill>
                      <a:schemeClr val="bg1"/>
                    </a:solidFill>
                    <a:latin typeface="SamsungOne-400" panose="020B0503030303020204" pitchFamily="34" charset="0"/>
                    <a:ea typeface="SamsungOne-400" pitchFamily="34" charset="0"/>
                  </a:rPr>
                  <a:t>Học</a:t>
                </a:r>
                <a:r>
                  <a:rPr lang="en-US" altLang="ko-KR" sz="900" b="1" dirty="0">
                    <a:solidFill>
                      <a:schemeClr val="bg1"/>
                    </a:solidFill>
                    <a:latin typeface="SamsungOne-400" panose="020B0503030303020204" pitchFamily="34" charset="0"/>
                    <a:ea typeface="SamsungOne-400" pitchFamily="34" charset="0"/>
                  </a:rPr>
                  <a:t> </a:t>
                </a:r>
                <a:r>
                  <a:rPr lang="en-US" altLang="ko-KR" sz="900" b="1" dirty="0" err="1">
                    <a:solidFill>
                      <a:schemeClr val="bg1"/>
                    </a:solidFill>
                    <a:latin typeface="SamsungOne-400" panose="020B0503030303020204" pitchFamily="34" charset="0"/>
                    <a:ea typeface="SamsungOne-400" pitchFamily="34" charset="0"/>
                  </a:rPr>
                  <a:t>sâu</a:t>
                </a:r>
                <a:endParaRPr lang="ko-KR" altLang="en-US" sz="900" b="1" dirty="0">
                  <a:solidFill>
                    <a:schemeClr val="bg1"/>
                  </a:solidFill>
                  <a:latin typeface="SamsungOne-400" panose="020B0503030303020204" pitchFamily="34" charset="0"/>
                  <a:ea typeface="SamsungOne-400" pitchFamily="34" charset="0"/>
                </a:endParaRPr>
              </a:p>
            </p:txBody>
          </p:sp>
          <p:sp>
            <p:nvSpPr>
              <p:cNvPr id="18" name="직사각형 17"/>
              <p:cNvSpPr/>
              <p:nvPr/>
            </p:nvSpPr>
            <p:spPr>
              <a:xfrm>
                <a:off x="4168184" y="2860006"/>
                <a:ext cx="1217198" cy="270332"/>
              </a:xfrm>
              <a:prstGeom prst="rect">
                <a:avLst/>
              </a:prstGeom>
            </p:spPr>
            <p:txBody>
              <a:bodyPr wrap="square">
                <a:spAutoFit/>
              </a:bodyPr>
              <a:lstStyle/>
              <a:p>
                <a:pPr algn="ctr" defTabSz="914400" latinLnBrk="1"/>
                <a:r>
                  <a:rPr lang="en-US" altLang="ko-KR" sz="1050" b="1" dirty="0" err="1">
                    <a:solidFill>
                      <a:schemeClr val="tx1">
                        <a:lumMod val="85000"/>
                        <a:lumOff val="15000"/>
                      </a:schemeClr>
                    </a:solidFill>
                    <a:latin typeface="SamsungOne-400" panose="020B0503030303020204" pitchFamily="34" charset="0"/>
                    <a:ea typeface="SamsungOne-400" pitchFamily="34" charset="0"/>
                  </a:rPr>
                  <a:t>Nhận</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dạng</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mẫu</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5" name="타원 34"/>
              <p:cNvSpPr/>
              <p:nvPr/>
            </p:nvSpPr>
            <p:spPr>
              <a:xfrm rot="20012538">
                <a:off x="2763330" y="4939665"/>
                <a:ext cx="2727492" cy="785142"/>
              </a:xfrm>
              <a:prstGeom prst="ellipse">
                <a:avLst/>
              </a:prstGeom>
              <a:solidFill>
                <a:schemeClr val="bg2">
                  <a:lumMod val="90000"/>
                  <a:alpha val="43000"/>
                </a:schemeClr>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914400" latinLnBrk="1"/>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sp>
            <p:nvSpPr>
              <p:cNvPr id="36" name="직사각형 35"/>
              <p:cNvSpPr/>
              <p:nvPr/>
            </p:nvSpPr>
            <p:spPr>
              <a:xfrm>
                <a:off x="3361857" y="5264111"/>
                <a:ext cx="997021" cy="270332"/>
              </a:xfrm>
              <a:prstGeom prst="rect">
                <a:avLst/>
              </a:prstGeom>
              <a:ln w="12700">
                <a:noFill/>
              </a:ln>
            </p:spPr>
            <p:txBody>
              <a:bodyPr wrap="none">
                <a:spAutoFit/>
              </a:bodyPr>
              <a:lstStyle/>
              <a:p>
                <a:pPr algn="ctr" defTabSz="914400" latinLnBrk="1"/>
                <a:r>
                  <a:rPr lang="en-US" altLang="ko-KR" sz="1050" b="1" dirty="0" err="1">
                    <a:solidFill>
                      <a:schemeClr val="tx1">
                        <a:lumMod val="85000"/>
                        <a:lumOff val="15000"/>
                      </a:schemeClr>
                    </a:solidFill>
                    <a:latin typeface="SamsungOne-400" panose="020B0503030303020204" pitchFamily="34" charset="0"/>
                    <a:ea typeface="SamsungOne-400" pitchFamily="34" charset="0"/>
                  </a:rPr>
                  <a:t>Cơ</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sở</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dữ</a:t>
                </a:r>
                <a:r>
                  <a:rPr lang="en-US" altLang="ko-KR" sz="1050" b="1" dirty="0">
                    <a:solidFill>
                      <a:schemeClr val="tx1">
                        <a:lumMod val="85000"/>
                        <a:lumOff val="15000"/>
                      </a:schemeClr>
                    </a:solidFill>
                    <a:latin typeface="SamsungOne-400" panose="020B0503030303020204" pitchFamily="34" charset="0"/>
                    <a:ea typeface="SamsungOne-400" pitchFamily="34" charset="0"/>
                  </a:rPr>
                  <a:t> </a:t>
                </a:r>
                <a:r>
                  <a:rPr lang="en-US" altLang="ko-KR" sz="1050" b="1" dirty="0" err="1">
                    <a:solidFill>
                      <a:schemeClr val="tx1">
                        <a:lumMod val="85000"/>
                        <a:lumOff val="15000"/>
                      </a:schemeClr>
                    </a:solidFill>
                    <a:latin typeface="SamsungOne-400" panose="020B0503030303020204" pitchFamily="34" charset="0"/>
                    <a:ea typeface="SamsungOne-400" pitchFamily="34" charset="0"/>
                  </a:rPr>
                  <a:t>liệu</a:t>
                </a:r>
                <a:endParaRPr lang="ko-KR" altLang="en-US" sz="1050" b="1" dirty="0">
                  <a:solidFill>
                    <a:schemeClr val="tx1">
                      <a:lumMod val="85000"/>
                      <a:lumOff val="15000"/>
                    </a:schemeClr>
                  </a:solidFill>
                  <a:latin typeface="SamsungOne-400" panose="020B0503030303020204" pitchFamily="34" charset="0"/>
                  <a:ea typeface="SamsungOne-400" pitchFamily="34" charset="0"/>
                </a:endParaRPr>
              </a:p>
            </p:txBody>
          </p:sp>
        </p:grpSp>
      </p:grpSp>
      <p:sp>
        <p:nvSpPr>
          <p:cNvPr id="47" name="직사각형 46">
            <a:extLst>
              <a:ext uri="{FF2B5EF4-FFF2-40B4-BE49-F238E27FC236}">
                <a16:creationId xmlns:a16="http://schemas.microsoft.com/office/drawing/2014/main" id="{D8BF98C4-B566-4812-B5F0-560CFBA969E7}"/>
              </a:ext>
            </a:extLst>
          </p:cNvPr>
          <p:cNvSpPr/>
          <p:nvPr/>
        </p:nvSpPr>
        <p:spPr>
          <a:xfrm>
            <a:off x="702940" y="2068236"/>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máy là một lĩnh vực liên ngành kết hợp nền tảng học thuật và thành tựu trong các lĩnh vực khác nhau như xác suất và thống kê, khoa học máy tính, lý thuyết cơ sở dữ liệu, khoa học nhận thức, khoa học thần kinh và nhận dạng mẫu, thay vì chỉ giới hạn ở công nghệ phương pháp luận trong bất kỳ lĩnh vực nào.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8" name="직사각형 47">
            <a:extLst>
              <a:ext uri="{FF2B5EF4-FFF2-40B4-BE49-F238E27FC236}">
                <a16:creationId xmlns:a16="http://schemas.microsoft.com/office/drawing/2014/main" id="{7697581B-B950-43A9-B25A-7634F0ADE766}"/>
              </a:ext>
            </a:extLst>
          </p:cNvPr>
          <p:cNvSpPr/>
          <p:nvPr/>
        </p:nvSpPr>
        <p:spPr>
          <a:xfrm>
            <a:off x="558924" y="185316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cứu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0" name="직사각형 4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ngành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đến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03756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8BF98C4-B566-4812-B5F0-560CFBA969E7}"/>
              </a:ext>
            </a:extLst>
          </p:cNvPr>
          <p:cNvSpPr/>
          <p:nvPr/>
        </p:nvSpPr>
        <p:spPr>
          <a:xfrm>
            <a:off x="702940" y="1700808"/>
            <a:ext cx="8632825" cy="2551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Theo truyền thống, </a:t>
            </a:r>
            <a:r>
              <a:rPr lang="vi-VN" altLang="ko-KR" sz="1300" b="1" dirty="0">
                <a:solidFill>
                  <a:srgbClr val="1429A0"/>
                </a:solidFill>
                <a:latin typeface="SamsungOne-400" panose="020B0503030303020204" pitchFamily="34" charset="0"/>
                <a:ea typeface="SamsungOne-400" panose="020B0503030303020204" pitchFamily="34" charset="0"/>
              </a:rPr>
              <a:t>thống kê</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được coi là nền tảng lý thuyết cung cấp một phương pháp khoa học và có hệ thống để chuyển đổi dữ liệu thành thông tin. Các lĩnh vực được nhấn mạnh đặc biệt trong thống kê là suy luận và xác minh, và các phương pháp và lý thuyết khác nhau đã được thiết lập để </a:t>
            </a:r>
            <a:r>
              <a:rPr lang="vi-VN" altLang="ko-KR" sz="1300" b="1" dirty="0">
                <a:solidFill>
                  <a:srgbClr val="1429A0"/>
                </a:solidFill>
                <a:latin typeface="SamsungOne-400" panose="020B0503030303020204" pitchFamily="34" charset="0"/>
                <a:ea typeface="SamsungOne-400" panose="020B0503030303020204" pitchFamily="34" charset="0"/>
              </a:rPr>
              <a:t>giải thích mức độ phù hợp của dữ liệu đã cho với giả thuyết và lý thuyết của nhà nghiên cứu</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(hoặc mức độ chính xác của các giá trị thu được từ các quan sát ước tính các tham số dân số thực tế).</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khi đó, </a:t>
            </a:r>
            <a:r>
              <a:rPr lang="vi-VN" altLang="ko-KR" sz="1300" b="1" dirty="0">
                <a:solidFill>
                  <a:srgbClr val="1429A0"/>
                </a:solidFill>
                <a:latin typeface="SamsungOne-400" panose="020B0503030303020204" pitchFamily="34" charset="0"/>
                <a:ea typeface="SamsungOne-400" panose="020B0503030303020204" pitchFamily="34" charset="0"/>
              </a:rPr>
              <a:t>học máy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chủ yếu được sử dụng để giải quyết các nhiệm vụ khó thiết kế hoặc khó lập trình các thuật toán rõ ràng. Hầu hết các thuật toán học máy trước tiên được sử dụng để định lượng các </a:t>
            </a:r>
            <a:r>
              <a:rPr lang="vi-VN" altLang="ko-KR" sz="1300" b="1" dirty="0">
                <a:solidFill>
                  <a:srgbClr val="1429A0"/>
                </a:solidFill>
                <a:latin typeface="SamsungOne-400" panose="020B0503030303020204" pitchFamily="34" charset="0"/>
                <a:ea typeface="SamsungOne-400" panose="020B0503030303020204" pitchFamily="34" charset="0"/>
              </a:rPr>
              <a:t>mối quan hệ phức tạp bằng cách xác định tính năng của các cơ chế tiềm năng do dữ liệu tạo ra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sau đó đưa ra dự đoán về dữ liệu mới bằng cách sử dụng mẫu đã xác định này.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Thoạt nhìn, các cách tiếp cận của thống kê và học máy có vẻ đối lập nhau, nhưng bên cạnh sự nhấn mạnh vào </a:t>
            </a:r>
            <a:r>
              <a:rPr lang="vi-VN" altLang="ko-KR" sz="1300" b="1" dirty="0">
                <a:solidFill>
                  <a:srgbClr val="1429A0"/>
                </a:solidFill>
                <a:latin typeface="SamsungOne-400" panose="020B0503030303020204" pitchFamily="34" charset="0"/>
                <a:ea typeface="SamsungOne-400" panose="020B0503030303020204" pitchFamily="34" charset="0"/>
              </a:rPr>
              <a:t>một số khác biệt về khía cạnh hoặc quan điểm</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các phương pháp hình thành nền tảng của mỗi ngành học là rất giống nhau. Trên thực tế, có thể nói rằng nhiều phương pháp học máy dựa trên việc học thống kê dựa trên số liệu thống kê.</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1" name="직사각형 10">
            <a:extLst>
              <a:ext uri="{FF2B5EF4-FFF2-40B4-BE49-F238E27FC236}">
                <a16:creationId xmlns:a16="http://schemas.microsoft.com/office/drawing/2014/main" id="{7697581B-B950-43A9-B25A-7634F0ADE76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kê số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AB556189-68F0-49CB-A022-E95152069C88}"/>
              </a:ext>
            </a:extLst>
          </p:cNvPr>
          <p:cNvGrpSpPr/>
          <p:nvPr/>
        </p:nvGrpSpPr>
        <p:grpSpPr>
          <a:xfrm>
            <a:off x="883622" y="4725144"/>
            <a:ext cx="8316262" cy="1512168"/>
            <a:chOff x="1027763" y="4797152"/>
            <a:chExt cx="8316262" cy="1512168"/>
          </a:xfrm>
        </p:grpSpPr>
        <p:grpSp>
          <p:nvGrpSpPr>
            <p:cNvPr id="10" name="그룹 9">
              <a:extLst>
                <a:ext uri="{FF2B5EF4-FFF2-40B4-BE49-F238E27FC236}">
                  <a16:creationId xmlns:a16="http://schemas.microsoft.com/office/drawing/2014/main" id="{B99B4724-FA3A-492F-996B-FF80906F5CFA}"/>
                </a:ext>
              </a:extLst>
            </p:cNvPr>
            <p:cNvGrpSpPr/>
            <p:nvPr/>
          </p:nvGrpSpPr>
          <p:grpSpPr>
            <a:xfrm>
              <a:off x="1027763" y="4797152"/>
              <a:ext cx="8316262" cy="1512168"/>
              <a:chOff x="467241" y="4437112"/>
              <a:chExt cx="9504301" cy="1728192"/>
            </a:xfrm>
          </p:grpSpPr>
          <p:sp>
            <p:nvSpPr>
              <p:cNvPr id="17" name="직사각형 16">
                <a:extLst>
                  <a:ext uri="{FF2B5EF4-FFF2-40B4-BE49-F238E27FC236}">
                    <a16:creationId xmlns:a16="http://schemas.microsoft.com/office/drawing/2014/main" id="{E426954A-3DBA-4A05-94B5-558A3D288AC6}"/>
                  </a:ext>
                </a:extLst>
              </p:cNvPr>
              <p:cNvSpPr/>
              <p:nvPr/>
            </p:nvSpPr>
            <p:spPr>
              <a:xfrm>
                <a:off x="467241" y="4437112"/>
                <a:ext cx="9504301" cy="1728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46B1C3C1-B3ED-4108-BD08-F378FAF565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2142" y="4552064"/>
                <a:ext cx="3799284" cy="1495217"/>
              </a:xfrm>
              <a:prstGeom prst="rect">
                <a:avLst/>
              </a:prstGeom>
            </p:spPr>
          </p:pic>
        </p:grpSp>
        <p:sp>
          <p:nvSpPr>
            <p:cNvPr id="15" name="직사각형 14">
              <a:extLst>
                <a:ext uri="{FF2B5EF4-FFF2-40B4-BE49-F238E27FC236}">
                  <a16:creationId xmlns:a16="http://schemas.microsoft.com/office/drawing/2014/main" id="{9C34EBBB-14AD-4E20-9C5F-6240CF9F6E23}"/>
                </a:ext>
              </a:extLst>
            </p:cNvPr>
            <p:cNvSpPr/>
            <p:nvPr/>
          </p:nvSpPr>
          <p:spPr>
            <a:xfrm>
              <a:off x="6967761" y="5331479"/>
              <a:ext cx="877163" cy="492443"/>
            </a:xfrm>
            <a:prstGeom prst="rect">
              <a:avLst/>
            </a:prstGeom>
          </p:spPr>
          <p:txBody>
            <a:bodyPr wrap="square">
              <a:spAutoFit/>
            </a:bodyPr>
            <a:lstStyle/>
            <a:p>
              <a:pPr algn="ctr">
                <a:spcAft>
                  <a:spcPts val="600"/>
                </a:spcAft>
                <a:buClr>
                  <a:srgbClr val="A5A5A5"/>
                </a:buClr>
              </a:pP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Thống</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kê số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liệu</a:t>
              </a:r>
              <a:endParaRPr lang="ko-KR" altLang="en-US" sz="1300" dirty="0">
                <a:solidFill>
                  <a:prstClr val="black">
                    <a:lumMod val="85000"/>
                    <a:lumOff val="15000"/>
                  </a:prstClr>
                </a:solidFill>
                <a:latin typeface="SamsungOne-700" panose="020B0803030303020204" pitchFamily="34" charset="0"/>
              </a:endParaRPr>
            </a:p>
          </p:txBody>
        </p:sp>
        <p:sp>
          <p:nvSpPr>
            <p:cNvPr id="16" name="직사각형 15">
              <a:extLst>
                <a:ext uri="{FF2B5EF4-FFF2-40B4-BE49-F238E27FC236}">
                  <a16:creationId xmlns:a16="http://schemas.microsoft.com/office/drawing/2014/main" id="{B09FF949-5B49-4C95-AC9F-927F5E16F923}"/>
                </a:ext>
              </a:extLst>
            </p:cNvPr>
            <p:cNvSpPr/>
            <p:nvPr/>
          </p:nvSpPr>
          <p:spPr>
            <a:xfrm>
              <a:off x="1940793" y="5431507"/>
              <a:ext cx="1656183" cy="292388"/>
            </a:xfrm>
            <a:prstGeom prst="rect">
              <a:avLst/>
            </a:prstGeom>
          </p:spPr>
          <p:txBody>
            <a:bodyPr wrap="square">
              <a:spAutoFit/>
            </a:bodyPr>
            <a:lstStyle/>
            <a:p>
              <a:pPr algn="ctr">
                <a:spcAft>
                  <a:spcPts val="600"/>
                </a:spcAft>
                <a:buClr>
                  <a:srgbClr val="A5A5A5"/>
                </a:buClr>
                <a:defRPr/>
              </a:pP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Học</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máy</a:t>
              </a:r>
              <a:endParaRPr lang="ko-KR" altLang="en-US" sz="1300" dirty="0">
                <a:latin typeface="SamsungOne-700" panose="020B0803030303020204" pitchFamily="34" charset="0"/>
              </a:endParaRPr>
            </a:p>
          </p:txBody>
        </p:sp>
      </p:grpSp>
    </p:spTree>
    <p:custDataLst>
      <p:tags r:id="rId1"/>
    </p:custDataLst>
    <p:extLst>
      <p:ext uri="{BB962C8B-B14F-4D97-AF65-F5344CB8AC3E}">
        <p14:creationId xmlns:p14="http://schemas.microsoft.com/office/powerpoint/2010/main" val="2716275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8BF98C4-B566-4812-B5F0-560CFBA969E7}"/>
              </a:ext>
            </a:extLst>
          </p:cNvPr>
          <p:cNvSpPr/>
          <p:nvPr/>
        </p:nvSpPr>
        <p:spPr>
          <a:xfrm>
            <a:off x="702940" y="1700808"/>
            <a:ext cx="8632825" cy="2356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đề cập đến một hoạt động khai thác đào thông tin hữu ích từ kho dữ liệu lớn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là một loạt các quy trình giúp các công ty đưa ra quyết định để đảm bảo khả năng cạnh tranh bằng cách tìm và mô hình hóa các mối quan hệ, mẫu và quy tắc giữa dữ liệu hiện có trong một lượng lớn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cũng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chỗ</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nó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a:t>
            </a:r>
            <a:r>
              <a:rPr lang="vi-VN" altLang="ko-KR" sz="1300" b="1" dirty="0">
                <a:solidFill>
                  <a:srgbClr val="1429A0"/>
                </a:solidFill>
                <a:latin typeface="SamsungOne-400" panose="020B0503030303020204" pitchFamily="34" charset="0"/>
                <a:ea typeface="SamsungOne-400" panose="020B0503030303020204" pitchFamily="34" charset="0"/>
              </a:rPr>
              <a:t>khai thác dữ liệu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là một quá trình khám phá một cách có hệ thống và tự động các quy tắc hoặc mẫu có ý nghĩa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dữ liệu được lưu trữ quy mô lớn và trí tuệ hóa chúng, thì </a:t>
            </a:r>
            <a:r>
              <a:rPr lang="vi-VN" altLang="ko-KR" sz="1300" b="1" dirty="0">
                <a:solidFill>
                  <a:srgbClr val="1429A0"/>
                </a:solidFill>
                <a:latin typeface="SamsungOne-400" panose="020B0503030303020204" pitchFamily="34" charset="0"/>
                <a:ea typeface="SamsungOne-400" panose="020B0503030303020204" pitchFamily="34" charset="0"/>
              </a:rPr>
              <a:t>học máy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khác ở chỗ nó là một quá trình trong đó các chương trình máy tính học hỏi, đưa ra dự đoán, nghiên cứu và xây dựng thuật toán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cho những dữ liệu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2" name="직사각형 11">
            <a:extLst>
              <a:ext uri="{FF2B5EF4-FFF2-40B4-BE49-F238E27FC236}">
                <a16:creationId xmlns:a16="http://schemas.microsoft.com/office/drawing/2014/main" id="{92BA8964-C933-43C0-9010-6C6BE755A8E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CB71EBDF-6F2A-4989-9E8F-635C878ED575}"/>
              </a:ext>
            </a:extLst>
          </p:cNvPr>
          <p:cNvGrpSpPr/>
          <p:nvPr/>
        </p:nvGrpSpPr>
        <p:grpSpPr>
          <a:xfrm>
            <a:off x="846956" y="4390270"/>
            <a:ext cx="8304163" cy="1775035"/>
            <a:chOff x="725497" y="4304816"/>
            <a:chExt cx="8473761" cy="1811287"/>
          </a:xfrm>
        </p:grpSpPr>
        <p:pic>
          <p:nvPicPr>
            <p:cNvPr id="27" name="그림 26">
              <a:extLst>
                <a:ext uri="{FF2B5EF4-FFF2-40B4-BE49-F238E27FC236}">
                  <a16:creationId xmlns:a16="http://schemas.microsoft.com/office/drawing/2014/main" id="{C3E66982-9B6C-439E-9C73-705096DF3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497" y="4426093"/>
              <a:ext cx="3976761" cy="1656306"/>
            </a:xfrm>
            <a:prstGeom prst="rect">
              <a:avLst/>
            </a:prstGeom>
          </p:spPr>
        </p:pic>
        <p:pic>
          <p:nvPicPr>
            <p:cNvPr id="30" name="그림 29">
              <a:extLst>
                <a:ext uri="{FF2B5EF4-FFF2-40B4-BE49-F238E27FC236}">
                  <a16:creationId xmlns:a16="http://schemas.microsoft.com/office/drawing/2014/main" id="{3AA643A5-DB14-4EB4-BAC9-A848B04A78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330" y="4304816"/>
              <a:ext cx="4312928" cy="1811287"/>
            </a:xfrm>
            <a:prstGeom prst="rect">
              <a:avLst/>
            </a:prstGeom>
          </p:spPr>
        </p:pic>
      </p:grpSp>
    </p:spTree>
    <p:custDataLst>
      <p:tags r:id="rId1"/>
    </p:custDataLst>
    <p:extLst>
      <p:ext uri="{BB962C8B-B14F-4D97-AF65-F5344CB8AC3E}">
        <p14:creationId xmlns:p14="http://schemas.microsoft.com/office/powerpoint/2010/main" val="277868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데이터 마이닝 대 기계 학습 대 인공 지능의 차이 - 다른"/>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p>
        </p:txBody>
      </p:sp>
      <p:pic>
        <p:nvPicPr>
          <p:cNvPr id="1028" name="Picture 4" descr="데이터 마이닝 대 기계 학습 대 인공 지능의 차이 - 다른"/>
          <p:cNvPicPr>
            <a:picLocks noChangeAspect="1" noChangeArrowheads="1"/>
          </p:cNvPicPr>
          <p:nvPr/>
        </p:nvPicPr>
        <p:blipFill rotWithShape="1">
          <a:blip r:embed="rId4">
            <a:extLst>
              <a:ext uri="{28A0092B-C50C-407E-A947-70E740481C1C}">
                <a14:useLocalDpi xmlns:a14="http://schemas.microsoft.com/office/drawing/2010/main" val="0"/>
              </a:ext>
            </a:extLst>
          </a:blip>
          <a:srcRect l="5507" t="3582" r="3521" b="3393"/>
          <a:stretch/>
        </p:blipFill>
        <p:spPr bwMode="auto">
          <a:xfrm>
            <a:off x="7286895" y="4005064"/>
            <a:ext cx="1768973" cy="17393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588DD848-7B91-4F1B-8118-EB5A385A2BE6}"/>
              </a:ext>
            </a:extLst>
          </p:cNvPr>
          <p:cNvSpPr/>
          <p:nvPr/>
        </p:nvSpPr>
        <p:spPr>
          <a:xfrm>
            <a:off x="702940" y="1700808"/>
            <a:ext cx="8632825" cy="2561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số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nhóm mục tiêu và các giả định khác nhau như phân phối hoặc mô hình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đưa ra trước; và phân tích được tiến hành theo điều kiện tiên quyết 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355600" lvl="1">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luận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số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một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có điều kiện tiên quyết nào được yêu cầu đối với phân phối hoặc mô hình chắc chắn liên quan đến khảo sát/thử nghiệm mẫu.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điều kiện tiên quyết là nó cần phải có lượng lớn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3962CC36-78C6-43CB-A99E-CAB9AF2104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Phân </a:t>
            </a:r>
            <a:r>
              <a:rPr lang="en-US" altLang="ko-KR" sz="1400" dirty="0" err="1">
                <a:solidFill>
                  <a:schemeClr val="tx1"/>
                </a:solidFill>
                <a:latin typeface="SamsungOne-400" panose="020B0503030303020204" pitchFamily="34" charset="0"/>
                <a:ea typeface="SamsungOne-400" panose="020B0503030303020204" pitchFamily="34" charset="0"/>
              </a:rPr>
              <a:t>tích</a:t>
            </a:r>
            <a:r>
              <a:rPr lang="en-US" altLang="ko-KR" sz="1400" dirty="0">
                <a:solidFill>
                  <a:schemeClr val="tx1"/>
                </a:solidFill>
                <a:latin typeface="SamsungOne-400" panose="020B0503030303020204" pitchFamily="34" charset="0"/>
                <a:ea typeface="SamsungOne-400" panose="020B0503030303020204" pitchFamily="34" charset="0"/>
              </a:rPr>
              <a:t> số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411090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8" name="직사각형 27">
            <a:extLst>
              <a:ext uri="{FF2B5EF4-FFF2-40B4-BE49-F238E27FC236}">
                <a16:creationId xmlns:a16="http://schemas.microsoft.com/office/drawing/2014/main" id="{B9F98A7E-0155-4617-AC68-4B4CFAE4C637}"/>
              </a:ext>
            </a:extLst>
          </p:cNvPr>
          <p:cNvSpPr/>
          <p:nvPr/>
        </p:nvSpPr>
        <p:spPr>
          <a:xfrm>
            <a:off x="1054111" y="3929021"/>
            <a:ext cx="8286680" cy="2092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loại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lựa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chọn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trên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447085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그룹 13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9" name="직사각형 13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40" name="직사각형 13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D62BC09B-8CC1-4660-8987-22561C985BAD}"/>
              </a:ext>
            </a:extLst>
          </p:cNvPr>
          <p:cNvGrpSpPr/>
          <p:nvPr/>
        </p:nvGrpSpPr>
        <p:grpSpPr>
          <a:xfrm>
            <a:off x="558800" y="2132856"/>
            <a:ext cx="8784209" cy="4176464"/>
            <a:chOff x="558800" y="1916832"/>
            <a:chExt cx="8784209" cy="4176464"/>
          </a:xfrm>
        </p:grpSpPr>
        <p:sp>
          <p:nvSpPr>
            <p:cNvPr id="142" name="직사각형 141"/>
            <p:cNvSpPr/>
            <p:nvPr/>
          </p:nvSpPr>
          <p:spPr>
            <a:xfrm>
              <a:off x="558800" y="2081312"/>
              <a:ext cx="8784209" cy="401198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직사각형 9">
              <a:extLst>
                <a:ext uri="{FF2B5EF4-FFF2-40B4-BE49-F238E27FC236}">
                  <a16:creationId xmlns:a16="http://schemas.microsoft.com/office/drawing/2014/main" id="{19D09BE8-181E-4B71-8FF9-8CE3E133865B}"/>
                </a:ext>
              </a:extLst>
            </p:cNvPr>
            <p:cNvSpPr/>
            <p:nvPr/>
          </p:nvSpPr>
          <p:spPr>
            <a:xfrm>
              <a:off x="3438228" y="1916832"/>
              <a:ext cx="3025352" cy="369332"/>
            </a:xfrm>
            <a:prstGeom prst="rect">
              <a:avLst/>
            </a:prstGeom>
            <a:solidFill>
              <a:schemeClr val="bg1"/>
            </a:solidFill>
          </p:spPr>
          <p:txBody>
            <a:bodyPr wrap="square">
              <a:spAutoFit/>
            </a:bodyPr>
            <a:lstStyle/>
            <a:p>
              <a:pPr algn="ctr"/>
              <a:r>
                <a:rPr lang="en-US" altLang="ko-KR" b="1" dirty="0" err="1">
                  <a:solidFill>
                    <a:srgbClr val="1429A0"/>
                  </a:solidFill>
                  <a:latin typeface="SamsungOne-400" pitchFamily="34" charset="0"/>
                  <a:ea typeface="SamsungOne-400" pitchFamily="34" charset="0"/>
                </a:rPr>
                <a:t>Quy</a:t>
              </a:r>
              <a:r>
                <a:rPr lang="en-US" altLang="ko-KR" b="1" dirty="0">
                  <a:solidFill>
                    <a:srgbClr val="1429A0"/>
                  </a:solidFill>
                  <a:latin typeface="SamsungOne-400" pitchFamily="34" charset="0"/>
                  <a:ea typeface="SamsungOne-400" pitchFamily="34" charset="0"/>
                </a:rPr>
                <a:t> </a:t>
              </a:r>
              <a:r>
                <a:rPr lang="en-US" altLang="ko-KR" b="1" dirty="0" err="1">
                  <a:solidFill>
                    <a:srgbClr val="1429A0"/>
                  </a:solidFill>
                  <a:latin typeface="SamsungOne-400" pitchFamily="34" charset="0"/>
                  <a:ea typeface="SamsungOne-400" pitchFamily="34" charset="0"/>
                </a:rPr>
                <a:t>trình</a:t>
              </a:r>
              <a:r>
                <a:rPr lang="en-US" altLang="ko-KR" b="1" dirty="0">
                  <a:solidFill>
                    <a:srgbClr val="1429A0"/>
                  </a:solidFill>
                  <a:latin typeface="SamsungOne-400" pitchFamily="34" charset="0"/>
                  <a:ea typeface="SamsungOne-400" pitchFamily="34" charset="0"/>
                </a:rPr>
                <a:t> </a:t>
              </a:r>
              <a:r>
                <a:rPr lang="en-US" altLang="ko-KR" b="1" dirty="0" err="1">
                  <a:solidFill>
                    <a:srgbClr val="1429A0"/>
                  </a:solidFill>
                  <a:latin typeface="SamsungOne-400" pitchFamily="34" charset="0"/>
                  <a:ea typeface="SamsungOne-400" pitchFamily="34" charset="0"/>
                </a:rPr>
                <a:t>học</a:t>
              </a:r>
              <a:r>
                <a:rPr lang="en-US" altLang="ko-KR" b="1" dirty="0">
                  <a:solidFill>
                    <a:srgbClr val="1429A0"/>
                  </a:solidFill>
                  <a:latin typeface="SamsungOne-400" pitchFamily="34" charset="0"/>
                  <a:ea typeface="SamsungOne-400" pitchFamily="34" charset="0"/>
                </a:rPr>
                <a:t> </a:t>
              </a:r>
              <a:r>
                <a:rPr lang="en-US" altLang="ko-KR" b="1" dirty="0" err="1">
                  <a:solidFill>
                    <a:srgbClr val="1429A0"/>
                  </a:solidFill>
                  <a:latin typeface="SamsungOne-400" pitchFamily="34" charset="0"/>
                  <a:ea typeface="SamsungOne-400" pitchFamily="34" charset="0"/>
                </a:rPr>
                <a:t>máy</a:t>
              </a:r>
              <a:endParaRPr lang="ko-KR" altLang="en-US" b="1" dirty="0">
                <a:solidFill>
                  <a:srgbClr val="1429A0"/>
                </a:solidFill>
                <a:latin typeface="SamsungOne-400" pitchFamily="34" charset="0"/>
              </a:endParaRPr>
            </a:p>
          </p:txBody>
        </p:sp>
        <p:sp>
          <p:nvSpPr>
            <p:cNvPr id="144" name="사각형: 둥근 모서리 32">
              <a:extLst>
                <a:ext uri="{FF2B5EF4-FFF2-40B4-BE49-F238E27FC236}">
                  <a16:creationId xmlns:a16="http://schemas.microsoft.com/office/drawing/2014/main" id="{9F9FFF6C-7C72-4E08-8072-03F5113CBF51}"/>
                </a:ext>
              </a:extLst>
            </p:cNvPr>
            <p:cNvSpPr/>
            <p:nvPr/>
          </p:nvSpPr>
          <p:spPr>
            <a:xfrm>
              <a:off x="8014847" y="5805264"/>
              <a:ext cx="1196539"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MathWorks</a:t>
              </a:r>
            </a:p>
          </p:txBody>
        </p:sp>
        <p:sp>
          <p:nvSpPr>
            <p:cNvPr id="146" name="직사각형 86">
              <a:extLst>
                <a:ext uri="{FF2B5EF4-FFF2-40B4-BE49-F238E27FC236}">
                  <a16:creationId xmlns:a16="http://schemas.microsoft.com/office/drawing/2014/main" id="{8CC60548-36B1-4CA9-9DF8-126F618BFC9E}"/>
                </a:ext>
              </a:extLst>
            </p:cNvPr>
            <p:cNvSpPr/>
            <p:nvPr/>
          </p:nvSpPr>
          <p:spPr>
            <a:xfrm>
              <a:off x="6771235" y="3231683"/>
              <a:ext cx="1384028" cy="1384026"/>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D7FB1B29-DADB-42CD-A1F1-A83E271FDA43}"/>
                </a:ext>
              </a:extLst>
            </p:cNvPr>
            <p:cNvGrpSpPr/>
            <p:nvPr/>
          </p:nvGrpSpPr>
          <p:grpSpPr>
            <a:xfrm>
              <a:off x="6947598" y="3381690"/>
              <a:ext cx="1060555" cy="1060555"/>
              <a:chOff x="6851314" y="3334131"/>
              <a:chExt cx="1216948" cy="1216948"/>
            </a:xfrm>
          </p:grpSpPr>
          <p:pic>
            <p:nvPicPr>
              <p:cNvPr id="147"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1314" y="3334131"/>
                <a:ext cx="1216948" cy="1216948"/>
              </a:xfrm>
              <a:prstGeom prst="rect">
                <a:avLst/>
              </a:prstGeom>
              <a:noFill/>
              <a:extLst>
                <a:ext uri="{909E8E84-426E-40DD-AFC4-6F175D3DCCD1}">
                  <a14:hiddenFill xmlns:a14="http://schemas.microsoft.com/office/drawing/2010/main">
                    <a:solidFill>
                      <a:srgbClr val="FFFFFF"/>
                    </a:solidFill>
                  </a14:hiddenFill>
                </a:ext>
              </a:extLst>
            </p:spPr>
          </p:pic>
          <p:sp>
            <p:nvSpPr>
              <p:cNvPr id="148" name="타원 164">
                <a:extLst>
                  <a:ext uri="{FF2B5EF4-FFF2-40B4-BE49-F238E27FC236}">
                    <a16:creationId xmlns:a16="http://schemas.microsoft.com/office/drawing/2014/main" id="{0398915E-A178-42F9-864C-5EDB1348E849}"/>
                  </a:ext>
                </a:extLst>
              </p:cNvPr>
              <p:cNvSpPr/>
              <p:nvPr/>
            </p:nvSpPr>
            <p:spPr>
              <a:xfrm>
                <a:off x="6914547" y="3418579"/>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9" name="타원 165">
                <a:extLst>
                  <a:ext uri="{FF2B5EF4-FFF2-40B4-BE49-F238E27FC236}">
                    <a16:creationId xmlns:a16="http://schemas.microsoft.com/office/drawing/2014/main" id="{CAE30F70-FF99-4437-A744-B9B1E290B7C5}"/>
                  </a:ext>
                </a:extLst>
              </p:cNvPr>
              <p:cNvSpPr/>
              <p:nvPr/>
            </p:nvSpPr>
            <p:spPr>
              <a:xfrm>
                <a:off x="7604259" y="34327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0" name="타원 166">
                <a:extLst>
                  <a:ext uri="{FF2B5EF4-FFF2-40B4-BE49-F238E27FC236}">
                    <a16:creationId xmlns:a16="http://schemas.microsoft.com/office/drawing/2014/main" id="{2BC9CA1B-5898-4018-A964-F302F65C5CC4}"/>
                  </a:ext>
                </a:extLst>
              </p:cNvPr>
              <p:cNvSpPr/>
              <p:nvPr/>
            </p:nvSpPr>
            <p:spPr>
              <a:xfrm>
                <a:off x="711168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1" name="타원 167">
                <a:extLst>
                  <a:ext uri="{FF2B5EF4-FFF2-40B4-BE49-F238E27FC236}">
                    <a16:creationId xmlns:a16="http://schemas.microsoft.com/office/drawing/2014/main" id="{35C14718-B113-4EB8-BE14-AA199794216A}"/>
                  </a:ext>
                </a:extLst>
              </p:cNvPr>
              <p:cNvSpPr/>
              <p:nvPr/>
            </p:nvSpPr>
            <p:spPr>
              <a:xfrm>
                <a:off x="7465653" y="3585185"/>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2" name="타원 168">
                <a:extLst>
                  <a:ext uri="{FF2B5EF4-FFF2-40B4-BE49-F238E27FC236}">
                    <a16:creationId xmlns:a16="http://schemas.microsoft.com/office/drawing/2014/main" id="{9360AB24-47F3-4F21-BEC9-E3791CC9731A}"/>
                  </a:ext>
                </a:extLst>
              </p:cNvPr>
              <p:cNvSpPr/>
              <p:nvPr/>
            </p:nvSpPr>
            <p:spPr>
              <a:xfrm>
                <a:off x="7530468" y="381616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타원 169">
                <a:extLst>
                  <a:ext uri="{FF2B5EF4-FFF2-40B4-BE49-F238E27FC236}">
                    <a16:creationId xmlns:a16="http://schemas.microsoft.com/office/drawing/2014/main" id="{CCAE329C-BADE-4AE0-871E-04D07136203D}"/>
                  </a:ext>
                </a:extLst>
              </p:cNvPr>
              <p:cNvSpPr/>
              <p:nvPr/>
            </p:nvSpPr>
            <p:spPr>
              <a:xfrm>
                <a:off x="7075683" y="3887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타원 170">
                <a:extLst>
                  <a:ext uri="{FF2B5EF4-FFF2-40B4-BE49-F238E27FC236}">
                    <a16:creationId xmlns:a16="http://schemas.microsoft.com/office/drawing/2014/main" id="{BCAC0417-D9A8-4214-8592-7C9F3F8F0514}"/>
                  </a:ext>
                </a:extLst>
              </p:cNvPr>
              <p:cNvSpPr/>
              <p:nvPr/>
            </p:nvSpPr>
            <p:spPr>
              <a:xfrm>
                <a:off x="7313572" y="3851390"/>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5" name="타원 171">
                <a:extLst>
                  <a:ext uri="{FF2B5EF4-FFF2-40B4-BE49-F238E27FC236}">
                    <a16:creationId xmlns:a16="http://schemas.microsoft.com/office/drawing/2014/main" id="{8CC98573-8DDF-462E-867F-764AA03EF8FF}"/>
                  </a:ext>
                </a:extLst>
              </p:cNvPr>
              <p:cNvSpPr/>
              <p:nvPr/>
            </p:nvSpPr>
            <p:spPr>
              <a:xfrm>
                <a:off x="7604259" y="4423516"/>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6" name="타원 172">
                <a:extLst>
                  <a:ext uri="{FF2B5EF4-FFF2-40B4-BE49-F238E27FC236}">
                    <a16:creationId xmlns:a16="http://schemas.microsoft.com/office/drawing/2014/main" id="{63788275-9FB0-4BD9-9FB9-D722B404B52E}"/>
                  </a:ext>
                </a:extLst>
              </p:cNvPr>
              <p:cNvSpPr/>
              <p:nvPr/>
            </p:nvSpPr>
            <p:spPr>
              <a:xfrm>
                <a:off x="7147683" y="4343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7" name="타원 173">
                <a:extLst>
                  <a:ext uri="{FF2B5EF4-FFF2-40B4-BE49-F238E27FC236}">
                    <a16:creationId xmlns:a16="http://schemas.microsoft.com/office/drawing/2014/main" id="{6B70B356-73C9-4735-9035-FCDA2B7389A6}"/>
                  </a:ext>
                </a:extLst>
              </p:cNvPr>
              <p:cNvSpPr/>
              <p:nvPr/>
            </p:nvSpPr>
            <p:spPr>
              <a:xfrm>
                <a:off x="7411952" y="4415154"/>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타원 174">
                <a:extLst>
                  <a:ext uri="{FF2B5EF4-FFF2-40B4-BE49-F238E27FC236}">
                    <a16:creationId xmlns:a16="http://schemas.microsoft.com/office/drawing/2014/main" id="{167AE807-B32D-4A93-B4A7-7AAF6814CF7E}"/>
                  </a:ext>
                </a:extLst>
              </p:cNvPr>
              <p:cNvSpPr/>
              <p:nvPr/>
            </p:nvSpPr>
            <p:spPr>
              <a:xfrm>
                <a:off x="7926247" y="4011358"/>
                <a:ext cx="72000" cy="72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9" name="그룹 158"/>
            <p:cNvGrpSpPr/>
            <p:nvPr/>
          </p:nvGrpSpPr>
          <p:grpSpPr>
            <a:xfrm>
              <a:off x="2904396" y="2671173"/>
              <a:ext cx="831653" cy="823143"/>
              <a:chOff x="2987853" y="2557926"/>
              <a:chExt cx="831653" cy="823143"/>
            </a:xfrm>
          </p:grpSpPr>
          <p:grpSp>
            <p:nvGrpSpPr>
              <p:cNvPr id="263" name="그룹 262"/>
              <p:cNvGrpSpPr/>
              <p:nvPr/>
            </p:nvGrpSpPr>
            <p:grpSpPr>
              <a:xfrm>
                <a:off x="2987853" y="2557926"/>
                <a:ext cx="831653" cy="823143"/>
                <a:chOff x="2987853" y="2557926"/>
                <a:chExt cx="831653" cy="823143"/>
              </a:xfrm>
            </p:grpSpPr>
            <p:sp>
              <p:nvSpPr>
                <p:cNvPr id="265" name="직사각형 43">
                  <a:extLst>
                    <a:ext uri="{FF2B5EF4-FFF2-40B4-BE49-F238E27FC236}">
                      <a16:creationId xmlns:a16="http://schemas.microsoft.com/office/drawing/2014/main" id="{02B0E7FC-28AE-4861-B650-C052C5033A7B}"/>
                    </a:ext>
                  </a:extLst>
                </p:cNvPr>
                <p:cNvSpPr/>
                <p:nvPr/>
              </p:nvSpPr>
              <p:spPr>
                <a:xfrm>
                  <a:off x="3114371" y="255792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6" name="직사각형 46">
                  <a:extLst>
                    <a:ext uri="{FF2B5EF4-FFF2-40B4-BE49-F238E27FC236}">
                      <a16:creationId xmlns:a16="http://schemas.microsoft.com/office/drawing/2014/main" id="{E8621871-2FB4-4CD9-8FBB-9A33181A56AA}"/>
                    </a:ext>
                  </a:extLst>
                </p:cNvPr>
                <p:cNvSpPr/>
                <p:nvPr/>
              </p:nvSpPr>
              <p:spPr>
                <a:xfrm>
                  <a:off x="3051112" y="261693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7" name="직사각형 48">
                  <a:extLst>
                    <a:ext uri="{FF2B5EF4-FFF2-40B4-BE49-F238E27FC236}">
                      <a16:creationId xmlns:a16="http://schemas.microsoft.com/office/drawing/2014/main" id="{89B02F4A-156B-4790-9059-03F927177A4E}"/>
                    </a:ext>
                  </a:extLst>
                </p:cNvPr>
                <p:cNvSpPr/>
                <p:nvPr/>
              </p:nvSpPr>
              <p:spPr>
                <a:xfrm>
                  <a:off x="2987853" y="267593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64"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703" y="2775526"/>
                <a:ext cx="513480" cy="513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그룹 76">
              <a:extLst>
                <a:ext uri="{FF2B5EF4-FFF2-40B4-BE49-F238E27FC236}">
                  <a16:creationId xmlns:a16="http://schemas.microsoft.com/office/drawing/2014/main" id="{FF7B8D9C-110D-4111-AD65-3FB11CFCBAEC}"/>
                </a:ext>
              </a:extLst>
            </p:cNvPr>
            <p:cNvGrpSpPr/>
            <p:nvPr/>
          </p:nvGrpSpPr>
          <p:grpSpPr>
            <a:xfrm>
              <a:off x="2904396" y="4444886"/>
              <a:ext cx="831653" cy="823143"/>
              <a:chOff x="1242272" y="4698669"/>
              <a:chExt cx="831653" cy="823143"/>
            </a:xfrm>
          </p:grpSpPr>
          <p:sp>
            <p:nvSpPr>
              <p:cNvPr id="260" name="직사각형 69">
                <a:extLst>
                  <a:ext uri="{FF2B5EF4-FFF2-40B4-BE49-F238E27FC236}">
                    <a16:creationId xmlns:a16="http://schemas.microsoft.com/office/drawing/2014/main" id="{D1080295-7218-4A43-9103-6746C90019D4}"/>
                  </a:ext>
                </a:extLst>
              </p:cNvPr>
              <p:cNvSpPr/>
              <p:nvPr/>
            </p:nvSpPr>
            <p:spPr>
              <a:xfrm>
                <a:off x="1368790"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직사각형 70">
                <a:extLst>
                  <a:ext uri="{FF2B5EF4-FFF2-40B4-BE49-F238E27FC236}">
                    <a16:creationId xmlns:a16="http://schemas.microsoft.com/office/drawing/2014/main" id="{ED2FE2A7-C581-42ED-B136-332BFEF204E8}"/>
                  </a:ext>
                </a:extLst>
              </p:cNvPr>
              <p:cNvSpPr/>
              <p:nvPr/>
            </p:nvSpPr>
            <p:spPr>
              <a:xfrm>
                <a:off x="1305531"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직사각형 72">
                <a:extLst>
                  <a:ext uri="{FF2B5EF4-FFF2-40B4-BE49-F238E27FC236}">
                    <a16:creationId xmlns:a16="http://schemas.microsoft.com/office/drawing/2014/main" id="{4E1DFE28-D850-4B70-BE6A-9FC9B35F9EB9}"/>
                  </a:ext>
                </a:extLst>
              </p:cNvPr>
              <p:cNvSpPr/>
              <p:nvPr/>
            </p:nvSpPr>
            <p:spPr>
              <a:xfrm>
                <a:off x="1242272"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1"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0059" y="4634915"/>
              <a:ext cx="561094" cy="561094"/>
            </a:xfrm>
            <a:prstGeom prst="rect">
              <a:avLst/>
            </a:prstGeom>
            <a:noFill/>
            <a:extLst>
              <a:ext uri="{909E8E84-426E-40DD-AFC4-6F175D3DCCD1}">
                <a14:hiddenFill xmlns:a14="http://schemas.microsoft.com/office/drawing/2010/main">
                  <a:solidFill>
                    <a:srgbClr val="FFFFFF"/>
                  </a:solidFill>
                </a14:hiddenFill>
              </a:ext>
            </a:extLst>
          </p:spPr>
        </p:pic>
        <p:sp>
          <p:nvSpPr>
            <p:cNvPr id="162" name="타원 159">
              <a:extLst>
                <a:ext uri="{FF2B5EF4-FFF2-40B4-BE49-F238E27FC236}">
                  <a16:creationId xmlns:a16="http://schemas.microsoft.com/office/drawing/2014/main" id="{8591B58F-792B-422E-954B-FDBB50424A98}"/>
                </a:ext>
              </a:extLst>
            </p:cNvPr>
            <p:cNvSpPr/>
            <p:nvPr/>
          </p:nvSpPr>
          <p:spPr>
            <a:xfrm>
              <a:off x="3075081" y="4735832"/>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3" name="타원 160">
              <a:extLst>
                <a:ext uri="{FF2B5EF4-FFF2-40B4-BE49-F238E27FC236}">
                  <a16:creationId xmlns:a16="http://schemas.microsoft.com/office/drawing/2014/main" id="{7179E257-3924-4C26-A1A2-C815890EA6B8}"/>
                </a:ext>
              </a:extLst>
            </p:cNvPr>
            <p:cNvSpPr/>
            <p:nvPr/>
          </p:nvSpPr>
          <p:spPr>
            <a:xfrm>
              <a:off x="3142192" y="470867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4" name="타원 161">
              <a:extLst>
                <a:ext uri="{FF2B5EF4-FFF2-40B4-BE49-F238E27FC236}">
                  <a16:creationId xmlns:a16="http://schemas.microsoft.com/office/drawing/2014/main" id="{C4822E62-9BEF-4BF3-B083-8D679D34FA1A}"/>
                </a:ext>
              </a:extLst>
            </p:cNvPr>
            <p:cNvSpPr/>
            <p:nvPr/>
          </p:nvSpPr>
          <p:spPr>
            <a:xfrm>
              <a:off x="3173881" y="4800199"/>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5" name="타원 162">
              <a:extLst>
                <a:ext uri="{FF2B5EF4-FFF2-40B4-BE49-F238E27FC236}">
                  <a16:creationId xmlns:a16="http://schemas.microsoft.com/office/drawing/2014/main" id="{DE841FF2-1043-4237-A178-5871F71217A7}"/>
                </a:ext>
              </a:extLst>
            </p:cNvPr>
            <p:cNvSpPr/>
            <p:nvPr/>
          </p:nvSpPr>
          <p:spPr>
            <a:xfrm>
              <a:off x="3169165" y="4856458"/>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6" name="타원 163">
              <a:extLst>
                <a:ext uri="{FF2B5EF4-FFF2-40B4-BE49-F238E27FC236}">
                  <a16:creationId xmlns:a16="http://schemas.microsoft.com/office/drawing/2014/main" id="{A0816E6A-B87C-4118-B03F-868E3E273755}"/>
                </a:ext>
              </a:extLst>
            </p:cNvPr>
            <p:cNvSpPr/>
            <p:nvPr/>
          </p:nvSpPr>
          <p:spPr>
            <a:xfrm>
              <a:off x="3209211" y="5051283"/>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7" name="타원 158">
              <a:extLst>
                <a:ext uri="{FF2B5EF4-FFF2-40B4-BE49-F238E27FC236}">
                  <a16:creationId xmlns:a16="http://schemas.microsoft.com/office/drawing/2014/main" id="{3329F811-63A7-4214-BB27-1BBE43A07C93}"/>
                </a:ext>
              </a:extLst>
            </p:cNvPr>
            <p:cNvSpPr/>
            <p:nvPr/>
          </p:nvSpPr>
          <p:spPr>
            <a:xfrm>
              <a:off x="3280606" y="4920964"/>
              <a:ext cx="36000" cy="36000"/>
            </a:xfrm>
            <a:prstGeom prst="ellipse">
              <a:avLst/>
            </a:prstGeom>
            <a:solidFill>
              <a:srgbClr val="00C3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8" name="그룹 37">
              <a:extLst>
                <a:ext uri="{FF2B5EF4-FFF2-40B4-BE49-F238E27FC236}">
                  <a16:creationId xmlns:a16="http://schemas.microsoft.com/office/drawing/2014/main" id="{4F779372-DD46-4591-8D45-3B2580A12C65}"/>
                </a:ext>
              </a:extLst>
            </p:cNvPr>
            <p:cNvGrpSpPr/>
            <p:nvPr/>
          </p:nvGrpSpPr>
          <p:grpSpPr>
            <a:xfrm>
              <a:off x="2904396" y="3558029"/>
              <a:ext cx="831653" cy="823143"/>
              <a:chOff x="1242272" y="3783237"/>
              <a:chExt cx="831653" cy="823143"/>
            </a:xfrm>
          </p:grpSpPr>
          <p:sp>
            <p:nvSpPr>
              <p:cNvPr id="257" name="직사각형 57">
                <a:extLst>
                  <a:ext uri="{FF2B5EF4-FFF2-40B4-BE49-F238E27FC236}">
                    <a16:creationId xmlns:a16="http://schemas.microsoft.com/office/drawing/2014/main" id="{C590512B-927A-4FA3-AAD3-D536B151F7DE}"/>
                  </a:ext>
                </a:extLst>
              </p:cNvPr>
              <p:cNvSpPr/>
              <p:nvPr/>
            </p:nvSpPr>
            <p:spPr>
              <a:xfrm>
                <a:off x="1368790"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직사각형 58">
                <a:extLst>
                  <a:ext uri="{FF2B5EF4-FFF2-40B4-BE49-F238E27FC236}">
                    <a16:creationId xmlns:a16="http://schemas.microsoft.com/office/drawing/2014/main" id="{D2FD95EF-D8B7-4F01-A906-6701873363A0}"/>
                  </a:ext>
                </a:extLst>
              </p:cNvPr>
              <p:cNvSpPr/>
              <p:nvPr/>
            </p:nvSpPr>
            <p:spPr>
              <a:xfrm>
                <a:off x="1305531"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직사각형 60">
                <a:extLst>
                  <a:ext uri="{FF2B5EF4-FFF2-40B4-BE49-F238E27FC236}">
                    <a16:creationId xmlns:a16="http://schemas.microsoft.com/office/drawing/2014/main" id="{478EC8A1-7A97-4348-9F17-05D5FA3FFCE1}"/>
                  </a:ext>
                </a:extLst>
              </p:cNvPr>
              <p:cNvSpPr/>
              <p:nvPr/>
            </p:nvSpPr>
            <p:spPr>
              <a:xfrm>
                <a:off x="1242272"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69"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1843" y="3746198"/>
              <a:ext cx="550240" cy="550240"/>
            </a:xfrm>
            <a:prstGeom prst="rect">
              <a:avLst/>
            </a:prstGeom>
            <a:noFill/>
            <a:extLst>
              <a:ext uri="{909E8E84-426E-40DD-AFC4-6F175D3DCCD1}">
                <a14:hiddenFill xmlns:a14="http://schemas.microsoft.com/office/drawing/2010/main">
                  <a:solidFill>
                    <a:srgbClr val="FFFFFF"/>
                  </a:solidFill>
                </a14:hiddenFill>
              </a:ext>
            </a:extLst>
          </p:spPr>
        </p:pic>
        <p:grpSp>
          <p:nvGrpSpPr>
            <p:cNvPr id="170" name="그룹 34">
              <a:extLst>
                <a:ext uri="{FF2B5EF4-FFF2-40B4-BE49-F238E27FC236}">
                  <a16:creationId xmlns:a16="http://schemas.microsoft.com/office/drawing/2014/main" id="{5F34478F-BBA3-450E-8DDD-09CC2390838A}"/>
                </a:ext>
              </a:extLst>
            </p:cNvPr>
            <p:cNvGrpSpPr/>
            <p:nvPr/>
          </p:nvGrpSpPr>
          <p:grpSpPr>
            <a:xfrm>
              <a:off x="1588153" y="3558029"/>
              <a:ext cx="831653" cy="823143"/>
              <a:chOff x="129476" y="3783237"/>
              <a:chExt cx="831653" cy="823143"/>
            </a:xfrm>
          </p:grpSpPr>
          <p:sp>
            <p:nvSpPr>
              <p:cNvPr id="254" name="직사각형 51">
                <a:extLst>
                  <a:ext uri="{FF2B5EF4-FFF2-40B4-BE49-F238E27FC236}">
                    <a16:creationId xmlns:a16="http://schemas.microsoft.com/office/drawing/2014/main" id="{40EAA8DE-30F0-4206-8D7E-698C2512FF9E}"/>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직사각형 52">
                <a:extLst>
                  <a:ext uri="{FF2B5EF4-FFF2-40B4-BE49-F238E27FC236}">
                    <a16:creationId xmlns:a16="http://schemas.microsoft.com/office/drawing/2014/main" id="{DF8CEE32-225A-4C6D-9FCE-8BE5F951FDDD}"/>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직사각형 54">
                <a:extLst>
                  <a:ext uri="{FF2B5EF4-FFF2-40B4-BE49-F238E27FC236}">
                    <a16:creationId xmlns:a16="http://schemas.microsoft.com/office/drawing/2014/main" id="{C4B09A56-242D-4B5B-89FB-92EA485003FB}"/>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1" name="그룹 24">
              <a:extLst>
                <a:ext uri="{FF2B5EF4-FFF2-40B4-BE49-F238E27FC236}">
                  <a16:creationId xmlns:a16="http://schemas.microsoft.com/office/drawing/2014/main" id="{551DC6C9-E182-4D4F-8CC2-F1B868B3D8C3}"/>
                </a:ext>
              </a:extLst>
            </p:cNvPr>
            <p:cNvGrpSpPr/>
            <p:nvPr/>
          </p:nvGrpSpPr>
          <p:grpSpPr>
            <a:xfrm>
              <a:off x="1588153" y="2671173"/>
              <a:ext cx="831653" cy="823143"/>
              <a:chOff x="129476" y="2867806"/>
              <a:chExt cx="831653" cy="823143"/>
            </a:xfrm>
          </p:grpSpPr>
          <p:sp>
            <p:nvSpPr>
              <p:cNvPr id="251" name="직사각형 36">
                <a:extLst>
                  <a:ext uri="{FF2B5EF4-FFF2-40B4-BE49-F238E27FC236}">
                    <a16:creationId xmlns:a16="http://schemas.microsoft.com/office/drawing/2014/main" id="{2832027A-961D-462B-9F01-8844D14019D4}"/>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2" name="직사각형 35">
                <a:extLst>
                  <a:ext uri="{FF2B5EF4-FFF2-40B4-BE49-F238E27FC236}">
                    <a16:creationId xmlns:a16="http://schemas.microsoft.com/office/drawing/2014/main" id="{307CD315-A353-43E0-AA2B-7EF02671A274}"/>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3" name="직사각형 11">
                <a:extLst>
                  <a:ext uri="{FF2B5EF4-FFF2-40B4-BE49-F238E27FC236}">
                    <a16:creationId xmlns:a16="http://schemas.microsoft.com/office/drawing/2014/main" id="{E2471DA1-47D5-4D68-9A2A-22B86209EDD6}"/>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2" name="양쪽 중괄호 4">
              <a:extLst>
                <a:ext uri="{FF2B5EF4-FFF2-40B4-BE49-F238E27FC236}">
                  <a16:creationId xmlns:a16="http://schemas.microsoft.com/office/drawing/2014/main" id="{0F9934A1-972B-4560-A5A7-4C5EA4162513}"/>
                </a:ext>
              </a:extLst>
            </p:cNvPr>
            <p:cNvSpPr/>
            <p:nvPr/>
          </p:nvSpPr>
          <p:spPr>
            <a:xfrm>
              <a:off x="3852376" y="2760607"/>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sp>
          <p:nvSpPr>
            <p:cNvPr id="173" name="Rectangle 15">
              <a:extLst>
                <a:ext uri="{FF2B5EF4-FFF2-40B4-BE49-F238E27FC236}">
                  <a16:creationId xmlns:a16="http://schemas.microsoft.com/office/drawing/2014/main" id="{F5AA69A2-E4D6-4048-89E7-46C307EF2E14}"/>
                </a:ext>
              </a:extLst>
            </p:cNvPr>
            <p:cNvSpPr/>
            <p:nvPr/>
          </p:nvSpPr>
          <p:spPr>
            <a:xfrm>
              <a:off x="1482575" y="2443660"/>
              <a:ext cx="1049519"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endParaRPr lang="ko-KR" altLang="en-US" sz="1300" dirty="0">
                <a:solidFill>
                  <a:schemeClr val="tx1">
                    <a:lumMod val="85000"/>
                    <a:lumOff val="15000"/>
                  </a:schemeClr>
                </a:solidFill>
                <a:latin typeface="SamsungOne-400" panose="020B0503030303020204" pitchFamily="34" charset="0"/>
              </a:endParaRPr>
            </a:p>
          </p:txBody>
        </p:sp>
        <p:sp>
          <p:nvSpPr>
            <p:cNvPr id="174" name="Rectangle 15">
              <a:extLst>
                <a:ext uri="{FF2B5EF4-FFF2-40B4-BE49-F238E27FC236}">
                  <a16:creationId xmlns:a16="http://schemas.microsoft.com/office/drawing/2014/main" id="{8F9B882D-4053-4ED3-B3F6-EE0D2C3CA75B}"/>
                </a:ext>
              </a:extLst>
            </p:cNvPr>
            <p:cNvSpPr/>
            <p:nvPr/>
          </p:nvSpPr>
          <p:spPr>
            <a:xfrm>
              <a:off x="2706030" y="2443660"/>
              <a:ext cx="1362552"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itchFamily="34" charset="0"/>
                </a:rPr>
                <a:t>Trích</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xuất</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tính</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năng</a:t>
              </a:r>
              <a:endParaRPr lang="en-US" altLang="ko-KR" sz="1300" dirty="0">
                <a:solidFill>
                  <a:schemeClr val="tx1">
                    <a:lumMod val="85000"/>
                    <a:lumOff val="15000"/>
                  </a:schemeClr>
                </a:solidFill>
                <a:latin typeface="SamsungOne-400" panose="020B0503030303020204" pitchFamily="34" charset="0"/>
                <a:ea typeface="SamsungOne-400" pitchFamily="34" charset="0"/>
              </a:endParaRPr>
            </a:p>
          </p:txBody>
        </p:sp>
        <p:sp>
          <p:nvSpPr>
            <p:cNvPr id="175" name="오른쪽 화살표 22">
              <a:extLst>
                <a:ext uri="{FF2B5EF4-FFF2-40B4-BE49-F238E27FC236}">
                  <a16:creationId xmlns:a16="http://schemas.microsoft.com/office/drawing/2014/main" id="{F5EC0F20-E5DF-4998-9692-DF686461BC18}"/>
                </a:ext>
              </a:extLst>
            </p:cNvPr>
            <p:cNvSpPr/>
            <p:nvPr/>
          </p:nvSpPr>
          <p:spPr>
            <a:xfrm>
              <a:off x="2370412"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6" name="오른쪽 화살표 81">
              <a:extLst>
                <a:ext uri="{FF2B5EF4-FFF2-40B4-BE49-F238E27FC236}">
                  <a16:creationId xmlns:a16="http://schemas.microsoft.com/office/drawing/2014/main" id="{B6BFECEA-53E2-4AC6-9AF0-343D4C04357E}"/>
                </a:ext>
              </a:extLst>
            </p:cNvPr>
            <p:cNvSpPr/>
            <p:nvPr/>
          </p:nvSpPr>
          <p:spPr>
            <a:xfrm>
              <a:off x="3776886"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7" name="오른쪽 화살표 82">
              <a:extLst>
                <a:ext uri="{FF2B5EF4-FFF2-40B4-BE49-F238E27FC236}">
                  <a16:creationId xmlns:a16="http://schemas.microsoft.com/office/drawing/2014/main" id="{7BC66AA5-46FC-4E78-BCB0-35A393726290}"/>
                </a:ext>
              </a:extLst>
            </p:cNvPr>
            <p:cNvSpPr/>
            <p:nvPr/>
          </p:nvSpPr>
          <p:spPr>
            <a:xfrm>
              <a:off x="6054163" y="5436269"/>
              <a:ext cx="305960" cy="109699"/>
            </a:xfrm>
            <a:prstGeom prst="rightArrow">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8" name="모서리가 둥근 직사각형 23">
              <a:extLst>
                <a:ext uri="{FF2B5EF4-FFF2-40B4-BE49-F238E27FC236}">
                  <a16:creationId xmlns:a16="http://schemas.microsoft.com/office/drawing/2014/main" id="{18A1EEA0-8D23-4ECA-8C2A-689F54042798}"/>
                </a:ext>
              </a:extLst>
            </p:cNvPr>
            <p:cNvSpPr/>
            <p:nvPr/>
          </p:nvSpPr>
          <p:spPr>
            <a:xfrm>
              <a:off x="1529480" y="5365118"/>
              <a:ext cx="1049090"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400" panose="020B0503030303020204" pitchFamily="34" charset="0"/>
                  <a:ea typeface="SamsungOne-400" panose="020B0503030303020204" pitchFamily="34" charset="0"/>
                </a:rPr>
                <a:t>HÌNH ẢNH</a:t>
              </a:r>
              <a:endParaRPr lang="ko-KR" altLang="en-US" sz="1400" b="1" dirty="0">
                <a:solidFill>
                  <a:schemeClr val="tx1">
                    <a:lumMod val="75000"/>
                    <a:lumOff val="25000"/>
                  </a:schemeClr>
                </a:solidFill>
                <a:latin typeface="SamsungOne-400" panose="020B0503030303020204" pitchFamily="34" charset="0"/>
              </a:endParaRPr>
            </a:p>
          </p:txBody>
        </p:sp>
        <p:sp>
          <p:nvSpPr>
            <p:cNvPr id="179" name="모서리가 둥근 직사각형 78">
              <a:extLst>
                <a:ext uri="{FF2B5EF4-FFF2-40B4-BE49-F238E27FC236}">
                  <a16:creationId xmlns:a16="http://schemas.microsoft.com/office/drawing/2014/main" id="{AE55A78E-010A-43DD-A4D3-7CE9CB8B9D9A}"/>
                </a:ext>
              </a:extLst>
            </p:cNvPr>
            <p:cNvSpPr/>
            <p:nvPr/>
          </p:nvSpPr>
          <p:spPr>
            <a:xfrm>
              <a:off x="2681005" y="5365118"/>
              <a:ext cx="11385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400" panose="020B0503030303020204" pitchFamily="34" charset="0"/>
                  <a:ea typeface="SamsungOne-400" panose="020B0503030303020204" pitchFamily="34" charset="0"/>
                </a:rPr>
                <a:t>TÍNH NĂNG</a:t>
              </a:r>
              <a:endParaRPr lang="ko-KR" altLang="en-US" sz="1400" b="1" dirty="0">
                <a:solidFill>
                  <a:schemeClr val="tx1">
                    <a:lumMod val="75000"/>
                    <a:lumOff val="25000"/>
                  </a:schemeClr>
                </a:solidFill>
                <a:latin typeface="SamsungOne-400" panose="020B0503030303020204" pitchFamily="34" charset="0"/>
              </a:endParaRPr>
            </a:p>
          </p:txBody>
        </p:sp>
        <p:sp>
          <p:nvSpPr>
            <p:cNvPr id="180" name="모서리가 둥근 직사각형 79">
              <a:extLst>
                <a:ext uri="{FF2B5EF4-FFF2-40B4-BE49-F238E27FC236}">
                  <a16:creationId xmlns:a16="http://schemas.microsoft.com/office/drawing/2014/main" id="{35BA87E1-8A59-4AFA-9191-76621FDFFC58}"/>
                </a:ext>
              </a:extLst>
            </p:cNvPr>
            <p:cNvSpPr/>
            <p:nvPr/>
          </p:nvSpPr>
          <p:spPr>
            <a:xfrm>
              <a:off x="4185281" y="5248980"/>
              <a:ext cx="1948467" cy="484276"/>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HỌC MÁY</a:t>
              </a:r>
              <a:endParaRPr lang="ko-KR" altLang="en-US" sz="1400" dirty="0">
                <a:solidFill>
                  <a:schemeClr val="tx1">
                    <a:lumMod val="75000"/>
                    <a:lumOff val="25000"/>
                  </a:schemeClr>
                </a:solidFill>
                <a:latin typeface="SamsungOne-700" panose="020B0803030303020204" pitchFamily="34" charset="0"/>
              </a:endParaRPr>
            </a:p>
          </p:txBody>
        </p:sp>
        <p:sp>
          <p:nvSpPr>
            <p:cNvPr id="181" name="모서리가 둥근 직사각형 80">
              <a:extLst>
                <a:ext uri="{FF2B5EF4-FFF2-40B4-BE49-F238E27FC236}">
                  <a16:creationId xmlns:a16="http://schemas.microsoft.com/office/drawing/2014/main" id="{42F8E279-8ABD-4D34-856A-DCE27FB6A172}"/>
                </a:ext>
              </a:extLst>
            </p:cNvPr>
            <p:cNvSpPr/>
            <p:nvPr/>
          </p:nvSpPr>
          <p:spPr>
            <a:xfrm>
              <a:off x="6494840" y="5365118"/>
              <a:ext cx="1894966"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r>
                <a:rPr lang="en-US" altLang="ko-KR" sz="1400" b="1" dirty="0">
                  <a:solidFill>
                    <a:schemeClr val="tx1">
                      <a:lumMod val="75000"/>
                      <a:lumOff val="25000"/>
                    </a:schemeClr>
                  </a:solidFill>
                  <a:latin typeface="SamsungOne-400" panose="020B0503030303020204" pitchFamily="34" charset="0"/>
                </a:rPr>
                <a:t>ĐỐI TƯỢNG LÀ GÌ</a:t>
              </a:r>
              <a:endParaRPr lang="ko-KR" altLang="en-US" sz="1400" b="1" dirty="0">
                <a:solidFill>
                  <a:schemeClr val="tx1">
                    <a:lumMod val="75000"/>
                    <a:lumOff val="25000"/>
                  </a:schemeClr>
                </a:solidFill>
                <a:latin typeface="SamsungOne-400" panose="020B0503030303020204" pitchFamily="34" charset="0"/>
              </a:endParaRPr>
            </a:p>
          </p:txBody>
        </p:sp>
        <p:sp>
          <p:nvSpPr>
            <p:cNvPr id="182" name="Rectangle 15">
              <a:extLst>
                <a:ext uri="{FF2B5EF4-FFF2-40B4-BE49-F238E27FC236}">
                  <a16:creationId xmlns:a16="http://schemas.microsoft.com/office/drawing/2014/main" id="{A65C1D40-FA37-41BA-9D3A-F1AFB34E0A3B}"/>
                </a:ext>
              </a:extLst>
            </p:cNvPr>
            <p:cNvSpPr/>
            <p:nvPr/>
          </p:nvSpPr>
          <p:spPr>
            <a:xfrm>
              <a:off x="6883450" y="2997455"/>
              <a:ext cx="1188850"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itchFamily="34" charset="0"/>
                </a:rPr>
                <a:t>Dữ</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liệu</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kiểm</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tra</a:t>
              </a:r>
              <a:endParaRPr lang="en-US" altLang="ko-KR" sz="1300" dirty="0">
                <a:solidFill>
                  <a:schemeClr val="tx1">
                    <a:lumMod val="85000"/>
                    <a:lumOff val="15000"/>
                  </a:schemeClr>
                </a:solidFill>
                <a:latin typeface="SamsungOne-400" panose="020B0503030303020204" pitchFamily="34" charset="0"/>
                <a:ea typeface="SamsungOne-400" pitchFamily="34" charset="0"/>
              </a:endParaRPr>
            </a:p>
          </p:txBody>
        </p:sp>
        <p:sp>
          <p:nvSpPr>
            <p:cNvPr id="183" name="Rectangle 15">
              <a:extLst>
                <a:ext uri="{FF2B5EF4-FFF2-40B4-BE49-F238E27FC236}">
                  <a16:creationId xmlns:a16="http://schemas.microsoft.com/office/drawing/2014/main" id="{D4D551BE-D034-45CE-90ED-A39C7ACE1DB6}"/>
                </a:ext>
              </a:extLst>
            </p:cNvPr>
            <p:cNvSpPr/>
            <p:nvPr/>
          </p:nvSpPr>
          <p:spPr>
            <a:xfrm>
              <a:off x="6999303" y="4667368"/>
              <a:ext cx="927893"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itchFamily="34" charset="0"/>
                </a:rPr>
                <a:t>Mèo</a:t>
              </a:r>
              <a:endParaRPr lang="ko-KR" altLang="en-US" sz="1300" dirty="0">
                <a:solidFill>
                  <a:schemeClr val="tx1">
                    <a:lumMod val="85000"/>
                    <a:lumOff val="15000"/>
                  </a:schemeClr>
                </a:solidFill>
                <a:latin typeface="SamsungOne-400" panose="020B0503030303020204" pitchFamily="34" charset="0"/>
              </a:endParaRPr>
            </a:p>
          </p:txBody>
        </p:sp>
        <p:sp>
          <p:nvSpPr>
            <p:cNvPr id="184" name="갈매기형 수장 128">
              <a:extLst>
                <a:ext uri="{FF2B5EF4-FFF2-40B4-BE49-F238E27FC236}">
                  <a16:creationId xmlns:a16="http://schemas.microsoft.com/office/drawing/2014/main" id="{E1218E90-AC15-4AE9-B716-EC1114DC2C06}"/>
                </a:ext>
              </a:extLst>
            </p:cNvPr>
            <p:cNvSpPr/>
            <p:nvPr/>
          </p:nvSpPr>
          <p:spPr>
            <a:xfrm>
              <a:off x="6095648" y="3673097"/>
              <a:ext cx="399192" cy="501199"/>
            </a:xfrm>
            <a:prstGeom prst="chevron">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185" name="그룹 176">
              <a:extLst>
                <a:ext uri="{FF2B5EF4-FFF2-40B4-BE49-F238E27FC236}">
                  <a16:creationId xmlns:a16="http://schemas.microsoft.com/office/drawing/2014/main" id="{5CF7215E-E6FB-4556-9F28-312D68D2100C}"/>
                </a:ext>
              </a:extLst>
            </p:cNvPr>
            <p:cNvGrpSpPr/>
            <p:nvPr/>
          </p:nvGrpSpPr>
          <p:grpSpPr>
            <a:xfrm>
              <a:off x="4069595" y="2789182"/>
              <a:ext cx="1984568" cy="2058302"/>
              <a:chOff x="4357064" y="3174154"/>
              <a:chExt cx="1984568" cy="2058302"/>
            </a:xfrm>
          </p:grpSpPr>
          <p:sp>
            <p:nvSpPr>
              <p:cNvPr id="214" name="Rectangle 15">
                <a:extLst>
                  <a:ext uri="{FF2B5EF4-FFF2-40B4-BE49-F238E27FC236}">
                    <a16:creationId xmlns:a16="http://schemas.microsoft.com/office/drawing/2014/main" id="{1C65D13F-506A-4A5C-B056-86369ECAD60D}"/>
                  </a:ext>
                </a:extLst>
              </p:cNvPr>
              <p:cNvSpPr/>
              <p:nvPr/>
            </p:nvSpPr>
            <p:spPr>
              <a:xfrm>
                <a:off x="4357064" y="3174154"/>
                <a:ext cx="1984568" cy="400110"/>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itchFamily="34" charset="0"/>
                  </a:rPr>
                  <a:t>Học</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máy</a:t>
                </a:r>
                <a:endParaRPr lang="en-US" altLang="ko-KR" sz="1300" dirty="0">
                  <a:solidFill>
                    <a:schemeClr val="tx1">
                      <a:lumMod val="85000"/>
                      <a:lumOff val="15000"/>
                    </a:schemeClr>
                  </a:solidFill>
                  <a:latin typeface="SamsungOne-400" panose="020B0503030303020204" pitchFamily="34" charset="0"/>
                  <a:ea typeface="SamsungOne-400" pitchFamily="34" charset="0"/>
                </a:endParaRPr>
              </a:p>
              <a:p>
                <a:pPr marL="398463" indent="-398463" algn="ctr"/>
                <a:r>
                  <a:rPr lang="en-US" altLang="ko-KR" sz="1300" dirty="0">
                    <a:solidFill>
                      <a:schemeClr val="tx1">
                        <a:lumMod val="85000"/>
                        <a:lumOff val="15000"/>
                      </a:schemeClr>
                    </a:solidFill>
                    <a:latin typeface="SamsungOne-400" panose="020B0503030303020204" pitchFamily="34" charset="0"/>
                    <a:ea typeface="SamsungOne-400" pitchFamily="34" charset="0"/>
                  </a:rPr>
                  <a:t>Phân </a:t>
                </a:r>
                <a:r>
                  <a:rPr lang="en-US" altLang="ko-KR" sz="1300" dirty="0" err="1">
                    <a:solidFill>
                      <a:schemeClr val="tx1">
                        <a:lumMod val="85000"/>
                        <a:lumOff val="15000"/>
                      </a:schemeClr>
                    </a:solidFill>
                    <a:latin typeface="SamsungOne-400" panose="020B0503030303020204" pitchFamily="34" charset="0"/>
                    <a:ea typeface="SamsungOne-400" pitchFamily="34" charset="0"/>
                  </a:rPr>
                  <a:t>loại</a:t>
                </a:r>
                <a:r>
                  <a:rPr lang="en-US" altLang="ko-KR" sz="1300" dirty="0">
                    <a:solidFill>
                      <a:schemeClr val="tx1">
                        <a:lumMod val="85000"/>
                        <a:lumOff val="15000"/>
                      </a:schemeClr>
                    </a:solidFill>
                    <a:latin typeface="SamsungOne-400" panose="020B0503030303020204" pitchFamily="34" charset="0"/>
                    <a:ea typeface="SamsungOne-400" pitchFamily="34" charset="0"/>
                  </a:rPr>
                  <a:t> </a:t>
                </a:r>
                <a:r>
                  <a:rPr lang="en-US" altLang="ko-KR" sz="1300" dirty="0" err="1">
                    <a:solidFill>
                      <a:schemeClr val="tx1">
                        <a:lumMod val="85000"/>
                        <a:lumOff val="15000"/>
                      </a:schemeClr>
                    </a:solidFill>
                    <a:latin typeface="SamsungOne-400" panose="020B0503030303020204" pitchFamily="34" charset="0"/>
                    <a:ea typeface="SamsungOne-400" pitchFamily="34" charset="0"/>
                  </a:rPr>
                  <a:t>mô</a:t>
                </a:r>
                <a:r>
                  <a:rPr lang="en-US" altLang="ko-KR" sz="1300" dirty="0">
                    <a:solidFill>
                      <a:schemeClr val="tx1">
                        <a:lumMod val="85000"/>
                        <a:lumOff val="15000"/>
                      </a:schemeClr>
                    </a:solidFill>
                    <a:latin typeface="SamsungOne-400" panose="020B0503030303020204" pitchFamily="34" charset="0"/>
                    <a:ea typeface="SamsungOne-400" pitchFamily="34" charset="0"/>
                  </a:rPr>
                  <a:t> hình</a:t>
                </a:r>
              </a:p>
            </p:txBody>
          </p:sp>
          <p:grpSp>
            <p:nvGrpSpPr>
              <p:cNvPr id="215" name="그룹 175">
                <a:extLst>
                  <a:ext uri="{FF2B5EF4-FFF2-40B4-BE49-F238E27FC236}">
                    <a16:creationId xmlns:a16="http://schemas.microsoft.com/office/drawing/2014/main" id="{5A3FE9FB-6678-4E53-98B5-9F3ADB228BFC}"/>
                  </a:ext>
                </a:extLst>
              </p:cNvPr>
              <p:cNvGrpSpPr/>
              <p:nvPr/>
            </p:nvGrpSpPr>
            <p:grpSpPr>
              <a:xfrm>
                <a:off x="4677891" y="3564934"/>
                <a:ext cx="1476773" cy="1667522"/>
                <a:chOff x="4677891" y="3564934"/>
                <a:chExt cx="1476773" cy="1667522"/>
              </a:xfrm>
            </p:grpSpPr>
            <p:sp>
              <p:nvSpPr>
                <p:cNvPr id="216" name="직사각형 99">
                  <a:extLst>
                    <a:ext uri="{FF2B5EF4-FFF2-40B4-BE49-F238E27FC236}">
                      <a16:creationId xmlns:a16="http://schemas.microsoft.com/office/drawing/2014/main" id="{7DB28E37-4694-4738-A1CD-0E76D5E986F4}"/>
                    </a:ext>
                  </a:extLst>
                </p:cNvPr>
                <p:cNvSpPr/>
                <p:nvPr/>
              </p:nvSpPr>
              <p:spPr>
                <a:xfrm>
                  <a:off x="4926788" y="3618830"/>
                  <a:ext cx="948716" cy="1385470"/>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7" name="직사각형 97">
                  <a:extLst>
                    <a:ext uri="{FF2B5EF4-FFF2-40B4-BE49-F238E27FC236}">
                      <a16:creationId xmlns:a16="http://schemas.microsoft.com/office/drawing/2014/main" id="{D4287250-4668-44A8-A3BF-1289C1281E80}"/>
                    </a:ext>
                  </a:extLst>
                </p:cNvPr>
                <p:cNvSpPr/>
                <p:nvPr/>
              </p:nvSpPr>
              <p:spPr>
                <a:xfrm>
                  <a:off x="4677891"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8" name="직사각형 97">
                  <a:extLst>
                    <a:ext uri="{FF2B5EF4-FFF2-40B4-BE49-F238E27FC236}">
                      <a16:creationId xmlns:a16="http://schemas.microsoft.com/office/drawing/2014/main" id="{4CD0EFF6-0B4A-4F4E-AB20-89A5343B8F8C}"/>
                    </a:ext>
                  </a:extLst>
                </p:cNvPr>
                <p:cNvSpPr/>
                <p:nvPr/>
              </p:nvSpPr>
              <p:spPr>
                <a:xfrm flipH="1" flipV="1">
                  <a:off x="5543153" y="3618830"/>
                  <a:ext cx="506985" cy="1381971"/>
                </a:xfrm>
                <a:custGeom>
                  <a:avLst/>
                  <a:gdLst>
                    <a:gd name="connsiteX0" fmla="*/ 0 w 506985"/>
                    <a:gd name="connsiteY0" fmla="*/ 0 h 1381971"/>
                    <a:gd name="connsiteX1" fmla="*/ 506985 w 506985"/>
                    <a:gd name="connsiteY1" fmla="*/ 0 h 1381971"/>
                    <a:gd name="connsiteX2" fmla="*/ 506985 w 506985"/>
                    <a:gd name="connsiteY2" fmla="*/ 1381971 h 1381971"/>
                    <a:gd name="connsiteX3" fmla="*/ 0 w 506985"/>
                    <a:gd name="connsiteY3" fmla="*/ 1381971 h 1381971"/>
                    <a:gd name="connsiteX4" fmla="*/ 0 w 506985"/>
                    <a:gd name="connsiteY4" fmla="*/ 0 h 1381971"/>
                    <a:gd name="connsiteX0" fmla="*/ 0 w 506985"/>
                    <a:gd name="connsiteY0" fmla="*/ 0 h 1381971"/>
                    <a:gd name="connsiteX1" fmla="*/ 349822 w 506985"/>
                    <a:gd name="connsiteY1" fmla="*/ 0 h 1381971"/>
                    <a:gd name="connsiteX2" fmla="*/ 506985 w 506985"/>
                    <a:gd name="connsiteY2" fmla="*/ 1381971 h 1381971"/>
                    <a:gd name="connsiteX3" fmla="*/ 0 w 506985"/>
                    <a:gd name="connsiteY3" fmla="*/ 1381971 h 1381971"/>
                    <a:gd name="connsiteX4" fmla="*/ 0 w 506985"/>
                    <a:gd name="connsiteY4" fmla="*/ 0 h 1381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85" h="1381971">
                      <a:moveTo>
                        <a:pt x="0" y="0"/>
                      </a:moveTo>
                      <a:lnTo>
                        <a:pt x="349822" y="0"/>
                      </a:lnTo>
                      <a:lnTo>
                        <a:pt x="506985" y="1381971"/>
                      </a:lnTo>
                      <a:lnTo>
                        <a:pt x="0" y="1381971"/>
                      </a:lnTo>
                      <a:lnTo>
                        <a:pt x="0" y="0"/>
                      </a:lnTo>
                      <a:close/>
                    </a:path>
                  </a:pathLst>
                </a:cu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19" name="직선 연결선 50">
                  <a:extLst>
                    <a:ext uri="{FF2B5EF4-FFF2-40B4-BE49-F238E27FC236}">
                      <a16:creationId xmlns:a16="http://schemas.microsoft.com/office/drawing/2014/main" id="{74A1D07B-9473-4913-85B3-9FDADEA3085F}"/>
                    </a:ext>
                  </a:extLst>
                </p:cNvPr>
                <p:cNvCxnSpPr/>
                <p:nvPr/>
              </p:nvCxnSpPr>
              <p:spPr>
                <a:xfrm>
                  <a:off x="4677891" y="3564934"/>
                  <a:ext cx="0" cy="1440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96">
                  <a:extLst>
                    <a:ext uri="{FF2B5EF4-FFF2-40B4-BE49-F238E27FC236}">
                      <a16:creationId xmlns:a16="http://schemas.microsoft.com/office/drawing/2014/main" id="{38A8A244-E7CF-4C32-8950-B99157E51D44}"/>
                    </a:ext>
                  </a:extLst>
                </p:cNvPr>
                <p:cNvCxnSpPr/>
                <p:nvPr/>
              </p:nvCxnSpPr>
              <p:spPr>
                <a:xfrm>
                  <a:off x="4677891" y="5004300"/>
                  <a:ext cx="14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타원 100">
                  <a:extLst>
                    <a:ext uri="{FF2B5EF4-FFF2-40B4-BE49-F238E27FC236}">
                      <a16:creationId xmlns:a16="http://schemas.microsoft.com/office/drawing/2014/main" id="{C0F2BFA3-0810-4506-AB9F-03358E9A017D}"/>
                    </a:ext>
                  </a:extLst>
                </p:cNvPr>
                <p:cNvSpPr/>
                <p:nvPr/>
              </p:nvSpPr>
              <p:spPr>
                <a:xfrm>
                  <a:off x="4778403" y="477932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타원 101">
                  <a:extLst>
                    <a:ext uri="{FF2B5EF4-FFF2-40B4-BE49-F238E27FC236}">
                      <a16:creationId xmlns:a16="http://schemas.microsoft.com/office/drawing/2014/main" id="{9C65E157-E506-40B4-A85A-B340467AC1B9}"/>
                    </a:ext>
                  </a:extLst>
                </p:cNvPr>
                <p:cNvSpPr/>
                <p:nvPr/>
              </p:nvSpPr>
              <p:spPr>
                <a:xfrm>
                  <a:off x="4882412" y="475521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3" name="타원 102">
                  <a:extLst>
                    <a:ext uri="{FF2B5EF4-FFF2-40B4-BE49-F238E27FC236}">
                      <a16:creationId xmlns:a16="http://schemas.microsoft.com/office/drawing/2014/main" id="{7298E3D4-2DF0-40B1-88EC-6A1AECF9100F}"/>
                    </a:ext>
                  </a:extLst>
                </p:cNvPr>
                <p:cNvSpPr/>
                <p:nvPr/>
              </p:nvSpPr>
              <p:spPr>
                <a:xfrm>
                  <a:off x="4990412" y="4774424"/>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4" name="타원 103">
                  <a:extLst>
                    <a:ext uri="{FF2B5EF4-FFF2-40B4-BE49-F238E27FC236}">
                      <a16:creationId xmlns:a16="http://schemas.microsoft.com/office/drawing/2014/main" id="{2B9E619C-BF52-4AD1-B477-3A362C28564D}"/>
                    </a:ext>
                  </a:extLst>
                </p:cNvPr>
                <p:cNvSpPr/>
                <p:nvPr/>
              </p:nvSpPr>
              <p:spPr>
                <a:xfrm>
                  <a:off x="4753852" y="48810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5" name="타원 104">
                  <a:extLst>
                    <a:ext uri="{FF2B5EF4-FFF2-40B4-BE49-F238E27FC236}">
                      <a16:creationId xmlns:a16="http://schemas.microsoft.com/office/drawing/2014/main" id="{179AEDF4-1F1B-4FB0-9B06-2DC9A3B2A1AC}"/>
                    </a:ext>
                  </a:extLst>
                </p:cNvPr>
                <p:cNvSpPr/>
                <p:nvPr/>
              </p:nvSpPr>
              <p:spPr>
                <a:xfrm>
                  <a:off x="4866818" y="48577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6" name="타원 105">
                  <a:extLst>
                    <a:ext uri="{FF2B5EF4-FFF2-40B4-BE49-F238E27FC236}">
                      <a16:creationId xmlns:a16="http://schemas.microsoft.com/office/drawing/2014/main" id="{64408AA3-AB54-4653-9F36-DB3299B74CA4}"/>
                    </a:ext>
                  </a:extLst>
                </p:cNvPr>
                <p:cNvSpPr/>
                <p:nvPr/>
              </p:nvSpPr>
              <p:spPr>
                <a:xfrm>
                  <a:off x="4974130" y="488434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타원 226">
                  <a:extLst>
                    <a:ext uri="{FF2B5EF4-FFF2-40B4-BE49-F238E27FC236}">
                      <a16:creationId xmlns:a16="http://schemas.microsoft.com/office/drawing/2014/main" id="{57C5D731-8B35-4005-ABDA-F561AECC137C}"/>
                    </a:ext>
                  </a:extLst>
                </p:cNvPr>
                <p:cNvSpPr/>
                <p:nvPr/>
              </p:nvSpPr>
              <p:spPr>
                <a:xfrm>
                  <a:off x="5261527" y="438510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8" name="타원 227">
                  <a:extLst>
                    <a:ext uri="{FF2B5EF4-FFF2-40B4-BE49-F238E27FC236}">
                      <a16:creationId xmlns:a16="http://schemas.microsoft.com/office/drawing/2014/main" id="{6424CC49-7B58-4D4B-9329-BD622697153C}"/>
                    </a:ext>
                  </a:extLst>
                </p:cNvPr>
                <p:cNvSpPr/>
                <p:nvPr/>
              </p:nvSpPr>
              <p:spPr>
                <a:xfrm>
                  <a:off x="5358685" y="439747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id="{F7FFCC08-1C5F-4FBB-A81D-48AEBCA6DDAE}"/>
                    </a:ext>
                  </a:extLst>
                </p:cNvPr>
                <p:cNvSpPr/>
                <p:nvPr/>
              </p:nvSpPr>
              <p:spPr>
                <a:xfrm>
                  <a:off x="5486323" y="436033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0" name="타원 229">
                  <a:extLst>
                    <a:ext uri="{FF2B5EF4-FFF2-40B4-BE49-F238E27FC236}">
                      <a16:creationId xmlns:a16="http://schemas.microsoft.com/office/drawing/2014/main" id="{2A5F22CB-F059-4FBD-9D93-35BEE8BC14F6}"/>
                    </a:ext>
                  </a:extLst>
                </p:cNvPr>
                <p:cNvSpPr/>
                <p:nvPr/>
              </p:nvSpPr>
              <p:spPr>
                <a:xfrm>
                  <a:off x="5412976" y="3999329"/>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타원 230">
                  <a:extLst>
                    <a:ext uri="{FF2B5EF4-FFF2-40B4-BE49-F238E27FC236}">
                      <a16:creationId xmlns:a16="http://schemas.microsoft.com/office/drawing/2014/main" id="{9EA72C9A-3C44-47EA-842F-AA999D8616A2}"/>
                    </a:ext>
                  </a:extLst>
                </p:cNvPr>
                <p:cNvSpPr/>
                <p:nvPr/>
              </p:nvSpPr>
              <p:spPr>
                <a:xfrm>
                  <a:off x="5445560" y="412798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타원 231">
                  <a:extLst>
                    <a:ext uri="{FF2B5EF4-FFF2-40B4-BE49-F238E27FC236}">
                      <a16:creationId xmlns:a16="http://schemas.microsoft.com/office/drawing/2014/main" id="{C84E6A28-C976-4943-AEF8-CED4C7986580}"/>
                    </a:ext>
                  </a:extLst>
                </p:cNvPr>
                <p:cNvSpPr/>
                <p:nvPr/>
              </p:nvSpPr>
              <p:spPr>
                <a:xfrm>
                  <a:off x="5501786" y="42207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3" name="타원 232">
                  <a:extLst>
                    <a:ext uri="{FF2B5EF4-FFF2-40B4-BE49-F238E27FC236}">
                      <a16:creationId xmlns:a16="http://schemas.microsoft.com/office/drawing/2014/main" id="{8BD3CCDF-A807-414C-9C3C-CF3FC2CED500}"/>
                    </a:ext>
                  </a:extLst>
                </p:cNvPr>
                <p:cNvSpPr/>
                <p:nvPr/>
              </p:nvSpPr>
              <p:spPr>
                <a:xfrm>
                  <a:off x="5404211" y="426547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4" name="타원 233">
                  <a:extLst>
                    <a:ext uri="{FF2B5EF4-FFF2-40B4-BE49-F238E27FC236}">
                      <a16:creationId xmlns:a16="http://schemas.microsoft.com/office/drawing/2014/main" id="{B38133C9-6CBC-482C-A84F-462AD315B436}"/>
                    </a:ext>
                  </a:extLst>
                </p:cNvPr>
                <p:cNvSpPr/>
                <p:nvPr/>
              </p:nvSpPr>
              <p:spPr>
                <a:xfrm>
                  <a:off x="5287462" y="426818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5" name="타원 234">
                  <a:extLst>
                    <a:ext uri="{FF2B5EF4-FFF2-40B4-BE49-F238E27FC236}">
                      <a16:creationId xmlns:a16="http://schemas.microsoft.com/office/drawing/2014/main" id="{43F271DE-C0F5-4E0E-8DD9-5C9CF0E5D773}"/>
                    </a:ext>
                  </a:extLst>
                </p:cNvPr>
                <p:cNvSpPr/>
                <p:nvPr/>
              </p:nvSpPr>
              <p:spPr>
                <a:xfrm>
                  <a:off x="534934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6" name="타원 235">
                  <a:extLst>
                    <a:ext uri="{FF2B5EF4-FFF2-40B4-BE49-F238E27FC236}">
                      <a16:creationId xmlns:a16="http://schemas.microsoft.com/office/drawing/2014/main" id="{CBAABB73-634A-4563-99B4-23AFF03F8F10}"/>
                    </a:ext>
                  </a:extLst>
                </p:cNvPr>
                <p:cNvSpPr/>
                <p:nvPr/>
              </p:nvSpPr>
              <p:spPr>
                <a:xfrm>
                  <a:off x="5339822" y="4057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7" name="타원 236">
                  <a:extLst>
                    <a:ext uri="{FF2B5EF4-FFF2-40B4-BE49-F238E27FC236}">
                      <a16:creationId xmlns:a16="http://schemas.microsoft.com/office/drawing/2014/main" id="{6CC4973D-0477-4246-9EFE-05D2F4CF0255}"/>
                    </a:ext>
                  </a:extLst>
                </p:cNvPr>
                <p:cNvSpPr/>
                <p:nvPr/>
              </p:nvSpPr>
              <p:spPr>
                <a:xfrm>
                  <a:off x="5619557" y="398133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8" name="타원 237">
                  <a:extLst>
                    <a:ext uri="{FF2B5EF4-FFF2-40B4-BE49-F238E27FC236}">
                      <a16:creationId xmlns:a16="http://schemas.microsoft.com/office/drawing/2014/main" id="{F60F6BDA-ED74-458C-8BD2-7BF4ED6ABCA5}"/>
                    </a:ext>
                  </a:extLst>
                </p:cNvPr>
                <p:cNvSpPr/>
                <p:nvPr/>
              </p:nvSpPr>
              <p:spPr>
                <a:xfrm>
                  <a:off x="5648500" y="4077291"/>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타원 238">
                  <a:extLst>
                    <a:ext uri="{FF2B5EF4-FFF2-40B4-BE49-F238E27FC236}">
                      <a16:creationId xmlns:a16="http://schemas.microsoft.com/office/drawing/2014/main" id="{47BEFC57-60A8-4994-9B72-D6FD793B1F76}"/>
                    </a:ext>
                  </a:extLst>
                </p:cNvPr>
                <p:cNvSpPr/>
                <p:nvPr/>
              </p:nvSpPr>
              <p:spPr>
                <a:xfrm>
                  <a:off x="5641268" y="417242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0" name="타원 239">
                  <a:extLst>
                    <a:ext uri="{FF2B5EF4-FFF2-40B4-BE49-F238E27FC236}">
                      <a16:creationId xmlns:a16="http://schemas.microsoft.com/office/drawing/2014/main" id="{8F887D15-F992-4D07-B553-A24CBAF19799}"/>
                    </a:ext>
                  </a:extLst>
                </p:cNvPr>
                <p:cNvSpPr/>
                <p:nvPr/>
              </p:nvSpPr>
              <p:spPr>
                <a:xfrm>
                  <a:off x="5667552" y="428059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1" name="타원 240">
                  <a:extLst>
                    <a:ext uri="{FF2B5EF4-FFF2-40B4-BE49-F238E27FC236}">
                      <a16:creationId xmlns:a16="http://schemas.microsoft.com/office/drawing/2014/main" id="{5015B0AB-226C-4EEE-AD19-486E6F836373}"/>
                    </a:ext>
                  </a:extLst>
                </p:cNvPr>
                <p:cNvSpPr/>
                <p:nvPr/>
              </p:nvSpPr>
              <p:spPr>
                <a:xfrm>
                  <a:off x="5724645" y="3980910"/>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타원 241">
                  <a:extLst>
                    <a:ext uri="{FF2B5EF4-FFF2-40B4-BE49-F238E27FC236}">
                      <a16:creationId xmlns:a16="http://schemas.microsoft.com/office/drawing/2014/main" id="{C17EB06F-1D29-40BA-AA9C-5574DE451A86}"/>
                    </a:ext>
                  </a:extLst>
                </p:cNvPr>
                <p:cNvSpPr/>
                <p:nvPr/>
              </p:nvSpPr>
              <p:spPr>
                <a:xfrm>
                  <a:off x="5809808" y="4019506"/>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3" name="타원 242">
                  <a:extLst>
                    <a:ext uri="{FF2B5EF4-FFF2-40B4-BE49-F238E27FC236}">
                      <a16:creationId xmlns:a16="http://schemas.microsoft.com/office/drawing/2014/main" id="{0B67A7B7-6612-40B7-BE3A-E69D9CA58073}"/>
                    </a:ext>
                  </a:extLst>
                </p:cNvPr>
                <p:cNvSpPr/>
                <p:nvPr/>
              </p:nvSpPr>
              <p:spPr>
                <a:xfrm>
                  <a:off x="5819452" y="4116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타원 243">
                  <a:extLst>
                    <a:ext uri="{FF2B5EF4-FFF2-40B4-BE49-F238E27FC236}">
                      <a16:creationId xmlns:a16="http://schemas.microsoft.com/office/drawing/2014/main" id="{876FFD9D-0D64-430A-9FBF-B63A29B7F416}"/>
                    </a:ext>
                  </a:extLst>
                </p:cNvPr>
                <p:cNvSpPr/>
                <p:nvPr/>
              </p:nvSpPr>
              <p:spPr>
                <a:xfrm>
                  <a:off x="5891452" y="4188693"/>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5" name="타원 244">
                  <a:extLst>
                    <a:ext uri="{FF2B5EF4-FFF2-40B4-BE49-F238E27FC236}">
                      <a16:creationId xmlns:a16="http://schemas.microsoft.com/office/drawing/2014/main" id="{B8C97526-45B1-4A28-9B55-21A0AA8634F4}"/>
                    </a:ext>
                  </a:extLst>
                </p:cNvPr>
                <p:cNvSpPr/>
                <p:nvPr/>
              </p:nvSpPr>
              <p:spPr>
                <a:xfrm>
                  <a:off x="5740829" y="4093038"/>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6" name="타원 245">
                  <a:extLst>
                    <a:ext uri="{FF2B5EF4-FFF2-40B4-BE49-F238E27FC236}">
                      <a16:creationId xmlns:a16="http://schemas.microsoft.com/office/drawing/2014/main" id="{01AAEDF2-D395-4B2D-B123-B3ABD664226F}"/>
                    </a:ext>
                  </a:extLst>
                </p:cNvPr>
                <p:cNvSpPr/>
                <p:nvPr/>
              </p:nvSpPr>
              <p:spPr>
                <a:xfrm>
                  <a:off x="5747452" y="4193055"/>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7" name="타원 246">
                  <a:extLst>
                    <a:ext uri="{FF2B5EF4-FFF2-40B4-BE49-F238E27FC236}">
                      <a16:creationId xmlns:a16="http://schemas.microsoft.com/office/drawing/2014/main" id="{62B72669-36A2-42DE-A103-AFDAECC0D4AD}"/>
                    </a:ext>
                  </a:extLst>
                </p:cNvPr>
                <p:cNvSpPr/>
                <p:nvPr/>
              </p:nvSpPr>
              <p:spPr>
                <a:xfrm>
                  <a:off x="5819452" y="4260667"/>
                  <a:ext cx="72000" cy="72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8" name="Rectangle 15">
                  <a:extLst>
                    <a:ext uri="{FF2B5EF4-FFF2-40B4-BE49-F238E27FC236}">
                      <a16:creationId xmlns:a16="http://schemas.microsoft.com/office/drawing/2014/main" id="{07D230F6-D4D7-4710-BDF2-8A6FD538BD6A}"/>
                    </a:ext>
                  </a:extLst>
                </p:cNvPr>
                <p:cNvSpPr/>
                <p:nvPr/>
              </p:nvSpPr>
              <p:spPr>
                <a:xfrm>
                  <a:off x="4693131" y="5032401"/>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rPr>
                    <a:t>Mèo</a:t>
                  </a:r>
                  <a:endParaRPr lang="ko-KR" altLang="en-US" sz="1300" dirty="0">
                    <a:solidFill>
                      <a:schemeClr val="tx1">
                        <a:lumMod val="85000"/>
                        <a:lumOff val="15000"/>
                      </a:schemeClr>
                    </a:solidFill>
                    <a:latin typeface="SamsungOne-400" panose="020B0503030303020204" pitchFamily="34" charset="0"/>
                  </a:endParaRPr>
                </a:p>
              </p:txBody>
            </p:sp>
            <p:sp>
              <p:nvSpPr>
                <p:cNvPr id="249" name="Rectangle 15">
                  <a:extLst>
                    <a:ext uri="{FF2B5EF4-FFF2-40B4-BE49-F238E27FC236}">
                      <a16:creationId xmlns:a16="http://schemas.microsoft.com/office/drawing/2014/main" id="{51C2069E-B0B3-4610-8A3D-E7069A4E4CC1}"/>
                    </a:ext>
                  </a:extLst>
                </p:cNvPr>
                <p:cNvSpPr/>
                <p:nvPr/>
              </p:nvSpPr>
              <p:spPr>
                <a:xfrm>
                  <a:off x="5178025"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itchFamily="34" charset="0"/>
                    </a:rPr>
                    <a:t>Chó</a:t>
                  </a:r>
                  <a:endParaRPr lang="ko-KR" altLang="en-US" sz="1300" dirty="0">
                    <a:solidFill>
                      <a:schemeClr val="tx1">
                        <a:lumMod val="85000"/>
                        <a:lumOff val="15000"/>
                      </a:schemeClr>
                    </a:solidFill>
                    <a:latin typeface="SamsungOne-400" panose="020B0503030303020204" pitchFamily="34" charset="0"/>
                  </a:endParaRPr>
                </a:p>
              </p:txBody>
            </p:sp>
            <p:sp>
              <p:nvSpPr>
                <p:cNvPr id="250" name="Rectangle 15">
                  <a:extLst>
                    <a:ext uri="{FF2B5EF4-FFF2-40B4-BE49-F238E27FC236}">
                      <a16:creationId xmlns:a16="http://schemas.microsoft.com/office/drawing/2014/main" id="{F8FC8CAE-F04B-44A2-815B-C7880B2A59C3}"/>
                    </a:ext>
                  </a:extLst>
                </p:cNvPr>
                <p:cNvSpPr/>
                <p:nvPr/>
              </p:nvSpPr>
              <p:spPr>
                <a:xfrm>
                  <a:off x="5647679" y="5032400"/>
                  <a:ext cx="506985"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ea typeface="SamsungOne-400" pitchFamily="34" charset="0"/>
                    </a:rPr>
                    <a:t>Vẹt</a:t>
                  </a:r>
                  <a:endParaRPr lang="ko-KR" altLang="en-US" sz="1300" dirty="0">
                    <a:solidFill>
                      <a:schemeClr val="tx1">
                        <a:lumMod val="85000"/>
                        <a:lumOff val="15000"/>
                      </a:schemeClr>
                    </a:solidFill>
                    <a:latin typeface="SamsungOne-400" panose="020B0503030303020204" pitchFamily="34" charset="0"/>
                  </a:endParaRPr>
                </a:p>
              </p:txBody>
            </p:sp>
          </p:grpSp>
        </p:grpSp>
        <p:sp>
          <p:nvSpPr>
            <p:cNvPr id="186" name="타원 135">
              <a:extLst>
                <a:ext uri="{FF2B5EF4-FFF2-40B4-BE49-F238E27FC236}">
                  <a16:creationId xmlns:a16="http://schemas.microsoft.com/office/drawing/2014/main" id="{0AB5E75A-BD1A-4575-8D88-0B829FA8BF19}"/>
                </a:ext>
              </a:extLst>
            </p:cNvPr>
            <p:cNvSpPr/>
            <p:nvPr/>
          </p:nvSpPr>
          <p:spPr>
            <a:xfrm>
              <a:off x="3369271" y="2935898"/>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7" name="타원 136">
              <a:extLst>
                <a:ext uri="{FF2B5EF4-FFF2-40B4-BE49-F238E27FC236}">
                  <a16:creationId xmlns:a16="http://schemas.microsoft.com/office/drawing/2014/main" id="{73DFC4BD-392F-41B0-85C1-D9557311EE28}"/>
                </a:ext>
              </a:extLst>
            </p:cNvPr>
            <p:cNvSpPr/>
            <p:nvPr/>
          </p:nvSpPr>
          <p:spPr>
            <a:xfrm>
              <a:off x="3217050" y="295707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8" name="타원 137">
              <a:extLst>
                <a:ext uri="{FF2B5EF4-FFF2-40B4-BE49-F238E27FC236}">
                  <a16:creationId xmlns:a16="http://schemas.microsoft.com/office/drawing/2014/main" id="{910E6293-0167-42EF-BBCC-BA955ACF2AE8}"/>
                </a:ext>
              </a:extLst>
            </p:cNvPr>
            <p:cNvSpPr/>
            <p:nvPr/>
          </p:nvSpPr>
          <p:spPr>
            <a:xfrm>
              <a:off x="3367100" y="3023749"/>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9" name="타원 138">
              <a:extLst>
                <a:ext uri="{FF2B5EF4-FFF2-40B4-BE49-F238E27FC236}">
                  <a16:creationId xmlns:a16="http://schemas.microsoft.com/office/drawing/2014/main" id="{B711699A-DC89-4804-B0B0-6FF85DA6CE47}"/>
                </a:ext>
              </a:extLst>
            </p:cNvPr>
            <p:cNvSpPr/>
            <p:nvPr/>
          </p:nvSpPr>
          <p:spPr>
            <a:xfrm>
              <a:off x="3074057" y="2888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0" name="타원 139">
              <a:extLst>
                <a:ext uri="{FF2B5EF4-FFF2-40B4-BE49-F238E27FC236}">
                  <a16:creationId xmlns:a16="http://schemas.microsoft.com/office/drawing/2014/main" id="{583A46C7-7A13-4E7F-9897-DAE9343A1D1B}"/>
                </a:ext>
              </a:extLst>
            </p:cNvPr>
            <p:cNvSpPr/>
            <p:nvPr/>
          </p:nvSpPr>
          <p:spPr>
            <a:xfrm>
              <a:off x="3165489" y="29247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타원 140">
              <a:extLst>
                <a:ext uri="{FF2B5EF4-FFF2-40B4-BE49-F238E27FC236}">
                  <a16:creationId xmlns:a16="http://schemas.microsoft.com/office/drawing/2014/main" id="{003E8779-2DDE-4384-8B5E-CD8C43CC37D4}"/>
                </a:ext>
              </a:extLst>
            </p:cNvPr>
            <p:cNvSpPr/>
            <p:nvPr/>
          </p:nvSpPr>
          <p:spPr>
            <a:xfrm>
              <a:off x="3079352" y="294204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2" name="타원 141">
              <a:extLst>
                <a:ext uri="{FF2B5EF4-FFF2-40B4-BE49-F238E27FC236}">
                  <a16:creationId xmlns:a16="http://schemas.microsoft.com/office/drawing/2014/main" id="{266267A8-C71C-4CCB-9C17-5219544749D8}"/>
                </a:ext>
              </a:extLst>
            </p:cNvPr>
            <p:cNvSpPr/>
            <p:nvPr/>
          </p:nvSpPr>
          <p:spPr>
            <a:xfrm>
              <a:off x="3078804" y="3041173"/>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3" name="타원 142">
              <a:extLst>
                <a:ext uri="{FF2B5EF4-FFF2-40B4-BE49-F238E27FC236}">
                  <a16:creationId xmlns:a16="http://schemas.microsoft.com/office/drawing/2014/main" id="{0574DE07-2CA5-4139-9BA6-548B110D1917}"/>
                </a:ext>
              </a:extLst>
            </p:cNvPr>
            <p:cNvSpPr/>
            <p:nvPr/>
          </p:nvSpPr>
          <p:spPr>
            <a:xfrm>
              <a:off x="3250256" y="3160232"/>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4" name="타원 143">
              <a:extLst>
                <a:ext uri="{FF2B5EF4-FFF2-40B4-BE49-F238E27FC236}">
                  <a16:creationId xmlns:a16="http://schemas.microsoft.com/office/drawing/2014/main" id="{5446E662-0699-4E72-862E-9C8BCFC464ED}"/>
                </a:ext>
              </a:extLst>
            </p:cNvPr>
            <p:cNvSpPr/>
            <p:nvPr/>
          </p:nvSpPr>
          <p:spPr>
            <a:xfrm>
              <a:off x="3387306" y="319844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타원 144">
              <a:extLst>
                <a:ext uri="{FF2B5EF4-FFF2-40B4-BE49-F238E27FC236}">
                  <a16:creationId xmlns:a16="http://schemas.microsoft.com/office/drawing/2014/main" id="{4473B0FE-4905-493F-99C5-89F961E83BEE}"/>
                </a:ext>
              </a:extLst>
            </p:cNvPr>
            <p:cNvSpPr/>
            <p:nvPr/>
          </p:nvSpPr>
          <p:spPr>
            <a:xfrm>
              <a:off x="3154996" y="3369804"/>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6" name="타원 145">
              <a:extLst>
                <a:ext uri="{FF2B5EF4-FFF2-40B4-BE49-F238E27FC236}">
                  <a16:creationId xmlns:a16="http://schemas.microsoft.com/office/drawing/2014/main" id="{CFA4216B-393B-4CFE-B3C1-91DB0B192DD3}"/>
                </a:ext>
              </a:extLst>
            </p:cNvPr>
            <p:cNvSpPr/>
            <p:nvPr/>
          </p:nvSpPr>
          <p:spPr>
            <a:xfrm>
              <a:off x="3106192" y="3258151"/>
              <a:ext cx="36000" cy="36000"/>
            </a:xfrm>
            <a:prstGeom prst="ellipse">
              <a:avLst/>
            </a:prstGeom>
            <a:solidFill>
              <a:srgbClr val="007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7" name="타원 147">
              <a:extLst>
                <a:ext uri="{FF2B5EF4-FFF2-40B4-BE49-F238E27FC236}">
                  <a16:creationId xmlns:a16="http://schemas.microsoft.com/office/drawing/2014/main" id="{114A1673-5401-47D0-BA4C-1C3CA8F3753E}"/>
                </a:ext>
              </a:extLst>
            </p:cNvPr>
            <p:cNvSpPr/>
            <p:nvPr/>
          </p:nvSpPr>
          <p:spPr>
            <a:xfrm>
              <a:off x="3403100" y="3725115"/>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8" name="타원 148">
              <a:extLst>
                <a:ext uri="{FF2B5EF4-FFF2-40B4-BE49-F238E27FC236}">
                  <a16:creationId xmlns:a16="http://schemas.microsoft.com/office/drawing/2014/main" id="{73CA9EB9-C2AD-4C0C-ABBA-7A8B68B189FF}"/>
                </a:ext>
              </a:extLst>
            </p:cNvPr>
            <p:cNvSpPr/>
            <p:nvPr/>
          </p:nvSpPr>
          <p:spPr>
            <a:xfrm>
              <a:off x="3135262" y="381084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9" name="타원 149">
              <a:extLst>
                <a:ext uri="{FF2B5EF4-FFF2-40B4-BE49-F238E27FC236}">
                  <a16:creationId xmlns:a16="http://schemas.microsoft.com/office/drawing/2014/main" id="{8FB62AFB-704E-4F34-AA73-C9348552DE75}"/>
                </a:ext>
              </a:extLst>
            </p:cNvPr>
            <p:cNvSpPr/>
            <p:nvPr/>
          </p:nvSpPr>
          <p:spPr>
            <a:xfrm>
              <a:off x="3387306" y="3799194"/>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타원 150">
              <a:extLst>
                <a:ext uri="{FF2B5EF4-FFF2-40B4-BE49-F238E27FC236}">
                  <a16:creationId xmlns:a16="http://schemas.microsoft.com/office/drawing/2014/main" id="{8E112F96-8F93-4889-A0E8-CDEBCD0687D8}"/>
                </a:ext>
              </a:extLst>
            </p:cNvPr>
            <p:cNvSpPr/>
            <p:nvPr/>
          </p:nvSpPr>
          <p:spPr>
            <a:xfrm>
              <a:off x="3287343" y="3814941"/>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1" name="타원 151">
              <a:extLst>
                <a:ext uri="{FF2B5EF4-FFF2-40B4-BE49-F238E27FC236}">
                  <a16:creationId xmlns:a16="http://schemas.microsoft.com/office/drawing/2014/main" id="{AA6062EE-B11B-487B-B4F1-94AE18C01DFD}"/>
                </a:ext>
              </a:extLst>
            </p:cNvPr>
            <p:cNvSpPr/>
            <p:nvPr/>
          </p:nvSpPr>
          <p:spPr>
            <a:xfrm>
              <a:off x="3313292" y="38822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2" name="타원 153">
              <a:extLst>
                <a:ext uri="{FF2B5EF4-FFF2-40B4-BE49-F238E27FC236}">
                  <a16:creationId xmlns:a16="http://schemas.microsoft.com/office/drawing/2014/main" id="{609DCC9B-9D1C-4A81-8D17-D61DF6FE20AD}"/>
                </a:ext>
              </a:extLst>
            </p:cNvPr>
            <p:cNvSpPr/>
            <p:nvPr/>
          </p:nvSpPr>
          <p:spPr>
            <a:xfrm>
              <a:off x="3171215" y="4034667"/>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3" name="타원 154">
              <a:extLst>
                <a:ext uri="{FF2B5EF4-FFF2-40B4-BE49-F238E27FC236}">
                  <a16:creationId xmlns:a16="http://schemas.microsoft.com/office/drawing/2014/main" id="{F8640F5D-0663-47AE-94AF-874BACFE2D66}"/>
                </a:ext>
              </a:extLst>
            </p:cNvPr>
            <p:cNvSpPr/>
            <p:nvPr/>
          </p:nvSpPr>
          <p:spPr>
            <a:xfrm>
              <a:off x="3096804" y="4226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4" name="타원 155">
              <a:extLst>
                <a:ext uri="{FF2B5EF4-FFF2-40B4-BE49-F238E27FC236}">
                  <a16:creationId xmlns:a16="http://schemas.microsoft.com/office/drawing/2014/main" id="{C241CBE8-E4EC-44FB-A39E-972E53564205}"/>
                </a:ext>
              </a:extLst>
            </p:cNvPr>
            <p:cNvSpPr/>
            <p:nvPr/>
          </p:nvSpPr>
          <p:spPr>
            <a:xfrm>
              <a:off x="3292848" y="4248889"/>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5" name="타원 156">
              <a:extLst>
                <a:ext uri="{FF2B5EF4-FFF2-40B4-BE49-F238E27FC236}">
                  <a16:creationId xmlns:a16="http://schemas.microsoft.com/office/drawing/2014/main" id="{46AAAF3A-B347-4F97-A114-7A42B7D4D574}"/>
                </a:ext>
              </a:extLst>
            </p:cNvPr>
            <p:cNvSpPr/>
            <p:nvPr/>
          </p:nvSpPr>
          <p:spPr>
            <a:xfrm>
              <a:off x="3453615" y="4244946"/>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6" name="타원 157">
              <a:extLst>
                <a:ext uri="{FF2B5EF4-FFF2-40B4-BE49-F238E27FC236}">
                  <a16:creationId xmlns:a16="http://schemas.microsoft.com/office/drawing/2014/main" id="{940A3DD8-042A-4836-A405-8CA499198098}"/>
                </a:ext>
              </a:extLst>
            </p:cNvPr>
            <p:cNvSpPr/>
            <p:nvPr/>
          </p:nvSpPr>
          <p:spPr>
            <a:xfrm>
              <a:off x="3293252" y="4054570"/>
              <a:ext cx="36000" cy="36000"/>
            </a:xfrm>
            <a:prstGeom prst="ellipse">
              <a:avLst/>
            </a:prstGeom>
            <a:solidFill>
              <a:srgbClr val="00B3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7" name="그룹 38">
              <a:extLst>
                <a:ext uri="{FF2B5EF4-FFF2-40B4-BE49-F238E27FC236}">
                  <a16:creationId xmlns:a16="http://schemas.microsoft.com/office/drawing/2014/main" id="{282302C6-B266-4B03-A532-6597B7D34C7C}"/>
                </a:ext>
              </a:extLst>
            </p:cNvPr>
            <p:cNvGrpSpPr/>
            <p:nvPr/>
          </p:nvGrpSpPr>
          <p:grpSpPr>
            <a:xfrm>
              <a:off x="1588153" y="4444886"/>
              <a:ext cx="831653" cy="823143"/>
              <a:chOff x="129476" y="4698669"/>
              <a:chExt cx="831653" cy="823143"/>
            </a:xfrm>
          </p:grpSpPr>
          <p:sp>
            <p:nvSpPr>
              <p:cNvPr id="211" name="직사각형 63">
                <a:extLst>
                  <a:ext uri="{FF2B5EF4-FFF2-40B4-BE49-F238E27FC236}">
                    <a16:creationId xmlns:a16="http://schemas.microsoft.com/office/drawing/2014/main" id="{A2971034-E16D-4A10-BFF0-0E83FBC3E0BE}"/>
                  </a:ext>
                </a:extLst>
              </p:cNvPr>
              <p:cNvSpPr/>
              <p:nvPr/>
            </p:nvSpPr>
            <p:spPr>
              <a:xfrm>
                <a:off x="255994" y="4698669"/>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2" name="직사각형 64">
                <a:extLst>
                  <a:ext uri="{FF2B5EF4-FFF2-40B4-BE49-F238E27FC236}">
                    <a16:creationId xmlns:a16="http://schemas.microsoft.com/office/drawing/2014/main" id="{052E36AC-C14C-48EF-A4A1-81AE46CD212D}"/>
                  </a:ext>
                </a:extLst>
              </p:cNvPr>
              <p:cNvSpPr/>
              <p:nvPr/>
            </p:nvSpPr>
            <p:spPr>
              <a:xfrm>
                <a:off x="192735" y="4757674"/>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직사각형 66">
                <a:extLst>
                  <a:ext uri="{FF2B5EF4-FFF2-40B4-BE49-F238E27FC236}">
                    <a16:creationId xmlns:a16="http://schemas.microsoft.com/office/drawing/2014/main" id="{7296136F-D4FB-47FE-9752-F9B3E5D7A43E}"/>
                  </a:ext>
                </a:extLst>
              </p:cNvPr>
              <p:cNvSpPr/>
              <p:nvPr/>
            </p:nvSpPr>
            <p:spPr>
              <a:xfrm>
                <a:off x="129476" y="4816678"/>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8" name="Picture 2" descr="C:\Users\USER\Downloads\shib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71082" y="3746198"/>
              <a:ext cx="550240" cy="55024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1082" y="2888773"/>
              <a:ext cx="513480" cy="51348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4" descr="C:\Users\USER\Downloads\parr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5655" y="4634915"/>
              <a:ext cx="561094" cy="561094"/>
            </a:xfrm>
            <a:prstGeom prst="rect">
              <a:avLst/>
            </a:prstGeom>
            <a:noFill/>
            <a:extLst>
              <a:ext uri="{909E8E84-426E-40DD-AFC4-6F175D3DCCD1}">
                <a14:hiddenFill xmlns:a14="http://schemas.microsoft.com/office/drawing/2010/main">
                  <a:solidFill>
                    <a:srgbClr val="FFFFFF"/>
                  </a:solidFill>
                </a14:hiddenFill>
              </a:ext>
            </a:extLst>
          </p:spPr>
        </p:pic>
      </p:grpSp>
      <p:sp>
        <p:nvSpPr>
          <p:cNvPr id="268" name="직사각형 267">
            <a:extLst>
              <a:ext uri="{FF2B5EF4-FFF2-40B4-BE49-F238E27FC236}">
                <a16:creationId xmlns:a16="http://schemas.microsoft.com/office/drawing/2014/main" id="{B7DBAA6C-8E9F-417D-8768-8BABBFB22F34}"/>
              </a:ext>
            </a:extLst>
          </p:cNvPr>
          <p:cNvSpPr/>
          <p:nvPr/>
        </p:nvSpPr>
        <p:spPr>
          <a:xfrm>
            <a:off x="558924" y="183643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sâu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3" name="직사각형 132">
            <a:extLst>
              <a:ext uri="{FF2B5EF4-FFF2-40B4-BE49-F238E27FC236}">
                <a16:creationId xmlns:a16="http://schemas.microsoft.com/office/drawing/2014/main" id="{DB896CD5-A0B0-4F39-9F23-22CE6C96BB3D}"/>
              </a:ext>
            </a:extLst>
          </p:cNvPr>
          <p:cNvSpPr/>
          <p:nvPr/>
        </p:nvSpPr>
        <p:spPr>
          <a:xfrm>
            <a:off x="449998" y="1375101"/>
            <a:ext cx="9289484" cy="35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loại</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lựa</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chọn</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dữ</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liệu</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12714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9769" y="2070436"/>
            <a:ext cx="7736103" cy="1602464"/>
            <a:chOff x="719769" y="2070436"/>
            <a:chExt cx="7736103" cy="1602464"/>
          </a:xfrm>
        </p:grpSpPr>
        <p:sp>
          <p:nvSpPr>
            <p:cNvPr id="6" name="직사각형 133">
              <a:extLst>
                <a:ext uri="{FF2B5EF4-FFF2-40B4-BE49-F238E27FC236}">
                  <a16:creationId xmlns:a16="http://schemas.microsoft.com/office/drawing/2014/main" id="{9ECD4F1E-56F2-4389-8493-B26C356AB15F}"/>
                </a:ext>
              </a:extLst>
            </p:cNvPr>
            <p:cNvSpPr/>
            <p:nvPr/>
          </p:nvSpPr>
          <p:spPr>
            <a:xfrm>
              <a:off x="989682" y="2583566"/>
              <a:ext cx="746619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Nhập</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môn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8" name="직사각형 133">
              <a:extLst>
                <a:ext uri="{FF2B5EF4-FFF2-40B4-BE49-F238E27FC236}">
                  <a16:creationId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19769" y="2095703"/>
              <a:ext cx="59989" cy="1577197"/>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grpSp>
        <p:nvGrpSpPr>
          <p:cNvPr id="3" name="그룹 2"/>
          <p:cNvGrpSpPr/>
          <p:nvPr/>
        </p:nvGrpSpPr>
        <p:grpSpPr>
          <a:xfrm>
            <a:off x="719768" y="4157524"/>
            <a:ext cx="4531693" cy="323061"/>
            <a:chOff x="719769" y="4157524"/>
            <a:chExt cx="3978740" cy="323061"/>
          </a:xfrm>
        </p:grpSpPr>
        <p:sp>
          <p:nvSpPr>
            <p:cNvPr id="7" name="직사각형 133">
              <a:extLst>
                <a:ext uri="{FF2B5EF4-FFF2-40B4-BE49-F238E27FC236}">
                  <a16:creationId xmlns:a16="http://schemas.microsoft.com/office/drawing/2014/main"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ko-KR" altLang="en-US" sz="2099" b="1" dirty="0">
                <a:solidFill>
                  <a:srgbClr val="1428A0"/>
                </a:solidFill>
                <a:latin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dirty="0">
                <a:solidFill>
                  <a:prstClr val="white"/>
                </a:solidFill>
                <a:latin typeface="Calibri" panose="020F0502020204030204"/>
                <a:ea typeface="맑은 고딕" panose="020B0503020000020004" pitchFamily="50" charset="-127"/>
              </a:endParaRPr>
            </a:p>
          </p:txBody>
        </p:sp>
      </p:grpSp>
    </p:spTree>
    <p:custDataLst>
      <p:tags r:id="rId1"/>
    </p:custDataLst>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그룹 10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1" name="직사각형 1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2" name="직사각형 1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13" name="그룹 112"/>
          <p:cNvGrpSpPr/>
          <p:nvPr/>
        </p:nvGrpSpPr>
        <p:grpSpPr>
          <a:xfrm>
            <a:off x="558800" y="1844824"/>
            <a:ext cx="8784209" cy="4248472"/>
            <a:chOff x="558800" y="1772816"/>
            <a:chExt cx="8784209" cy="4248472"/>
          </a:xfrm>
        </p:grpSpPr>
        <p:sp>
          <p:nvSpPr>
            <p:cNvPr id="114" name="직사각형 113"/>
            <p:cNvSpPr/>
            <p:nvPr/>
          </p:nvSpPr>
          <p:spPr>
            <a:xfrm>
              <a:off x="558800" y="1772816"/>
              <a:ext cx="8784209" cy="424847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직사각형 9">
              <a:extLst>
                <a:ext uri="{FF2B5EF4-FFF2-40B4-BE49-F238E27FC236}">
                  <a16:creationId xmlns:a16="http://schemas.microsoft.com/office/drawing/2014/main" id="{19D09BE8-181E-4B71-8FF9-8CE3E133865B}"/>
                </a:ext>
              </a:extLst>
            </p:cNvPr>
            <p:cNvSpPr/>
            <p:nvPr/>
          </p:nvSpPr>
          <p:spPr>
            <a:xfrm>
              <a:off x="3153100" y="1844824"/>
              <a:ext cx="3595608" cy="369332"/>
            </a:xfrm>
            <a:prstGeom prst="rect">
              <a:avLst/>
            </a:prstGeom>
          </p:spPr>
          <p:txBody>
            <a:bodyPr wrap="square">
              <a:spAutoFit/>
            </a:bodyPr>
            <a:lstStyle/>
            <a:p>
              <a:pPr algn="ctr"/>
              <a:r>
                <a:rPr lang="en-US" altLang="ko-KR" b="1" dirty="0" err="1">
                  <a:solidFill>
                    <a:srgbClr val="1429A0"/>
                  </a:solidFill>
                  <a:latin typeface="SamsungOne-400" pitchFamily="34" charset="0"/>
                  <a:ea typeface="SamsungOne-400" pitchFamily="34" charset="0"/>
                </a:rPr>
                <a:t>Quy</a:t>
              </a:r>
              <a:r>
                <a:rPr lang="en-US" altLang="ko-KR" b="1" dirty="0">
                  <a:solidFill>
                    <a:srgbClr val="1429A0"/>
                  </a:solidFill>
                  <a:latin typeface="SamsungOne-400" pitchFamily="34" charset="0"/>
                  <a:ea typeface="SamsungOne-400" pitchFamily="34" charset="0"/>
                </a:rPr>
                <a:t> </a:t>
              </a:r>
              <a:r>
                <a:rPr lang="en-US" altLang="ko-KR" b="1" dirty="0" err="1">
                  <a:solidFill>
                    <a:srgbClr val="1429A0"/>
                  </a:solidFill>
                  <a:latin typeface="SamsungOne-400" pitchFamily="34" charset="0"/>
                  <a:ea typeface="SamsungOne-400" pitchFamily="34" charset="0"/>
                </a:rPr>
                <a:t>trình</a:t>
              </a:r>
              <a:r>
                <a:rPr lang="en-US" altLang="ko-KR" b="1" dirty="0">
                  <a:solidFill>
                    <a:srgbClr val="1429A0"/>
                  </a:solidFill>
                  <a:latin typeface="SamsungOne-400" pitchFamily="34" charset="0"/>
                  <a:ea typeface="SamsungOne-400" pitchFamily="34" charset="0"/>
                </a:rPr>
                <a:t> </a:t>
              </a:r>
              <a:r>
                <a:rPr lang="en-US" altLang="ko-KR" b="1" dirty="0" err="1">
                  <a:solidFill>
                    <a:srgbClr val="1429A0"/>
                  </a:solidFill>
                  <a:latin typeface="SamsungOne-400" pitchFamily="34" charset="0"/>
                  <a:ea typeface="SamsungOne-400" pitchFamily="34" charset="0"/>
                </a:rPr>
                <a:t>học</a:t>
              </a:r>
              <a:r>
                <a:rPr lang="en-US" altLang="ko-KR" b="1" dirty="0">
                  <a:solidFill>
                    <a:srgbClr val="1429A0"/>
                  </a:solidFill>
                  <a:latin typeface="SamsungOne-400" pitchFamily="34" charset="0"/>
                  <a:ea typeface="SamsungOne-400" pitchFamily="34" charset="0"/>
                </a:rPr>
                <a:t> </a:t>
              </a:r>
              <a:r>
                <a:rPr lang="en-US" altLang="ko-KR" b="1" dirty="0" err="1">
                  <a:solidFill>
                    <a:srgbClr val="1429A0"/>
                  </a:solidFill>
                  <a:latin typeface="SamsungOne-400" pitchFamily="34" charset="0"/>
                  <a:ea typeface="SamsungOne-400" pitchFamily="34" charset="0"/>
                </a:rPr>
                <a:t>sâu</a:t>
              </a:r>
              <a:endParaRPr lang="ko-KR" altLang="en-US" b="1" dirty="0">
                <a:solidFill>
                  <a:srgbClr val="1429A0"/>
                </a:solidFill>
                <a:latin typeface="SamsungOne-400" pitchFamily="34" charset="0"/>
              </a:endParaRPr>
            </a:p>
          </p:txBody>
        </p:sp>
        <p:sp>
          <p:nvSpPr>
            <p:cNvPr id="116" name="사각형: 둥근 모서리 32">
              <a:extLst>
                <a:ext uri="{FF2B5EF4-FFF2-40B4-BE49-F238E27FC236}">
                  <a16:creationId xmlns:a16="http://schemas.microsoft.com/office/drawing/2014/main" id="{9F9FFF6C-7C72-4E08-8072-03F5113CBF51}"/>
                </a:ext>
              </a:extLst>
            </p:cNvPr>
            <p:cNvSpPr/>
            <p:nvPr/>
          </p:nvSpPr>
          <p:spPr>
            <a:xfrm>
              <a:off x="7543701" y="5733256"/>
              <a:ext cx="1667686"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 MathWorks, Coursera</a:t>
              </a:r>
            </a:p>
          </p:txBody>
        </p:sp>
        <p:sp>
          <p:nvSpPr>
            <p:cNvPr id="117" name="직사각형 55">
              <a:extLst>
                <a:ext uri="{FF2B5EF4-FFF2-40B4-BE49-F238E27FC236}">
                  <a16:creationId xmlns:a16="http://schemas.microsoft.com/office/drawing/2014/main" id="{7BD75CC0-A02D-4F16-B78A-2DF8A0228A3A}"/>
                </a:ext>
              </a:extLst>
            </p:cNvPr>
            <p:cNvSpPr/>
            <p:nvPr/>
          </p:nvSpPr>
          <p:spPr>
            <a:xfrm>
              <a:off x="5697983" y="3443050"/>
              <a:ext cx="799956" cy="799955"/>
            </a:xfrm>
            <a:prstGeom prst="rect">
              <a:avLst/>
            </a:prstGeom>
            <a:solidFill>
              <a:schemeClr val="bg1"/>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8" name="Rectangle 15">
              <a:extLst>
                <a:ext uri="{FF2B5EF4-FFF2-40B4-BE49-F238E27FC236}">
                  <a16:creationId xmlns:a16="http://schemas.microsoft.com/office/drawing/2014/main" id="{759DCA13-C4F4-4966-92A4-356CA82192BE}"/>
                </a:ext>
              </a:extLst>
            </p:cNvPr>
            <p:cNvSpPr/>
            <p:nvPr/>
          </p:nvSpPr>
          <p:spPr>
            <a:xfrm>
              <a:off x="5697984" y="4304170"/>
              <a:ext cx="799956"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a:solidFill>
                    <a:schemeClr val="tx1">
                      <a:lumMod val="85000"/>
                      <a:lumOff val="15000"/>
                    </a:schemeClr>
                  </a:solidFill>
                  <a:latin typeface="SamsungOne-400" panose="020B0503030303020204" pitchFamily="34" charset="0"/>
                  <a:ea typeface="SamsungOne-400" pitchFamily="34" charset="0"/>
                </a:rPr>
                <a:t>Cat</a:t>
              </a:r>
              <a:endParaRPr lang="ko-KR" altLang="en-US" sz="1300" dirty="0">
                <a:solidFill>
                  <a:schemeClr val="tx1">
                    <a:lumMod val="85000"/>
                    <a:lumOff val="15000"/>
                  </a:schemeClr>
                </a:solidFill>
                <a:latin typeface="SamsungOne-400" panose="020B0503030303020204" pitchFamily="34" charset="0"/>
              </a:endParaRPr>
            </a:p>
          </p:txBody>
        </p:sp>
        <p:sp>
          <p:nvSpPr>
            <p:cNvPr id="119" name="Rectangle 15">
              <a:extLst>
                <a:ext uri="{FF2B5EF4-FFF2-40B4-BE49-F238E27FC236}">
                  <a16:creationId xmlns:a16="http://schemas.microsoft.com/office/drawing/2014/main" id="{2FACA236-D594-4983-A2F9-F909DAC82841}"/>
                </a:ext>
              </a:extLst>
            </p:cNvPr>
            <p:cNvSpPr/>
            <p:nvPr/>
          </p:nvSpPr>
          <p:spPr>
            <a:xfrm>
              <a:off x="3268197" y="4934267"/>
              <a:ext cx="1641540" cy="200055"/>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vi-VN" altLang="ko-KR" sz="1300" dirty="0">
                  <a:solidFill>
                    <a:schemeClr val="tx1">
                      <a:lumMod val="85000"/>
                      <a:lumOff val="15000"/>
                    </a:schemeClr>
                  </a:solidFill>
                  <a:latin typeface="SamsungOne-400" panose="020B0503030303020204" pitchFamily="34" charset="0"/>
                  <a:ea typeface="SamsungOne-400" pitchFamily="34" charset="0"/>
                </a:rPr>
                <a:t>Mạng nơ-ron (nhân tạo)</a:t>
              </a:r>
            </a:p>
          </p:txBody>
        </p:sp>
        <p:sp>
          <p:nvSpPr>
            <p:cNvPr id="120" name="Rectangle 15">
              <a:extLst>
                <a:ext uri="{FF2B5EF4-FFF2-40B4-BE49-F238E27FC236}">
                  <a16:creationId xmlns:a16="http://schemas.microsoft.com/office/drawing/2014/main" id="{8B23E9DE-A0A7-4FCD-BA58-2825C4EB10D4}"/>
                </a:ext>
              </a:extLst>
            </p:cNvPr>
            <p:cNvSpPr/>
            <p:nvPr/>
          </p:nvSpPr>
          <p:spPr>
            <a:xfrm>
              <a:off x="3933602" y="2542423"/>
              <a:ext cx="1093994" cy="20005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300" dirty="0" err="1">
                  <a:solidFill>
                    <a:schemeClr val="tx1">
                      <a:lumMod val="85000"/>
                      <a:lumOff val="15000"/>
                    </a:schemeClr>
                  </a:solidFill>
                  <a:latin typeface="SamsungOne-400" panose="020B0503030303020204" pitchFamily="34" charset="0"/>
                </a:rPr>
                <a:t>Nơ-ron</a:t>
              </a:r>
              <a:endParaRPr lang="ko-KR" altLang="en-US" sz="1300" dirty="0">
                <a:solidFill>
                  <a:schemeClr val="tx1">
                    <a:lumMod val="85000"/>
                    <a:lumOff val="15000"/>
                  </a:schemeClr>
                </a:solidFill>
                <a:latin typeface="SamsungOne-400" panose="020B0503030303020204" pitchFamily="34" charset="0"/>
              </a:endParaRPr>
            </a:p>
          </p:txBody>
        </p:sp>
        <p:sp>
          <p:nvSpPr>
            <p:cNvPr id="121" name="Rectangle 34">
              <a:extLst>
                <a:ext uri="{FF2B5EF4-FFF2-40B4-BE49-F238E27FC236}">
                  <a16:creationId xmlns:a16="http://schemas.microsoft.com/office/drawing/2014/main" id="{1832BE17-23BB-41D1-BC66-862A9096BD4C}"/>
                </a:ext>
              </a:extLst>
            </p:cNvPr>
            <p:cNvSpPr/>
            <p:nvPr/>
          </p:nvSpPr>
          <p:spPr>
            <a:xfrm>
              <a:off x="5697983" y="4573030"/>
              <a:ext cx="3513404"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vi-VN" altLang="ko-KR" sz="1300" b="1" dirty="0">
                  <a:solidFill>
                    <a:schemeClr val="tx1"/>
                  </a:solidFill>
                  <a:latin typeface="SamsungOne-400" panose="020B0503030303020204" pitchFamily="34" charset="0"/>
                  <a:ea typeface="SamsungOne-400" panose="020B0503030303020204" pitchFamily="34" charset="0"/>
                  <a:cs typeface="iCiel Samsung Sharp Sans Regular" pitchFamily="2" charset="77"/>
                </a:rPr>
                <a:t>Mạng nơ-ron ban đầu được truyền cảm hứng từ não bộ, nhưng thông tin chi tiết về cách thức hoạt động của các mạng nơ-ron gần như không liên quan đến cách thức hoạt động của não bộ sinh học.</a:t>
              </a:r>
            </a:p>
          </p:txBody>
        </p:sp>
        <p:grpSp>
          <p:nvGrpSpPr>
            <p:cNvPr id="122" name="그룹 141">
              <a:extLst>
                <a:ext uri="{FF2B5EF4-FFF2-40B4-BE49-F238E27FC236}">
                  <a16:creationId xmlns:a16="http://schemas.microsoft.com/office/drawing/2014/main" id="{64FCC871-8C25-49FB-AD0F-82E05852234A}"/>
                </a:ext>
              </a:extLst>
            </p:cNvPr>
            <p:cNvGrpSpPr/>
            <p:nvPr/>
          </p:nvGrpSpPr>
          <p:grpSpPr>
            <a:xfrm>
              <a:off x="2729548" y="2628738"/>
              <a:ext cx="840620" cy="1573631"/>
              <a:chOff x="3086061" y="3031707"/>
              <a:chExt cx="840620" cy="1573631"/>
            </a:xfrm>
          </p:grpSpPr>
          <p:cxnSp>
            <p:nvCxnSpPr>
              <p:cNvPr id="317" name="직선 화살표 연결선 7">
                <a:extLst>
                  <a:ext uri="{FF2B5EF4-FFF2-40B4-BE49-F238E27FC236}">
                    <a16:creationId xmlns:a16="http://schemas.microsoft.com/office/drawing/2014/main" id="{6B3E1446-34DB-46E6-8A04-3671863182F3}"/>
                  </a:ext>
                </a:extLst>
              </p:cNvPr>
              <p:cNvCxnSpPr/>
              <p:nvPr/>
            </p:nvCxnSpPr>
            <p:spPr>
              <a:xfrm>
                <a:off x="3086061" y="3045418"/>
                <a:ext cx="823952" cy="60027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8" name="직선 화살표 연결선 134">
                <a:extLst>
                  <a:ext uri="{FF2B5EF4-FFF2-40B4-BE49-F238E27FC236}">
                    <a16:creationId xmlns:a16="http://schemas.microsoft.com/office/drawing/2014/main" id="{B49C80FB-0E54-46BF-912F-ADB73BD198E5}"/>
                  </a:ext>
                </a:extLst>
              </p:cNvPr>
              <p:cNvCxnSpPr/>
              <p:nvPr/>
            </p:nvCxnSpPr>
            <p:spPr>
              <a:xfrm>
                <a:off x="3086061" y="3031708"/>
                <a:ext cx="823952" cy="9425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9" name="직선 화살표 연결선 137">
                <a:extLst>
                  <a:ext uri="{FF2B5EF4-FFF2-40B4-BE49-F238E27FC236}">
                    <a16:creationId xmlns:a16="http://schemas.microsoft.com/office/drawing/2014/main" id="{A0BB685D-D01E-4B5C-82B0-0EAB097A7617}"/>
                  </a:ext>
                </a:extLst>
              </p:cNvPr>
              <p:cNvCxnSpPr/>
              <p:nvPr/>
            </p:nvCxnSpPr>
            <p:spPr>
              <a:xfrm>
                <a:off x="3086061" y="3031707"/>
                <a:ext cx="828714" cy="12640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20" name="직선 화살표 연결선 319">
                <a:extLst>
                  <a:ext uri="{FF2B5EF4-FFF2-40B4-BE49-F238E27FC236}">
                    <a16:creationId xmlns:a16="http://schemas.microsoft.com/office/drawing/2014/main" id="{0A57CFEC-5421-48E0-9CD6-BEA9ED25EFF8}"/>
                  </a:ext>
                </a:extLst>
              </p:cNvPr>
              <p:cNvCxnSpPr/>
              <p:nvPr/>
            </p:nvCxnSpPr>
            <p:spPr>
              <a:xfrm>
                <a:off x="3086061" y="3032570"/>
                <a:ext cx="840620" cy="157276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3" name="그룹 142">
              <a:extLst>
                <a:ext uri="{FF2B5EF4-FFF2-40B4-BE49-F238E27FC236}">
                  <a16:creationId xmlns:a16="http://schemas.microsoft.com/office/drawing/2014/main" id="{1B004637-5051-4DC5-8185-B831A4F9676C}"/>
                </a:ext>
              </a:extLst>
            </p:cNvPr>
            <p:cNvGrpSpPr/>
            <p:nvPr/>
          </p:nvGrpSpPr>
          <p:grpSpPr>
            <a:xfrm flipV="1">
              <a:off x="2729548" y="3416556"/>
              <a:ext cx="833477" cy="1570626"/>
              <a:chOff x="3086061" y="3031706"/>
              <a:chExt cx="833477" cy="1570626"/>
            </a:xfrm>
          </p:grpSpPr>
          <p:cxnSp>
            <p:nvCxnSpPr>
              <p:cNvPr id="313" name="직선 화살표 연결선 143">
                <a:extLst>
                  <a:ext uri="{FF2B5EF4-FFF2-40B4-BE49-F238E27FC236}">
                    <a16:creationId xmlns:a16="http://schemas.microsoft.com/office/drawing/2014/main" id="{C0AFEC2C-BD3F-4A5A-AE33-3A43595A9D2C}"/>
                  </a:ext>
                </a:extLst>
              </p:cNvPr>
              <p:cNvCxnSpPr/>
              <p:nvPr/>
            </p:nvCxnSpPr>
            <p:spPr>
              <a:xfrm>
                <a:off x="3086061" y="3045418"/>
                <a:ext cx="819189" cy="60203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4" name="직선 화살표 연결선 144">
                <a:extLst>
                  <a:ext uri="{FF2B5EF4-FFF2-40B4-BE49-F238E27FC236}">
                    <a16:creationId xmlns:a16="http://schemas.microsoft.com/office/drawing/2014/main" id="{E6FCA630-E81D-40F2-B6A7-46EF49272ADD}"/>
                  </a:ext>
                </a:extLst>
              </p:cNvPr>
              <p:cNvCxnSpPr/>
              <p:nvPr/>
            </p:nvCxnSpPr>
            <p:spPr>
              <a:xfrm>
                <a:off x="3086061" y="3031707"/>
                <a:ext cx="821570" cy="93245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5" name="직선 화살표 연결선 145">
                <a:extLst>
                  <a:ext uri="{FF2B5EF4-FFF2-40B4-BE49-F238E27FC236}">
                    <a16:creationId xmlns:a16="http://schemas.microsoft.com/office/drawing/2014/main" id="{6CFA88A3-7EB3-427B-9485-AF8B4D93FFAF}"/>
                  </a:ext>
                </a:extLst>
              </p:cNvPr>
              <p:cNvCxnSpPr/>
              <p:nvPr/>
            </p:nvCxnSpPr>
            <p:spPr>
              <a:xfrm>
                <a:off x="3086061" y="3031706"/>
                <a:ext cx="831095" cy="1249157"/>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6" name="직선 화살표 연결선 146">
                <a:extLst>
                  <a:ext uri="{FF2B5EF4-FFF2-40B4-BE49-F238E27FC236}">
                    <a16:creationId xmlns:a16="http://schemas.microsoft.com/office/drawing/2014/main" id="{63B938D5-F4E2-4392-BBC5-F44B07F73E98}"/>
                  </a:ext>
                </a:extLst>
              </p:cNvPr>
              <p:cNvCxnSpPr/>
              <p:nvPr/>
            </p:nvCxnSpPr>
            <p:spPr>
              <a:xfrm>
                <a:off x="3086061" y="3032570"/>
                <a:ext cx="833477" cy="156976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4" name="그룹 157">
              <a:extLst>
                <a:ext uri="{FF2B5EF4-FFF2-40B4-BE49-F238E27FC236}">
                  <a16:creationId xmlns:a16="http://schemas.microsoft.com/office/drawing/2014/main" id="{305879EE-8FBD-4D87-9AF9-20F0D148A33D}"/>
                </a:ext>
              </a:extLst>
            </p:cNvPr>
            <p:cNvGrpSpPr/>
            <p:nvPr/>
          </p:nvGrpSpPr>
          <p:grpSpPr>
            <a:xfrm>
              <a:off x="2780661" y="3280825"/>
              <a:ext cx="768200" cy="975154"/>
              <a:chOff x="3137174" y="3683794"/>
              <a:chExt cx="768200" cy="975154"/>
            </a:xfrm>
          </p:grpSpPr>
          <p:cxnSp>
            <p:nvCxnSpPr>
              <p:cNvPr id="309" name="직선 화살표 연결선 147">
                <a:extLst>
                  <a:ext uri="{FF2B5EF4-FFF2-40B4-BE49-F238E27FC236}">
                    <a16:creationId xmlns:a16="http://schemas.microsoft.com/office/drawing/2014/main" id="{A9AF71D4-F0AF-4806-A1F8-1C1E325B5F45}"/>
                  </a:ext>
                </a:extLst>
              </p:cNvPr>
              <p:cNvCxnSpPr>
                <a:stCxn id="299" idx="3"/>
              </p:cNvCxnSpPr>
              <p:nvPr/>
            </p:nvCxnSpPr>
            <p:spPr>
              <a:xfrm>
                <a:off x="3137174" y="3793626"/>
                <a:ext cx="744264" cy="24021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0" name="직선 화살표 연결선 148">
                <a:extLst>
                  <a:ext uri="{FF2B5EF4-FFF2-40B4-BE49-F238E27FC236}">
                    <a16:creationId xmlns:a16="http://schemas.microsoft.com/office/drawing/2014/main" id="{17F78C4B-876B-4408-947F-A20E1E9348BA}"/>
                  </a:ext>
                </a:extLst>
              </p:cNvPr>
              <p:cNvCxnSpPr>
                <a:stCxn id="299" idx="3"/>
              </p:cNvCxnSpPr>
              <p:nvPr/>
            </p:nvCxnSpPr>
            <p:spPr>
              <a:xfrm flipV="1">
                <a:off x="3137174" y="3683794"/>
                <a:ext cx="758551" cy="10983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1" name="직선 화살표 연결선 153">
                <a:extLst>
                  <a:ext uri="{FF2B5EF4-FFF2-40B4-BE49-F238E27FC236}">
                    <a16:creationId xmlns:a16="http://schemas.microsoft.com/office/drawing/2014/main" id="{FB107F5F-3A35-45A2-B976-9CD3ADF3E6F7}"/>
                  </a:ext>
                </a:extLst>
              </p:cNvPr>
              <p:cNvCxnSpPr/>
              <p:nvPr/>
            </p:nvCxnSpPr>
            <p:spPr>
              <a:xfrm>
                <a:off x="3137174" y="3793626"/>
                <a:ext cx="753789" cy="54977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12" name="직선 화살표 연결선 155">
                <a:extLst>
                  <a:ext uri="{FF2B5EF4-FFF2-40B4-BE49-F238E27FC236}">
                    <a16:creationId xmlns:a16="http://schemas.microsoft.com/office/drawing/2014/main" id="{F62854E4-5B62-4EF9-8B42-3C8B07B3C9FD}"/>
                  </a:ext>
                </a:extLst>
              </p:cNvPr>
              <p:cNvCxnSpPr/>
              <p:nvPr/>
            </p:nvCxnSpPr>
            <p:spPr>
              <a:xfrm>
                <a:off x="3137174" y="3793626"/>
                <a:ext cx="768200" cy="86532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5" name="그룹 158">
              <a:extLst>
                <a:ext uri="{FF2B5EF4-FFF2-40B4-BE49-F238E27FC236}">
                  <a16:creationId xmlns:a16="http://schemas.microsoft.com/office/drawing/2014/main" id="{ACBBF975-7615-4E96-A718-E0F4C0A8D96F}"/>
                </a:ext>
              </a:extLst>
            </p:cNvPr>
            <p:cNvGrpSpPr/>
            <p:nvPr/>
          </p:nvGrpSpPr>
          <p:grpSpPr>
            <a:xfrm flipV="1">
              <a:off x="2774875" y="3347500"/>
              <a:ext cx="768200" cy="962713"/>
              <a:chOff x="3137174" y="3716895"/>
              <a:chExt cx="768200" cy="962713"/>
            </a:xfrm>
          </p:grpSpPr>
          <p:cxnSp>
            <p:nvCxnSpPr>
              <p:cNvPr id="305" name="직선 화살표 연결선 159">
                <a:extLst>
                  <a:ext uri="{FF2B5EF4-FFF2-40B4-BE49-F238E27FC236}">
                    <a16:creationId xmlns:a16="http://schemas.microsoft.com/office/drawing/2014/main" id="{A04C1DD1-4B97-44B0-A98C-2B3ED7A89CA0}"/>
                  </a:ext>
                </a:extLst>
              </p:cNvPr>
              <p:cNvCxnSpPr/>
              <p:nvPr/>
            </p:nvCxnSpPr>
            <p:spPr>
              <a:xfrm>
                <a:off x="3137174" y="3793626"/>
                <a:ext cx="761956" cy="24542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6" name="직선 화살표 연결선 160">
                <a:extLst>
                  <a:ext uri="{FF2B5EF4-FFF2-40B4-BE49-F238E27FC236}">
                    <a16:creationId xmlns:a16="http://schemas.microsoft.com/office/drawing/2014/main" id="{B5E7AB0F-25BF-4F09-997A-F7ADE0F28062}"/>
                  </a:ext>
                </a:extLst>
              </p:cNvPr>
              <p:cNvCxnSpPr/>
              <p:nvPr/>
            </p:nvCxnSpPr>
            <p:spPr>
              <a:xfrm flipV="1">
                <a:off x="3137174" y="3716895"/>
                <a:ext cx="768200" cy="7673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7" name="직선 화살표 연결선 161">
                <a:extLst>
                  <a:ext uri="{FF2B5EF4-FFF2-40B4-BE49-F238E27FC236}">
                    <a16:creationId xmlns:a16="http://schemas.microsoft.com/office/drawing/2014/main" id="{78D79FAA-D21E-49F3-8BFB-AED880B92838}"/>
                  </a:ext>
                </a:extLst>
              </p:cNvPr>
              <p:cNvCxnSpPr/>
              <p:nvPr/>
            </p:nvCxnSpPr>
            <p:spPr>
              <a:xfrm>
                <a:off x="3137174" y="3793626"/>
                <a:ext cx="757193" cy="55737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08" name="직선 화살표 연결선 162">
                <a:extLst>
                  <a:ext uri="{FF2B5EF4-FFF2-40B4-BE49-F238E27FC236}">
                    <a16:creationId xmlns:a16="http://schemas.microsoft.com/office/drawing/2014/main" id="{7E910B30-116C-4510-9C1D-BA01235D24AA}"/>
                  </a:ext>
                </a:extLst>
              </p:cNvPr>
              <p:cNvCxnSpPr/>
              <p:nvPr/>
            </p:nvCxnSpPr>
            <p:spPr>
              <a:xfrm>
                <a:off x="3137174" y="3793626"/>
                <a:ext cx="764337" cy="8859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6" name="그룹 14">
              <a:extLst>
                <a:ext uri="{FF2B5EF4-FFF2-40B4-BE49-F238E27FC236}">
                  <a16:creationId xmlns:a16="http://schemas.microsoft.com/office/drawing/2014/main" id="{E328CFE1-DA9A-4314-8D0A-B2B742F5D73B}"/>
                </a:ext>
              </a:extLst>
            </p:cNvPr>
            <p:cNvGrpSpPr/>
            <p:nvPr/>
          </p:nvGrpSpPr>
          <p:grpSpPr>
            <a:xfrm>
              <a:off x="2108690" y="2353506"/>
              <a:ext cx="671971" cy="2921932"/>
              <a:chOff x="2465203" y="2808868"/>
              <a:chExt cx="671971" cy="2921932"/>
            </a:xfrm>
          </p:grpSpPr>
          <p:grpSp>
            <p:nvGrpSpPr>
              <p:cNvPr id="289" name="그룹 44">
                <a:extLst>
                  <a:ext uri="{FF2B5EF4-FFF2-40B4-BE49-F238E27FC236}">
                    <a16:creationId xmlns:a16="http://schemas.microsoft.com/office/drawing/2014/main" id="{2DBC56A2-F6A0-4600-9450-567F8FC616A9}"/>
                  </a:ext>
                </a:extLst>
              </p:cNvPr>
              <p:cNvGrpSpPr/>
              <p:nvPr/>
            </p:nvGrpSpPr>
            <p:grpSpPr>
              <a:xfrm>
                <a:off x="2465203" y="2808868"/>
                <a:ext cx="671971" cy="665095"/>
                <a:chOff x="129476" y="3783237"/>
                <a:chExt cx="831653" cy="823143"/>
              </a:xfrm>
            </p:grpSpPr>
            <p:sp>
              <p:nvSpPr>
                <p:cNvPr id="302" name="직사각형 45">
                  <a:extLst>
                    <a:ext uri="{FF2B5EF4-FFF2-40B4-BE49-F238E27FC236}">
                      <a16:creationId xmlns:a16="http://schemas.microsoft.com/office/drawing/2014/main" id="{B76BB93A-D132-4D60-BFFD-75D4E5EC6CD2}"/>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3" name="직사각형 46">
                  <a:extLst>
                    <a:ext uri="{FF2B5EF4-FFF2-40B4-BE49-F238E27FC236}">
                      <a16:creationId xmlns:a16="http://schemas.microsoft.com/office/drawing/2014/main" id="{B3F68959-B40D-4243-BB30-907CA13DDC06}"/>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4" name="직사각형 47">
                  <a:extLst>
                    <a:ext uri="{FF2B5EF4-FFF2-40B4-BE49-F238E27FC236}">
                      <a16:creationId xmlns:a16="http://schemas.microsoft.com/office/drawing/2014/main" id="{B13175E4-05B1-493C-84A0-ED6862F5C434}"/>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0" name="그룹 49">
                <a:extLst>
                  <a:ext uri="{FF2B5EF4-FFF2-40B4-BE49-F238E27FC236}">
                    <a16:creationId xmlns:a16="http://schemas.microsoft.com/office/drawing/2014/main" id="{3A354CD9-F21E-437D-9D1F-71D02DCCE445}"/>
                  </a:ext>
                </a:extLst>
              </p:cNvPr>
              <p:cNvGrpSpPr/>
              <p:nvPr/>
            </p:nvGrpSpPr>
            <p:grpSpPr>
              <a:xfrm>
                <a:off x="2465203" y="3561147"/>
                <a:ext cx="671971" cy="665095"/>
                <a:chOff x="129476" y="2867806"/>
                <a:chExt cx="831653" cy="823143"/>
              </a:xfrm>
            </p:grpSpPr>
            <p:sp>
              <p:nvSpPr>
                <p:cNvPr id="299" name="직사각형 50">
                  <a:extLst>
                    <a:ext uri="{FF2B5EF4-FFF2-40B4-BE49-F238E27FC236}">
                      <a16:creationId xmlns:a16="http://schemas.microsoft.com/office/drawing/2014/main" id="{05C2225B-61EB-40A3-8981-8CE75F2FEA2E}"/>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0" name="직사각형 51">
                  <a:extLst>
                    <a:ext uri="{FF2B5EF4-FFF2-40B4-BE49-F238E27FC236}">
                      <a16:creationId xmlns:a16="http://schemas.microsoft.com/office/drawing/2014/main" id="{2E7BA77C-EBC6-4279-80E0-26FD9D7746CC}"/>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직사각형 52">
                  <a:extLst>
                    <a:ext uri="{FF2B5EF4-FFF2-40B4-BE49-F238E27FC236}">
                      <a16:creationId xmlns:a16="http://schemas.microsoft.com/office/drawing/2014/main" id="{759A2245-95A5-449B-8E67-61F2FFB7F5C1}"/>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1" name="그룹 68">
                <a:extLst>
                  <a:ext uri="{FF2B5EF4-FFF2-40B4-BE49-F238E27FC236}">
                    <a16:creationId xmlns:a16="http://schemas.microsoft.com/office/drawing/2014/main" id="{ED0DF7CD-14A6-4121-B67B-2F111FA8BC79}"/>
                  </a:ext>
                </a:extLst>
              </p:cNvPr>
              <p:cNvGrpSpPr/>
              <p:nvPr/>
            </p:nvGrpSpPr>
            <p:grpSpPr>
              <a:xfrm>
                <a:off x="2465203" y="4313426"/>
                <a:ext cx="671971" cy="665095"/>
                <a:chOff x="129476" y="3783237"/>
                <a:chExt cx="831653" cy="823143"/>
              </a:xfrm>
            </p:grpSpPr>
            <p:sp>
              <p:nvSpPr>
                <p:cNvPr id="296" name="직사각형 69">
                  <a:extLst>
                    <a:ext uri="{FF2B5EF4-FFF2-40B4-BE49-F238E27FC236}">
                      <a16:creationId xmlns:a16="http://schemas.microsoft.com/office/drawing/2014/main" id="{33EFDBB8-4D6F-48EB-A268-E6007D206B7A}"/>
                    </a:ext>
                  </a:extLst>
                </p:cNvPr>
                <p:cNvSpPr/>
                <p:nvPr/>
              </p:nvSpPr>
              <p:spPr>
                <a:xfrm>
                  <a:off x="255994" y="3783237"/>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7" name="직사각형 70">
                  <a:extLst>
                    <a:ext uri="{FF2B5EF4-FFF2-40B4-BE49-F238E27FC236}">
                      <a16:creationId xmlns:a16="http://schemas.microsoft.com/office/drawing/2014/main" id="{FAE409AC-AF50-434B-9F71-CCB484AEF21C}"/>
                    </a:ext>
                  </a:extLst>
                </p:cNvPr>
                <p:cNvSpPr/>
                <p:nvPr/>
              </p:nvSpPr>
              <p:spPr>
                <a:xfrm>
                  <a:off x="192735" y="3842242"/>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8" name="직사각형 71">
                  <a:extLst>
                    <a:ext uri="{FF2B5EF4-FFF2-40B4-BE49-F238E27FC236}">
                      <a16:creationId xmlns:a16="http://schemas.microsoft.com/office/drawing/2014/main" id="{C94A0CC7-9765-4028-9590-0AE3EC9E3EF7}"/>
                    </a:ext>
                  </a:extLst>
                </p:cNvPr>
                <p:cNvSpPr/>
                <p:nvPr/>
              </p:nvSpPr>
              <p:spPr>
                <a:xfrm>
                  <a:off x="129476" y="390124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92" name="그룹 73">
                <a:extLst>
                  <a:ext uri="{FF2B5EF4-FFF2-40B4-BE49-F238E27FC236}">
                    <a16:creationId xmlns:a16="http://schemas.microsoft.com/office/drawing/2014/main" id="{C9A25472-9FA5-486F-B5A7-1C9F63870A7D}"/>
                  </a:ext>
                </a:extLst>
              </p:cNvPr>
              <p:cNvGrpSpPr/>
              <p:nvPr/>
            </p:nvGrpSpPr>
            <p:grpSpPr>
              <a:xfrm>
                <a:off x="2465203" y="5065705"/>
                <a:ext cx="671971" cy="665095"/>
                <a:chOff x="129476" y="2867806"/>
                <a:chExt cx="831653" cy="823143"/>
              </a:xfrm>
            </p:grpSpPr>
            <p:sp>
              <p:nvSpPr>
                <p:cNvPr id="293" name="직사각형 74">
                  <a:extLst>
                    <a:ext uri="{FF2B5EF4-FFF2-40B4-BE49-F238E27FC236}">
                      <a16:creationId xmlns:a16="http://schemas.microsoft.com/office/drawing/2014/main" id="{65F9F7E5-0AF4-492C-BB3A-6E4EEBAFD3B8}"/>
                    </a:ext>
                  </a:extLst>
                </p:cNvPr>
                <p:cNvSpPr/>
                <p:nvPr/>
              </p:nvSpPr>
              <p:spPr>
                <a:xfrm>
                  <a:off x="255994" y="2867806"/>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4" name="직사각형 75">
                  <a:extLst>
                    <a:ext uri="{FF2B5EF4-FFF2-40B4-BE49-F238E27FC236}">
                      <a16:creationId xmlns:a16="http://schemas.microsoft.com/office/drawing/2014/main" id="{ADD0C8FA-77BB-4047-AB04-203AEB176AA5}"/>
                    </a:ext>
                  </a:extLst>
                </p:cNvPr>
                <p:cNvSpPr/>
                <p:nvPr/>
              </p:nvSpPr>
              <p:spPr>
                <a:xfrm>
                  <a:off x="192735" y="2926811"/>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5" name="직사각형 76">
                  <a:extLst>
                    <a:ext uri="{FF2B5EF4-FFF2-40B4-BE49-F238E27FC236}">
                      <a16:creationId xmlns:a16="http://schemas.microsoft.com/office/drawing/2014/main" id="{C73B5976-7918-4E92-A773-7716DF4BB8DE}"/>
                    </a:ext>
                  </a:extLst>
                </p:cNvPr>
                <p:cNvSpPr/>
                <p:nvPr/>
              </p:nvSpPr>
              <p:spPr>
                <a:xfrm>
                  <a:off x="129476" y="2985815"/>
                  <a:ext cx="705135" cy="705134"/>
                </a:xfrm>
                <a:prstGeom prst="rect">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127" name="그룹 200">
              <a:extLst>
                <a:ext uri="{FF2B5EF4-FFF2-40B4-BE49-F238E27FC236}">
                  <a16:creationId xmlns:a16="http://schemas.microsoft.com/office/drawing/2014/main" id="{34262966-A2F7-4520-B8D7-4B414D776AB0}"/>
                </a:ext>
              </a:extLst>
            </p:cNvPr>
            <p:cNvGrpSpPr/>
            <p:nvPr/>
          </p:nvGrpSpPr>
          <p:grpSpPr>
            <a:xfrm>
              <a:off x="3758479" y="3313926"/>
              <a:ext cx="421289" cy="883680"/>
              <a:chOff x="4114991" y="3716895"/>
              <a:chExt cx="421290" cy="883680"/>
            </a:xfrm>
          </p:grpSpPr>
          <p:cxnSp>
            <p:nvCxnSpPr>
              <p:cNvPr id="285" name="직선 화살표 연결선 186">
                <a:extLst>
                  <a:ext uri="{FF2B5EF4-FFF2-40B4-BE49-F238E27FC236}">
                    <a16:creationId xmlns:a16="http://schemas.microsoft.com/office/drawing/2014/main" id="{C1A0F02A-45FD-417F-AC1A-DB7D599A0972}"/>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6" name="직선 화살표 연결선 193">
                <a:extLst>
                  <a:ext uri="{FF2B5EF4-FFF2-40B4-BE49-F238E27FC236}">
                    <a16:creationId xmlns:a16="http://schemas.microsoft.com/office/drawing/2014/main" id="{207DA70B-BCDE-44DE-BEDB-F18C980632A9}"/>
                  </a:ext>
                </a:extLst>
              </p:cNvPr>
              <p:cNvCxnSpPr/>
              <p:nvPr/>
            </p:nvCxnSpPr>
            <p:spPr>
              <a:xfrm>
                <a:off x="4130550" y="3716895"/>
                <a:ext cx="372394" cy="25741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7" name="직선 화살표 연결선 196">
                <a:extLst>
                  <a:ext uri="{FF2B5EF4-FFF2-40B4-BE49-F238E27FC236}">
                    <a16:creationId xmlns:a16="http://schemas.microsoft.com/office/drawing/2014/main" id="{6177490F-CF10-48D4-97DB-A3D1AF8BA664}"/>
                  </a:ext>
                </a:extLst>
              </p:cNvPr>
              <p:cNvCxnSpPr>
                <a:endCxn id="260" idx="1"/>
              </p:cNvCxnSpPr>
              <p:nvPr/>
            </p:nvCxnSpPr>
            <p:spPr>
              <a:xfrm>
                <a:off x="4114992" y="3716895"/>
                <a:ext cx="419080" cy="57492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8" name="직선 화살표 연결선 198">
                <a:extLst>
                  <a:ext uri="{FF2B5EF4-FFF2-40B4-BE49-F238E27FC236}">
                    <a16:creationId xmlns:a16="http://schemas.microsoft.com/office/drawing/2014/main" id="{89DAFE99-A830-4E12-9406-24945DF037C9}"/>
                  </a:ext>
                </a:extLst>
              </p:cNvPr>
              <p:cNvCxnSpPr/>
              <p:nvPr/>
            </p:nvCxnSpPr>
            <p:spPr>
              <a:xfrm>
                <a:off x="4130550" y="3734446"/>
                <a:ext cx="405731" cy="86612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8" name="그룹 201">
              <a:extLst>
                <a:ext uri="{FF2B5EF4-FFF2-40B4-BE49-F238E27FC236}">
                  <a16:creationId xmlns:a16="http://schemas.microsoft.com/office/drawing/2014/main" id="{5E7EDD7F-A099-4EC5-94A1-F21CDF3CB363}"/>
                </a:ext>
              </a:extLst>
            </p:cNvPr>
            <p:cNvGrpSpPr/>
            <p:nvPr/>
          </p:nvGrpSpPr>
          <p:grpSpPr>
            <a:xfrm flipV="1">
              <a:off x="3761677" y="3419833"/>
              <a:ext cx="419080" cy="905634"/>
              <a:chOff x="4114992" y="3716894"/>
              <a:chExt cx="419080" cy="905634"/>
            </a:xfrm>
          </p:grpSpPr>
          <p:cxnSp>
            <p:nvCxnSpPr>
              <p:cNvPr id="281" name="직선 화살표 연결선 202">
                <a:extLst>
                  <a:ext uri="{FF2B5EF4-FFF2-40B4-BE49-F238E27FC236}">
                    <a16:creationId xmlns:a16="http://schemas.microsoft.com/office/drawing/2014/main" id="{DB400168-750D-44C6-997F-12DFFAEEDAC0}"/>
                  </a:ext>
                </a:extLst>
              </p:cNvPr>
              <p:cNvCxnSpPr/>
              <p:nvPr/>
            </p:nvCxnSpPr>
            <p:spPr>
              <a:xfrm>
                <a:off x="4114992" y="3716895"/>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2" name="직선 화살표 연결선 203">
                <a:extLst>
                  <a:ext uri="{FF2B5EF4-FFF2-40B4-BE49-F238E27FC236}">
                    <a16:creationId xmlns:a16="http://schemas.microsoft.com/office/drawing/2014/main" id="{11CEA379-DADC-47F2-BB04-829F5A65A98A}"/>
                  </a:ext>
                </a:extLst>
              </p:cNvPr>
              <p:cNvCxnSpPr/>
              <p:nvPr/>
            </p:nvCxnSpPr>
            <p:spPr>
              <a:xfrm>
                <a:off x="4130550" y="3716895"/>
                <a:ext cx="364433" cy="27311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3" name="직선 화살표 연결선 204">
                <a:extLst>
                  <a:ext uri="{FF2B5EF4-FFF2-40B4-BE49-F238E27FC236}">
                    <a16:creationId xmlns:a16="http://schemas.microsoft.com/office/drawing/2014/main" id="{98B7974B-013C-4CA9-8767-A6F1E6CC5B6E}"/>
                  </a:ext>
                </a:extLst>
              </p:cNvPr>
              <p:cNvCxnSpPr/>
              <p:nvPr/>
            </p:nvCxnSpPr>
            <p:spPr>
              <a:xfrm>
                <a:off x="4114992" y="3716894"/>
                <a:ext cx="387135" cy="58029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4" name="직선 화살표 연결선 205">
                <a:extLst>
                  <a:ext uri="{FF2B5EF4-FFF2-40B4-BE49-F238E27FC236}">
                    <a16:creationId xmlns:a16="http://schemas.microsoft.com/office/drawing/2014/main" id="{8477E1D2-0D1B-4A85-9F10-1492AA41E63F}"/>
                  </a:ext>
                </a:extLst>
              </p:cNvPr>
              <p:cNvCxnSpPr/>
              <p:nvPr/>
            </p:nvCxnSpPr>
            <p:spPr>
              <a:xfrm>
                <a:off x="4130550" y="3734446"/>
                <a:ext cx="403522" cy="88808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9" name="그룹 213">
              <a:extLst>
                <a:ext uri="{FF2B5EF4-FFF2-40B4-BE49-F238E27FC236}">
                  <a16:creationId xmlns:a16="http://schemas.microsoft.com/office/drawing/2014/main" id="{108585A9-A6B8-4412-9768-DC092BE817A9}"/>
                </a:ext>
              </a:extLst>
            </p:cNvPr>
            <p:cNvGrpSpPr/>
            <p:nvPr/>
          </p:nvGrpSpPr>
          <p:grpSpPr>
            <a:xfrm>
              <a:off x="3758477" y="3352291"/>
              <a:ext cx="385573" cy="885796"/>
              <a:chOff x="4114990" y="3755260"/>
              <a:chExt cx="385573" cy="885796"/>
            </a:xfrm>
          </p:grpSpPr>
          <p:cxnSp>
            <p:nvCxnSpPr>
              <p:cNvPr id="277" name="직선 화살표 연결선 206">
                <a:extLst>
                  <a:ext uri="{FF2B5EF4-FFF2-40B4-BE49-F238E27FC236}">
                    <a16:creationId xmlns:a16="http://schemas.microsoft.com/office/drawing/2014/main" id="{9C4391D0-1ADE-47A9-89F7-F914D90F7B24}"/>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8" name="직선 화살표 연결선 207">
                <a:extLst>
                  <a:ext uri="{FF2B5EF4-FFF2-40B4-BE49-F238E27FC236}">
                    <a16:creationId xmlns:a16="http://schemas.microsoft.com/office/drawing/2014/main" id="{4E20FE26-B6E0-4BA0-B380-FAFADA91AE31}"/>
                  </a:ext>
                </a:extLst>
              </p:cNvPr>
              <p:cNvCxnSpPr/>
              <p:nvPr/>
            </p:nvCxnSpPr>
            <p:spPr>
              <a:xfrm flipV="1">
                <a:off x="4114990" y="3755260"/>
                <a:ext cx="379539" cy="292342"/>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9" name="직선 화살표 연결선 209">
                <a:extLst>
                  <a:ext uri="{FF2B5EF4-FFF2-40B4-BE49-F238E27FC236}">
                    <a16:creationId xmlns:a16="http://schemas.microsoft.com/office/drawing/2014/main" id="{81A8115A-E1C9-4ADA-BEDB-AD4381F0CF2F}"/>
                  </a:ext>
                </a:extLst>
              </p:cNvPr>
              <p:cNvCxnSpPr/>
              <p:nvPr/>
            </p:nvCxnSpPr>
            <p:spPr>
              <a:xfrm>
                <a:off x="4114990" y="4047602"/>
                <a:ext cx="371285" cy="291036"/>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0" name="직선 화살표 연결선 211">
                <a:extLst>
                  <a:ext uri="{FF2B5EF4-FFF2-40B4-BE49-F238E27FC236}">
                    <a16:creationId xmlns:a16="http://schemas.microsoft.com/office/drawing/2014/main" id="{1096F393-4D77-4D28-87F6-E4821493DDE5}"/>
                  </a:ext>
                </a:extLst>
              </p:cNvPr>
              <p:cNvCxnSpPr/>
              <p:nvPr/>
            </p:nvCxnSpPr>
            <p:spPr>
              <a:xfrm>
                <a:off x="4114990" y="4056647"/>
                <a:ext cx="385573" cy="584409"/>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0" name="그룹 214">
              <a:extLst>
                <a:ext uri="{FF2B5EF4-FFF2-40B4-BE49-F238E27FC236}">
                  <a16:creationId xmlns:a16="http://schemas.microsoft.com/office/drawing/2014/main" id="{3C32731B-A7C4-4486-A564-1EE1367B33FA}"/>
                </a:ext>
              </a:extLst>
            </p:cNvPr>
            <p:cNvGrpSpPr/>
            <p:nvPr/>
          </p:nvGrpSpPr>
          <p:grpSpPr>
            <a:xfrm flipV="1">
              <a:off x="3759748" y="3395125"/>
              <a:ext cx="384302" cy="883444"/>
              <a:chOff x="4114990" y="3758657"/>
              <a:chExt cx="384302" cy="883444"/>
            </a:xfrm>
          </p:grpSpPr>
          <p:cxnSp>
            <p:nvCxnSpPr>
              <p:cNvPr id="273" name="직선 화살표 연결선 215">
                <a:extLst>
                  <a:ext uri="{FF2B5EF4-FFF2-40B4-BE49-F238E27FC236}">
                    <a16:creationId xmlns:a16="http://schemas.microsoft.com/office/drawing/2014/main" id="{C94F37F9-BE56-4A1B-B172-1569692E4071}"/>
                  </a:ext>
                </a:extLst>
              </p:cNvPr>
              <p:cNvCxnSpPr/>
              <p:nvPr/>
            </p:nvCxnSpPr>
            <p:spPr>
              <a:xfrm>
                <a:off x="4114991" y="4047602"/>
                <a:ext cx="379539"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4" name="직선 화살표 연결선 216">
                <a:extLst>
                  <a:ext uri="{FF2B5EF4-FFF2-40B4-BE49-F238E27FC236}">
                    <a16:creationId xmlns:a16="http://schemas.microsoft.com/office/drawing/2014/main" id="{C4C7101B-081D-4683-A7F7-C6C15A70E10A}"/>
                  </a:ext>
                </a:extLst>
              </p:cNvPr>
              <p:cNvCxnSpPr/>
              <p:nvPr/>
            </p:nvCxnSpPr>
            <p:spPr>
              <a:xfrm flipV="1">
                <a:off x="4114990" y="3758657"/>
                <a:ext cx="367633" cy="28894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5" name="직선 화살표 연결선 217">
                <a:extLst>
                  <a:ext uri="{FF2B5EF4-FFF2-40B4-BE49-F238E27FC236}">
                    <a16:creationId xmlns:a16="http://schemas.microsoft.com/office/drawing/2014/main" id="{FBD68D53-B677-416B-A25D-BEB6132BD7BE}"/>
                  </a:ext>
                </a:extLst>
              </p:cNvPr>
              <p:cNvCxnSpPr/>
              <p:nvPr/>
            </p:nvCxnSpPr>
            <p:spPr>
              <a:xfrm>
                <a:off x="4114990" y="4047602"/>
                <a:ext cx="367633" cy="29208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6" name="직선 화살표 연결선 218">
                <a:extLst>
                  <a:ext uri="{FF2B5EF4-FFF2-40B4-BE49-F238E27FC236}">
                    <a16:creationId xmlns:a16="http://schemas.microsoft.com/office/drawing/2014/main" id="{DC953428-9263-46FC-8197-5ACC03C35521}"/>
                  </a:ext>
                </a:extLst>
              </p:cNvPr>
              <p:cNvCxnSpPr/>
              <p:nvPr/>
            </p:nvCxnSpPr>
            <p:spPr>
              <a:xfrm>
                <a:off x="4114990" y="4056647"/>
                <a:ext cx="384302" cy="58545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1" name="그룹 224">
              <a:extLst>
                <a:ext uri="{FF2B5EF4-FFF2-40B4-BE49-F238E27FC236}">
                  <a16:creationId xmlns:a16="http://schemas.microsoft.com/office/drawing/2014/main" id="{C0F69FE6-ABDB-4F35-9E8D-42CEFD4EB3E5}"/>
                </a:ext>
              </a:extLst>
            </p:cNvPr>
            <p:cNvGrpSpPr/>
            <p:nvPr/>
          </p:nvGrpSpPr>
          <p:grpSpPr>
            <a:xfrm>
              <a:off x="4273018" y="3331477"/>
              <a:ext cx="349663" cy="542279"/>
              <a:chOff x="4629531" y="3734446"/>
              <a:chExt cx="349663" cy="542279"/>
            </a:xfrm>
          </p:grpSpPr>
          <p:cxnSp>
            <p:nvCxnSpPr>
              <p:cNvPr id="271" name="직선 화살표 연결선 219">
                <a:extLst>
                  <a:ext uri="{FF2B5EF4-FFF2-40B4-BE49-F238E27FC236}">
                    <a16:creationId xmlns:a16="http://schemas.microsoft.com/office/drawing/2014/main" id="{AE740478-7CCE-4815-9B73-0A08C3A44CA3}"/>
                  </a:ext>
                </a:extLst>
              </p:cNvPr>
              <p:cNvCxnSpPr/>
              <p:nvPr/>
            </p:nvCxnSpPr>
            <p:spPr>
              <a:xfrm>
                <a:off x="4629531" y="3734446"/>
                <a:ext cx="316325" cy="25891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2" name="직선 화살표 연결선 222">
                <a:extLst>
                  <a:ext uri="{FF2B5EF4-FFF2-40B4-BE49-F238E27FC236}">
                    <a16:creationId xmlns:a16="http://schemas.microsoft.com/office/drawing/2014/main" id="{1495E03F-2CA8-4241-8BFF-501A1750A15F}"/>
                  </a:ext>
                </a:extLst>
              </p:cNvPr>
              <p:cNvCxnSpPr/>
              <p:nvPr/>
            </p:nvCxnSpPr>
            <p:spPr>
              <a:xfrm>
                <a:off x="4640518" y="3742704"/>
                <a:ext cx="338676" cy="534021"/>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2" name="그룹 225">
              <a:extLst>
                <a:ext uri="{FF2B5EF4-FFF2-40B4-BE49-F238E27FC236}">
                  <a16:creationId xmlns:a16="http://schemas.microsoft.com/office/drawing/2014/main" id="{E78BBBE4-4CE4-49EF-8C37-5798CBFADEE4}"/>
                </a:ext>
              </a:extLst>
            </p:cNvPr>
            <p:cNvGrpSpPr/>
            <p:nvPr/>
          </p:nvGrpSpPr>
          <p:grpSpPr>
            <a:xfrm flipV="1">
              <a:off x="4239429" y="3738025"/>
              <a:ext cx="361821" cy="548513"/>
              <a:chOff x="4629531" y="3734445"/>
              <a:chExt cx="361821" cy="548513"/>
            </a:xfrm>
          </p:grpSpPr>
          <p:cxnSp>
            <p:nvCxnSpPr>
              <p:cNvPr id="269" name="직선 화살표 연결선 226">
                <a:extLst>
                  <a:ext uri="{FF2B5EF4-FFF2-40B4-BE49-F238E27FC236}">
                    <a16:creationId xmlns:a16="http://schemas.microsoft.com/office/drawing/2014/main" id="{0CA87CB8-27B1-43D9-8837-8BA8BFE1330E}"/>
                  </a:ext>
                </a:extLst>
              </p:cNvPr>
              <p:cNvCxnSpPr/>
              <p:nvPr/>
            </p:nvCxnSpPr>
            <p:spPr>
              <a:xfrm>
                <a:off x="4629531" y="3734445"/>
                <a:ext cx="347533" cy="243713"/>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70" name="직선 화살표 연결선 227">
                <a:extLst>
                  <a:ext uri="{FF2B5EF4-FFF2-40B4-BE49-F238E27FC236}">
                    <a16:creationId xmlns:a16="http://schemas.microsoft.com/office/drawing/2014/main" id="{7CC60241-4423-43BF-9FE3-DBD2E66B1387}"/>
                  </a:ext>
                </a:extLst>
              </p:cNvPr>
              <p:cNvCxnSpPr/>
              <p:nvPr/>
            </p:nvCxnSpPr>
            <p:spPr>
              <a:xfrm>
                <a:off x="4640518" y="3742703"/>
                <a:ext cx="350834" cy="540255"/>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3" name="그룹 231">
              <a:extLst>
                <a:ext uri="{FF2B5EF4-FFF2-40B4-BE49-F238E27FC236}">
                  <a16:creationId xmlns:a16="http://schemas.microsoft.com/office/drawing/2014/main" id="{DBEA43B1-12F4-4016-85C0-7966A9975462}"/>
                </a:ext>
              </a:extLst>
            </p:cNvPr>
            <p:cNvGrpSpPr/>
            <p:nvPr/>
          </p:nvGrpSpPr>
          <p:grpSpPr>
            <a:xfrm>
              <a:off x="4218248" y="3644110"/>
              <a:ext cx="366333" cy="274890"/>
              <a:chOff x="4574761" y="4047079"/>
              <a:chExt cx="366333" cy="274890"/>
            </a:xfrm>
          </p:grpSpPr>
          <p:cxnSp>
            <p:nvCxnSpPr>
              <p:cNvPr id="267" name="직선 화살표 연결선 228">
                <a:extLst>
                  <a:ext uri="{FF2B5EF4-FFF2-40B4-BE49-F238E27FC236}">
                    <a16:creationId xmlns:a16="http://schemas.microsoft.com/office/drawing/2014/main" id="{97CB0A24-A206-45FE-90DC-F734F7C1B80B}"/>
                  </a:ext>
                </a:extLst>
              </p:cNvPr>
              <p:cNvCxnSpPr/>
              <p:nvPr/>
            </p:nvCxnSpPr>
            <p:spPr>
              <a:xfrm>
                <a:off x="4574761" y="4047602"/>
                <a:ext cx="35680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8" name="직선 화살표 연결선 229">
                <a:extLst>
                  <a:ext uri="{FF2B5EF4-FFF2-40B4-BE49-F238E27FC236}">
                    <a16:creationId xmlns:a16="http://schemas.microsoft.com/office/drawing/2014/main" id="{5E5308E7-1494-43E3-8939-5E49EE600ECE}"/>
                  </a:ext>
                </a:extLst>
              </p:cNvPr>
              <p:cNvCxnSpPr/>
              <p:nvPr/>
            </p:nvCxnSpPr>
            <p:spPr>
              <a:xfrm>
                <a:off x="4583619" y="4047079"/>
                <a:ext cx="357475" cy="2748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4" name="그룹 232">
              <a:extLst>
                <a:ext uri="{FF2B5EF4-FFF2-40B4-BE49-F238E27FC236}">
                  <a16:creationId xmlns:a16="http://schemas.microsoft.com/office/drawing/2014/main" id="{31BDD2E8-9FF8-4C27-82F6-D4731DC329D9}"/>
                </a:ext>
              </a:extLst>
            </p:cNvPr>
            <p:cNvGrpSpPr/>
            <p:nvPr/>
          </p:nvGrpSpPr>
          <p:grpSpPr>
            <a:xfrm flipV="1">
              <a:off x="4212059" y="3704687"/>
              <a:ext cx="365378" cy="290690"/>
              <a:chOff x="4574761" y="4047078"/>
              <a:chExt cx="365378" cy="290690"/>
            </a:xfrm>
          </p:grpSpPr>
          <p:cxnSp>
            <p:nvCxnSpPr>
              <p:cNvPr id="265" name="직선 화살표 연결선 233">
                <a:extLst>
                  <a:ext uri="{FF2B5EF4-FFF2-40B4-BE49-F238E27FC236}">
                    <a16:creationId xmlns:a16="http://schemas.microsoft.com/office/drawing/2014/main" id="{489D146B-0B47-46E2-B795-9F0795CE5863}"/>
                  </a:ext>
                </a:extLst>
              </p:cNvPr>
              <p:cNvCxnSpPr/>
              <p:nvPr/>
            </p:nvCxnSpPr>
            <p:spPr>
              <a:xfrm flipV="1">
                <a:off x="4574761" y="4047602"/>
                <a:ext cx="365378" cy="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6" name="직선 화살표 연결선 234">
                <a:extLst>
                  <a:ext uri="{FF2B5EF4-FFF2-40B4-BE49-F238E27FC236}">
                    <a16:creationId xmlns:a16="http://schemas.microsoft.com/office/drawing/2014/main" id="{458BC279-0EBE-4026-95EB-F6B793027CB2}"/>
                  </a:ext>
                </a:extLst>
              </p:cNvPr>
              <p:cNvCxnSpPr/>
              <p:nvPr/>
            </p:nvCxnSpPr>
            <p:spPr>
              <a:xfrm>
                <a:off x="4583619" y="4047078"/>
                <a:ext cx="356520" cy="290690"/>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5" name="직선 화살표 연결선 235">
              <a:extLst>
                <a:ext uri="{FF2B5EF4-FFF2-40B4-BE49-F238E27FC236}">
                  <a16:creationId xmlns:a16="http://schemas.microsoft.com/office/drawing/2014/main" id="{6FD10348-E00E-4FE0-92D5-5F1CD54F6A17}"/>
                </a:ext>
              </a:extLst>
            </p:cNvPr>
            <p:cNvCxnSpPr/>
            <p:nvPr/>
          </p:nvCxnSpPr>
          <p:spPr>
            <a:xfrm>
              <a:off x="4734091" y="3644110"/>
              <a:ext cx="331106" cy="131408"/>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36" name="직선 화살표 연결선 238">
              <a:extLst>
                <a:ext uri="{FF2B5EF4-FFF2-40B4-BE49-F238E27FC236}">
                  <a16:creationId xmlns:a16="http://schemas.microsoft.com/office/drawing/2014/main" id="{EAAB0CBB-E358-476D-8182-8EB7A98867CB}"/>
                </a:ext>
              </a:extLst>
            </p:cNvPr>
            <p:cNvCxnSpPr/>
            <p:nvPr/>
          </p:nvCxnSpPr>
          <p:spPr>
            <a:xfrm flipV="1">
              <a:off x="4734091" y="3843538"/>
              <a:ext cx="331106" cy="149024"/>
            </a:xfrm>
            <a:prstGeom prst="straightConnector1">
              <a:avLst/>
            </a:prstGeom>
            <a:ln w="12700">
              <a:solidFill>
                <a:schemeClr val="bg2">
                  <a:lumMod val="9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41" name="직선 화살표 연결선 243">
              <a:extLst>
                <a:ext uri="{FF2B5EF4-FFF2-40B4-BE49-F238E27FC236}">
                  <a16:creationId xmlns:a16="http://schemas.microsoft.com/office/drawing/2014/main" id="{AC11D875-15A6-49DC-92DF-B3C2516CF112}"/>
                </a:ext>
              </a:extLst>
            </p:cNvPr>
            <p:cNvCxnSpPr/>
            <p:nvPr/>
          </p:nvCxnSpPr>
          <p:spPr>
            <a:xfrm>
              <a:off x="5251351" y="3823318"/>
              <a:ext cx="379539" cy="0"/>
            </a:xfrm>
            <a:prstGeom prst="straightConnector1">
              <a:avLst/>
            </a:prstGeom>
            <a:ln w="12700">
              <a:solidFill>
                <a:schemeClr val="bg2">
                  <a:lumMod val="75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242" name="그룹 15">
              <a:extLst>
                <a:ext uri="{FF2B5EF4-FFF2-40B4-BE49-F238E27FC236}">
                  <a16:creationId xmlns:a16="http://schemas.microsoft.com/office/drawing/2014/main" id="{6FC2F55F-36AC-408F-9E80-AF5BCE0AA33E}"/>
                </a:ext>
              </a:extLst>
            </p:cNvPr>
            <p:cNvGrpSpPr/>
            <p:nvPr/>
          </p:nvGrpSpPr>
          <p:grpSpPr>
            <a:xfrm>
              <a:off x="3548861" y="3178926"/>
              <a:ext cx="1786336" cy="1271092"/>
              <a:chOff x="3905374" y="3584392"/>
              <a:chExt cx="1786336" cy="1271092"/>
            </a:xfrm>
          </p:grpSpPr>
          <p:sp>
            <p:nvSpPr>
              <p:cNvPr id="254" name="타원 4">
                <a:extLst>
                  <a:ext uri="{FF2B5EF4-FFF2-40B4-BE49-F238E27FC236}">
                    <a16:creationId xmlns:a16="http://schemas.microsoft.com/office/drawing/2014/main" id="{9BD47D4D-A0C1-4B42-B95B-7CF3223A0D9A}"/>
                  </a:ext>
                </a:extLst>
              </p:cNvPr>
              <p:cNvSpPr/>
              <p:nvPr/>
            </p:nvSpPr>
            <p:spPr>
              <a:xfrm>
                <a:off x="3905374" y="358439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타원 123">
                <a:extLst>
                  <a:ext uri="{FF2B5EF4-FFF2-40B4-BE49-F238E27FC236}">
                    <a16:creationId xmlns:a16="http://schemas.microsoft.com/office/drawing/2014/main" id="{98041F97-DA9C-4E5C-948E-2EECC95FF5B3}"/>
                  </a:ext>
                </a:extLst>
              </p:cNvPr>
              <p:cNvSpPr/>
              <p:nvPr/>
            </p:nvSpPr>
            <p:spPr>
              <a:xfrm>
                <a:off x="3905374" y="391509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타원 124">
                <a:extLst>
                  <a:ext uri="{FF2B5EF4-FFF2-40B4-BE49-F238E27FC236}">
                    <a16:creationId xmlns:a16="http://schemas.microsoft.com/office/drawing/2014/main" id="{DBCAD773-96CB-4362-BEDC-C5E91AC2E986}"/>
                  </a:ext>
                </a:extLst>
              </p:cNvPr>
              <p:cNvSpPr/>
              <p:nvPr/>
            </p:nvSpPr>
            <p:spPr>
              <a:xfrm>
                <a:off x="3905374" y="424580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7" name="타원 125">
                <a:extLst>
                  <a:ext uri="{FF2B5EF4-FFF2-40B4-BE49-F238E27FC236}">
                    <a16:creationId xmlns:a16="http://schemas.microsoft.com/office/drawing/2014/main" id="{5BCF7839-4E07-4C48-99D4-14728CA824E8}"/>
                  </a:ext>
                </a:extLst>
              </p:cNvPr>
              <p:cNvSpPr/>
              <p:nvPr/>
            </p:nvSpPr>
            <p:spPr>
              <a:xfrm>
                <a:off x="3905374" y="457651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타원 126">
                <a:extLst>
                  <a:ext uri="{FF2B5EF4-FFF2-40B4-BE49-F238E27FC236}">
                    <a16:creationId xmlns:a16="http://schemas.microsoft.com/office/drawing/2014/main" id="{A69B44D3-D519-4375-8505-DA38E53DF9BC}"/>
                  </a:ext>
                </a:extLst>
              </p:cNvPr>
              <p:cNvSpPr/>
              <p:nvPr/>
            </p:nvSpPr>
            <p:spPr>
              <a:xfrm>
                <a:off x="4494531" y="3593362"/>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타원 127">
                <a:extLst>
                  <a:ext uri="{FF2B5EF4-FFF2-40B4-BE49-F238E27FC236}">
                    <a16:creationId xmlns:a16="http://schemas.microsoft.com/office/drawing/2014/main" id="{AE92276E-65E1-46DE-BFD1-940ABDBF355C}"/>
                  </a:ext>
                </a:extLst>
              </p:cNvPr>
              <p:cNvSpPr/>
              <p:nvPr/>
            </p:nvSpPr>
            <p:spPr>
              <a:xfrm>
                <a:off x="4494531" y="3924069"/>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128">
                <a:extLst>
                  <a:ext uri="{FF2B5EF4-FFF2-40B4-BE49-F238E27FC236}">
                    <a16:creationId xmlns:a16="http://schemas.microsoft.com/office/drawing/2014/main" id="{3E85792E-5DE3-4E8A-B305-2EE89F6FBF40}"/>
                  </a:ext>
                </a:extLst>
              </p:cNvPr>
              <p:cNvSpPr/>
              <p:nvPr/>
            </p:nvSpPr>
            <p:spPr>
              <a:xfrm>
                <a:off x="4494531" y="4254776"/>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타원 129">
                <a:extLst>
                  <a:ext uri="{FF2B5EF4-FFF2-40B4-BE49-F238E27FC236}">
                    <a16:creationId xmlns:a16="http://schemas.microsoft.com/office/drawing/2014/main" id="{9CAC402D-DE3B-4F0B-8911-890D3794A7EB}"/>
                  </a:ext>
                </a:extLst>
              </p:cNvPr>
              <p:cNvSpPr/>
              <p:nvPr/>
            </p:nvSpPr>
            <p:spPr>
              <a:xfrm>
                <a:off x="4494531" y="4585484"/>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2" name="타원 130">
                <a:extLst>
                  <a:ext uri="{FF2B5EF4-FFF2-40B4-BE49-F238E27FC236}">
                    <a16:creationId xmlns:a16="http://schemas.microsoft.com/office/drawing/2014/main" id="{C55ED6C2-EEC2-4C10-9E04-A46F47F0817C}"/>
                  </a:ext>
                </a:extLst>
              </p:cNvPr>
              <p:cNvSpPr/>
              <p:nvPr/>
            </p:nvSpPr>
            <p:spPr>
              <a:xfrm>
                <a:off x="4945460" y="3922718"/>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3" name="타원 131">
                <a:extLst>
                  <a:ext uri="{FF2B5EF4-FFF2-40B4-BE49-F238E27FC236}">
                    <a16:creationId xmlns:a16="http://schemas.microsoft.com/office/drawing/2014/main" id="{4B32CAC2-37F9-45BF-B914-844C557FB0E8}"/>
                  </a:ext>
                </a:extLst>
              </p:cNvPr>
              <p:cNvSpPr/>
              <p:nvPr/>
            </p:nvSpPr>
            <p:spPr>
              <a:xfrm>
                <a:off x="4945460" y="4255937"/>
                <a:ext cx="270000" cy="27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4" name="타원 132">
                <a:extLst>
                  <a:ext uri="{FF2B5EF4-FFF2-40B4-BE49-F238E27FC236}">
                    <a16:creationId xmlns:a16="http://schemas.microsoft.com/office/drawing/2014/main" id="{02E27105-6993-4C8A-871F-68CC400FF844}"/>
                  </a:ext>
                </a:extLst>
              </p:cNvPr>
              <p:cNvSpPr/>
              <p:nvPr/>
            </p:nvSpPr>
            <p:spPr>
              <a:xfrm>
                <a:off x="5421710" y="4089327"/>
                <a:ext cx="270000" cy="270000"/>
              </a:xfrm>
              <a:prstGeom prst="ellipse">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43" name="모서리가 둥근 직사각형 245">
              <a:extLst>
                <a:ext uri="{FF2B5EF4-FFF2-40B4-BE49-F238E27FC236}">
                  <a16:creationId xmlns:a16="http://schemas.microsoft.com/office/drawing/2014/main" id="{A9CFD6A4-CCD2-4AAA-9688-1F4AC239FC44}"/>
                </a:ext>
              </a:extLst>
            </p:cNvPr>
            <p:cNvSpPr/>
            <p:nvPr/>
          </p:nvSpPr>
          <p:spPr>
            <a:xfrm>
              <a:off x="3114444" y="3088956"/>
              <a:ext cx="2326677" cy="1476871"/>
            </a:xfrm>
            <a:prstGeom prst="roundRect">
              <a:avLst/>
            </a:prstGeom>
            <a:noFill/>
            <a:ln w="2540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4" name="꺾인 연결선 247">
              <a:extLst>
                <a:ext uri="{FF2B5EF4-FFF2-40B4-BE49-F238E27FC236}">
                  <a16:creationId xmlns:a16="http://schemas.microsoft.com/office/drawing/2014/main" id="{B5AF0F76-14D5-4C55-815B-2245FB0194DF}"/>
                </a:ext>
              </a:extLst>
            </p:cNvPr>
            <p:cNvCxnSpPr/>
            <p:nvPr/>
          </p:nvCxnSpPr>
          <p:spPr>
            <a:xfrm rot="5400000">
              <a:off x="4130798" y="2896751"/>
              <a:ext cx="457926" cy="192970"/>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꺾인 연결선 254">
              <a:extLst>
                <a:ext uri="{FF2B5EF4-FFF2-40B4-BE49-F238E27FC236}">
                  <a16:creationId xmlns:a16="http://schemas.microsoft.com/office/drawing/2014/main" id="{B185341A-1996-47A2-A8EE-7B01ED958752}"/>
                </a:ext>
              </a:extLst>
            </p:cNvPr>
            <p:cNvCxnSpPr/>
            <p:nvPr/>
          </p:nvCxnSpPr>
          <p:spPr>
            <a:xfrm rot="10800000" flipV="1">
              <a:off x="5396588" y="2948620"/>
              <a:ext cx="693403" cy="258386"/>
            </a:xfrm>
            <a:prstGeom prst="bentConnector3">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6" name="Rectangle 15">
              <a:extLst>
                <a:ext uri="{FF2B5EF4-FFF2-40B4-BE49-F238E27FC236}">
                  <a16:creationId xmlns:a16="http://schemas.microsoft.com/office/drawing/2014/main" id="{3B980741-C0BC-4127-8C8A-9A2799ACDC36}"/>
                </a:ext>
              </a:extLst>
            </p:cNvPr>
            <p:cNvSpPr/>
            <p:nvPr/>
          </p:nvSpPr>
          <p:spPr>
            <a:xfrm>
              <a:off x="5927698" y="2723195"/>
              <a:ext cx="1976042" cy="400110"/>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300" dirty="0">
                  <a:solidFill>
                    <a:schemeClr val="tx1">
                      <a:lumMod val="85000"/>
                      <a:lumOff val="15000"/>
                    </a:schemeClr>
                  </a:solidFill>
                  <a:latin typeface="SamsungOne-400" pitchFamily="34" charset="0"/>
                  <a:ea typeface="SamsungOne-400" pitchFamily="34" charset="0"/>
                </a:rPr>
                <a:t>Phương trình toán học quan trọng</a:t>
              </a:r>
            </a:p>
          </p:txBody>
        </p:sp>
        <p:sp>
          <p:nvSpPr>
            <p:cNvPr id="247" name="양쪽 중괄호 4">
              <a:extLst>
                <a:ext uri="{FF2B5EF4-FFF2-40B4-BE49-F238E27FC236}">
                  <a16:creationId xmlns:a16="http://schemas.microsoft.com/office/drawing/2014/main" id="{C066E932-1549-4A79-8837-A14A4AF421F3}"/>
                </a:ext>
              </a:extLst>
            </p:cNvPr>
            <p:cNvSpPr/>
            <p:nvPr/>
          </p:nvSpPr>
          <p:spPr>
            <a:xfrm rot="5400000">
              <a:off x="4159423" y="3559516"/>
              <a:ext cx="236719" cy="232667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905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dirty="0"/>
            </a:p>
          </p:txBody>
        </p:sp>
        <p:cxnSp>
          <p:nvCxnSpPr>
            <p:cNvPr id="248" name="Straight Connector 142">
              <a:extLst>
                <a:ext uri="{FF2B5EF4-FFF2-40B4-BE49-F238E27FC236}">
                  <a16:creationId xmlns:a16="http://schemas.microsoft.com/office/drawing/2014/main" id="{2CDE6419-00A7-498D-9784-26EF2BFBC775}"/>
                </a:ext>
              </a:extLst>
            </p:cNvPr>
            <p:cNvCxnSpPr>
              <a:cxnSpLocks/>
            </p:cNvCxnSpPr>
            <p:nvPr/>
          </p:nvCxnSpPr>
          <p:spPr>
            <a:xfrm>
              <a:off x="5179371" y="5036986"/>
              <a:ext cx="430018" cy="0"/>
            </a:xfrm>
            <a:prstGeom prst="line">
              <a:avLst/>
            </a:prstGeom>
            <a:ln w="12700">
              <a:solidFill>
                <a:srgbClr val="193EB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pic>
          <p:nvPicPr>
            <p:cNvPr id="249" name="Picture 5" descr="C:\Users\USER\Downloads\kitt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8026" y="3534224"/>
              <a:ext cx="599872" cy="599872"/>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329439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3" descr="C:\Users\USER\Downloads\c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2903" y="4788738"/>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404733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C:\Users\USER\Downloads\shib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8140" y="2533567"/>
              <a:ext cx="39600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138" name="직사각형 137">
            <a:extLst>
              <a:ext uri="{FF2B5EF4-FFF2-40B4-BE49-F238E27FC236}">
                <a16:creationId xmlns:a16="http://schemas.microsoft.com/office/drawing/2014/main" id="{F4F59970-0805-4ECB-8B52-EFEDC99C1DC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sâu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33620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phân tích một lượng lớn dữ liệu bằng cách áp dụng công nghệ học máy, có thể tìm thấy các mẫu không nhìn thấy được– đây được gọi là khai thác dữ liệu. Khai thác dữ liệu giải quyết bốn vấn đề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4" name="그룹 3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6" name="직사각형 3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4" name="그룹 3">
            <a:extLst>
              <a:ext uri="{FF2B5EF4-FFF2-40B4-BE49-F238E27FC236}">
                <a16:creationId xmlns:a16="http://schemas.microsoft.com/office/drawing/2014/main" id="{BFD17284-205C-4CAE-929E-5DCE870C5DE1}"/>
              </a:ext>
            </a:extLst>
          </p:cNvPr>
          <p:cNvGrpSpPr/>
          <p:nvPr/>
        </p:nvGrpSpPr>
        <p:grpSpPr>
          <a:xfrm>
            <a:off x="702939" y="2348880"/>
            <a:ext cx="8808364" cy="3982126"/>
            <a:chOff x="702939" y="2396913"/>
            <a:chExt cx="8808364" cy="3982126"/>
          </a:xfrm>
        </p:grpSpPr>
        <p:grpSp>
          <p:nvGrpSpPr>
            <p:cNvPr id="38" name="그룹 37"/>
            <p:cNvGrpSpPr/>
            <p:nvPr/>
          </p:nvGrpSpPr>
          <p:grpSpPr>
            <a:xfrm>
              <a:off x="3521142" y="2804906"/>
              <a:ext cx="2889046" cy="2881930"/>
              <a:chOff x="2997870" y="2276872"/>
              <a:chExt cx="3897486" cy="3887888"/>
            </a:xfrm>
          </p:grpSpPr>
          <p:sp>
            <p:nvSpPr>
              <p:cNvPr id="65" name="원형 64"/>
              <p:cNvSpPr/>
              <p:nvPr/>
            </p:nvSpPr>
            <p:spPr>
              <a:xfrm>
                <a:off x="2997870" y="2276872"/>
                <a:ext cx="3887886" cy="3887886"/>
              </a:xfrm>
              <a:prstGeom prst="pie">
                <a:avLst>
                  <a:gd name="adj1" fmla="val 0"/>
                  <a:gd name="adj2" fmla="val 5416695"/>
                </a:avLst>
              </a:prstGeom>
              <a:solidFill>
                <a:srgbClr val="FFCC99"/>
              </a:solidFill>
              <a:ln>
                <a:solidFill>
                  <a:srgbClr val="FF5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원형 65"/>
              <p:cNvSpPr/>
              <p:nvPr/>
            </p:nvSpPr>
            <p:spPr>
              <a:xfrm flipV="1">
                <a:off x="3007470" y="2276874"/>
                <a:ext cx="3887886" cy="3887886"/>
              </a:xfrm>
              <a:prstGeom prst="pie">
                <a:avLst>
                  <a:gd name="adj1" fmla="val 10800000"/>
                  <a:gd name="adj2" fmla="val 16200000"/>
                </a:avLst>
              </a:prstGeom>
              <a:solidFill>
                <a:srgbClr val="CCCCFF"/>
              </a:solidFill>
              <a:ln>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원형 66"/>
              <p:cNvSpPr/>
              <p:nvPr/>
            </p:nvSpPr>
            <p:spPr>
              <a:xfrm flipH="1">
                <a:off x="2997870" y="2276872"/>
                <a:ext cx="3887886" cy="3887886"/>
              </a:xfrm>
              <a:prstGeom prst="pie">
                <a:avLst>
                  <a:gd name="adj1" fmla="val 10800000"/>
                  <a:gd name="adj2" fmla="val 16200000"/>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원형 67"/>
              <p:cNvSpPr/>
              <p:nvPr/>
            </p:nvSpPr>
            <p:spPr>
              <a:xfrm>
                <a:off x="3007470" y="2276872"/>
                <a:ext cx="3887886" cy="3887886"/>
              </a:xfrm>
              <a:prstGeom prst="pie">
                <a:avLst>
                  <a:gd name="adj1" fmla="val 10800000"/>
                  <a:gd name="adj2" fmla="val 16200000"/>
                </a:avLst>
              </a:prstGeom>
              <a:solidFill>
                <a:schemeClr val="accent6">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9" name="그룹 38"/>
            <p:cNvGrpSpPr/>
            <p:nvPr/>
          </p:nvGrpSpPr>
          <p:grpSpPr>
            <a:xfrm>
              <a:off x="3881672" y="3165477"/>
              <a:ext cx="2167986" cy="2160785"/>
              <a:chOff x="3501380" y="2780382"/>
              <a:chExt cx="2890466" cy="2880866"/>
            </a:xfrm>
          </p:grpSpPr>
          <p:sp>
            <p:nvSpPr>
              <p:cNvPr id="63" name="타원 62"/>
              <p:cNvSpPr/>
              <p:nvPr/>
            </p:nvSpPr>
            <p:spPr>
              <a:xfrm>
                <a:off x="3501380" y="2780382"/>
                <a:ext cx="2880866" cy="288086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현 63"/>
              <p:cNvSpPr/>
              <p:nvPr/>
            </p:nvSpPr>
            <p:spPr>
              <a:xfrm>
                <a:off x="3510980" y="2780382"/>
                <a:ext cx="2880866" cy="2880866"/>
              </a:xfrm>
              <a:prstGeom prst="chord">
                <a:avLst>
                  <a:gd name="adj1" fmla="val 5401479"/>
                  <a:gd name="adj2" fmla="val 16200000"/>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0" name="타원 39"/>
            <p:cNvSpPr/>
            <p:nvPr/>
          </p:nvSpPr>
          <p:spPr>
            <a:xfrm>
              <a:off x="4308866" y="3656714"/>
              <a:ext cx="1290619" cy="11783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400" b="1" dirty="0" err="1">
                  <a:solidFill>
                    <a:prstClr val="black">
                      <a:lumMod val="85000"/>
                      <a:lumOff val="15000"/>
                    </a:prstClr>
                  </a:solidFill>
                  <a:latin typeface="SamsungOne-400" panose="020B0503030303020204" pitchFamily="34" charset="0"/>
                </a:rPr>
                <a:t>Các</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vấn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đề</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trong</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khai</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thác</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dữ</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liệu</a:t>
              </a:r>
              <a:endParaRPr lang="en-US" altLang="ko-KR" sz="1400" b="1" dirty="0">
                <a:solidFill>
                  <a:prstClr val="black">
                    <a:lumMod val="85000"/>
                    <a:lumOff val="15000"/>
                  </a:prstClr>
                </a:solidFill>
                <a:latin typeface="SamsungOne-400" panose="020B0503030303020204" pitchFamily="34" charset="0"/>
              </a:endParaRPr>
            </a:p>
          </p:txBody>
        </p:sp>
        <p:sp>
          <p:nvSpPr>
            <p:cNvPr id="41" name="직사각형 40"/>
            <p:cNvSpPr/>
            <p:nvPr/>
          </p:nvSpPr>
          <p:spPr>
            <a:xfrm rot="5400000">
              <a:off x="4916849" y="4105972"/>
              <a:ext cx="1309236" cy="279797"/>
            </a:xfrm>
            <a:prstGeom prst="rect">
              <a:avLst/>
            </a:prstGeom>
          </p:spPr>
          <p:txBody>
            <a:bodyPr wrap="square">
              <a:prstTxWarp prst="textArchUp">
                <a:avLst/>
              </a:prstTxWarp>
              <a:spAutoFit/>
            </a:bodyPr>
            <a:lstStyle/>
            <a:p>
              <a:pPr algn="ctr"/>
              <a:r>
                <a:rPr lang="en-US" altLang="ko-KR" sz="1400" b="1" dirty="0" err="1">
                  <a:solidFill>
                    <a:prstClr val="black">
                      <a:lumMod val="85000"/>
                      <a:lumOff val="15000"/>
                    </a:prstClr>
                  </a:solidFill>
                  <a:latin typeface="SamsungOne-400" panose="020B0503030303020204" pitchFamily="34" charset="0"/>
                </a:rPr>
                <a:t>Không</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được</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theo</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dõi</a:t>
              </a:r>
              <a:endParaRPr lang="en-US" altLang="ko-KR" sz="1400" b="1" dirty="0">
                <a:solidFill>
                  <a:prstClr val="black">
                    <a:lumMod val="85000"/>
                    <a:lumOff val="15000"/>
                  </a:prstClr>
                </a:solidFill>
                <a:latin typeface="SamsungOne-400" panose="020B0503030303020204" pitchFamily="34" charset="0"/>
              </a:endParaRPr>
            </a:p>
          </p:txBody>
        </p:sp>
        <p:sp>
          <p:nvSpPr>
            <p:cNvPr id="42" name="직사각형 41"/>
            <p:cNvSpPr/>
            <p:nvPr/>
          </p:nvSpPr>
          <p:spPr>
            <a:xfrm rot="5400000">
              <a:off x="3601169" y="4105974"/>
              <a:ext cx="1309236" cy="279797"/>
            </a:xfrm>
            <a:prstGeom prst="rect">
              <a:avLst/>
            </a:prstGeom>
          </p:spPr>
          <p:txBody>
            <a:bodyPr wrap="square">
              <a:prstTxWarp prst="textArchDown">
                <a:avLst/>
              </a:prstTxWarp>
              <a:spAutoFit/>
            </a:bodyPr>
            <a:lstStyle/>
            <a:p>
              <a:pPr algn="ctr"/>
              <a:r>
                <a:rPr lang="en-US" altLang="ko-KR" sz="1400" b="1" dirty="0" err="1">
                  <a:solidFill>
                    <a:prstClr val="black">
                      <a:lumMod val="85000"/>
                      <a:lumOff val="15000"/>
                    </a:prstClr>
                  </a:solidFill>
                  <a:latin typeface="SamsungOne-400" panose="020B0503030303020204" pitchFamily="34" charset="0"/>
                </a:rPr>
                <a:t>Được</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theo</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dõi</a:t>
              </a:r>
              <a:endParaRPr lang="en-US" altLang="ko-KR" sz="1400" b="1" dirty="0">
                <a:solidFill>
                  <a:prstClr val="black">
                    <a:lumMod val="85000"/>
                    <a:lumOff val="15000"/>
                  </a:prstClr>
                </a:solidFill>
                <a:latin typeface="SamsungOne-400" panose="020B0503030303020204" pitchFamily="34" charset="0"/>
              </a:endParaRPr>
            </a:p>
          </p:txBody>
        </p:sp>
        <p:cxnSp>
          <p:nvCxnSpPr>
            <p:cNvPr id="43" name="꺾인 연결선 42"/>
            <p:cNvCxnSpPr/>
            <p:nvPr/>
          </p:nvCxnSpPr>
          <p:spPr>
            <a:xfrm flipV="1">
              <a:off x="516011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7717486C-E845-4AF4-A93A-131CCD79753C}"/>
                </a:ext>
              </a:extLst>
            </p:cNvPr>
            <p:cNvSpPr/>
            <p:nvPr/>
          </p:nvSpPr>
          <p:spPr>
            <a:xfrm>
              <a:off x="6410188" y="2396913"/>
              <a:ext cx="2683125" cy="983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900"/>
                </a:spcAft>
              </a:pPr>
              <a:r>
                <a:rPr lang="en-US" altLang="ko-KR" sz="1400" b="1" dirty="0">
                  <a:solidFill>
                    <a:srgbClr val="1429A0"/>
                  </a:solidFill>
                  <a:latin typeface="SamsungOne-400" panose="020B0503030303020204" pitchFamily="34" charset="0"/>
                </a:rPr>
                <a:t>Phân </a:t>
              </a:r>
              <a:r>
                <a:rPr lang="en-US" altLang="ko-KR" sz="1400" b="1" dirty="0" err="1">
                  <a:solidFill>
                    <a:srgbClr val="1429A0"/>
                  </a:solidFill>
                  <a:latin typeface="SamsungOne-400" panose="020B0503030303020204" pitchFamily="34" charset="0"/>
                </a:rPr>
                <a:t>nhóm</a:t>
              </a:r>
              <a:endParaRPr lang="en-US" altLang="ko-KR" sz="1400" b="1" dirty="0">
                <a:solidFill>
                  <a:srgbClr val="1429A0"/>
                </a:solidFill>
                <a:latin typeface="SamsungOne-400" panose="020B0503030303020204" pitchFamily="34" charset="0"/>
              </a:endParaRPr>
            </a:p>
            <a:p>
              <a:r>
                <a:rPr lang="vi-VN" altLang="ko-KR" sz="1300" b="1" dirty="0">
                  <a:solidFill>
                    <a:prstClr val="black">
                      <a:lumMod val="85000"/>
                      <a:lumOff val="15000"/>
                    </a:prstClr>
                  </a:solidFill>
                  <a:latin typeface="SamsungOne-400" panose="020B0503030303020204" pitchFamily="34" charset="0"/>
                </a:rPr>
                <a:t>So sánh các thuộc tính của dữ liệu và hình thành các cụm dựa trên các đặc điểm tương tự</a:t>
              </a:r>
              <a:endParaRPr lang="ko-KR" altLang="en-US" sz="1300" b="1" dirty="0">
                <a:solidFill>
                  <a:prstClr val="black">
                    <a:lumMod val="85000"/>
                    <a:lumOff val="15000"/>
                  </a:prstClr>
                </a:solidFill>
                <a:latin typeface="SamsungOne-400" panose="020B0503030303020204" pitchFamily="34" charset="0"/>
              </a:endParaRPr>
            </a:p>
          </p:txBody>
        </p:sp>
        <p:grpSp>
          <p:nvGrpSpPr>
            <p:cNvPr id="45" name="그룹 44"/>
            <p:cNvGrpSpPr/>
            <p:nvPr/>
          </p:nvGrpSpPr>
          <p:grpSpPr>
            <a:xfrm>
              <a:off x="6533995" y="3340210"/>
              <a:ext cx="2559317" cy="692496"/>
              <a:chOff x="7327676" y="3892964"/>
              <a:chExt cx="2815248" cy="761746"/>
            </a:xfrm>
          </p:grpSpPr>
          <p:sp>
            <p:nvSpPr>
              <p:cNvPr id="61" name="사각형: 둥근 모서리 32">
                <a:extLst>
                  <a:ext uri="{FF2B5EF4-FFF2-40B4-BE49-F238E27FC236}">
                    <a16:creationId xmlns:a16="http://schemas.microsoft.com/office/drawing/2014/main" id="{9F9FFF6C-7C72-4E08-8072-03F5113CBF51}"/>
                  </a:ext>
                </a:extLst>
              </p:cNvPr>
              <p:cNvSpPr/>
              <p:nvPr/>
            </p:nvSpPr>
            <p:spPr>
              <a:xfrm>
                <a:off x="7327676" y="3937275"/>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Ex</a:t>
                </a:r>
              </a:p>
            </p:txBody>
          </p:sp>
          <p:sp>
            <p:nvSpPr>
              <p:cNvPr id="62" name="직사각형 61"/>
              <p:cNvSpPr/>
              <p:nvPr/>
            </p:nvSpPr>
            <p:spPr>
              <a:xfrm>
                <a:off x="7517097" y="3892964"/>
                <a:ext cx="2625827" cy="761746"/>
              </a:xfrm>
              <a:prstGeom prst="rect">
                <a:avLst/>
              </a:prstGeom>
            </p:spPr>
            <p:txBody>
              <a:bodyPr wrap="square">
                <a:spAutoFit/>
              </a:bodyPr>
              <a:lstStyle/>
              <a:p>
                <a:r>
                  <a:rPr lang="vi-VN" altLang="ko-KR" sz="1300" dirty="0">
                    <a:solidFill>
                      <a:prstClr val="black">
                        <a:lumMod val="85000"/>
                        <a:lumOff val="15000"/>
                      </a:prstClr>
                    </a:solidFill>
                    <a:latin typeface="SamsungOne-400" panose="020B0503030303020204" pitchFamily="34" charset="0"/>
                  </a:rPr>
                  <a:t>Phân cụm các quy trình có đặc điểm tương tự ra khỏi các quy trình khác nhau.</a:t>
                </a:r>
                <a:endParaRPr lang="en-US" altLang="ko-KR" sz="1300" dirty="0">
                  <a:solidFill>
                    <a:prstClr val="black">
                      <a:lumMod val="85000"/>
                      <a:lumOff val="15000"/>
                    </a:prstClr>
                  </a:solidFill>
                  <a:latin typeface="SamsungOne-400" panose="020B0503030303020204" pitchFamily="34" charset="0"/>
                </a:endParaRPr>
              </a:p>
            </p:txBody>
          </p:sp>
        </p:grpSp>
        <p:cxnSp>
          <p:nvCxnSpPr>
            <p:cNvPr id="46" name="꺾인 연결선 45"/>
            <p:cNvCxnSpPr/>
            <p:nvPr/>
          </p:nvCxnSpPr>
          <p:spPr>
            <a:xfrm>
              <a:off x="516011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717486C-E845-4AF4-A93A-131CCD79753C}"/>
                </a:ext>
              </a:extLst>
            </p:cNvPr>
            <p:cNvSpPr/>
            <p:nvPr/>
          </p:nvSpPr>
          <p:spPr>
            <a:xfrm>
              <a:off x="6410189" y="4478640"/>
              <a:ext cx="3005719"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spcAft>
                  <a:spcPts val="900"/>
                </a:spcAft>
              </a:pPr>
              <a:r>
                <a:rPr lang="en-US" altLang="ko-KR" sz="1400" b="1" dirty="0">
                  <a:solidFill>
                    <a:srgbClr val="1429A0"/>
                  </a:solidFill>
                  <a:latin typeface="SamsungOne-400" panose="020B0503030303020204" pitchFamily="34" charset="0"/>
                </a:rPr>
                <a:t>Hình </a:t>
              </a:r>
              <a:r>
                <a:rPr lang="en-US" altLang="ko-KR" sz="1400" b="1" dirty="0" err="1">
                  <a:solidFill>
                    <a:srgbClr val="1429A0"/>
                  </a:solidFill>
                  <a:latin typeface="SamsungOne-400" panose="020B0503030303020204" pitchFamily="34" charset="0"/>
                </a:rPr>
                <a:t>thành</a:t>
              </a:r>
              <a:r>
                <a:rPr lang="en-US" altLang="ko-KR" sz="1400" b="1" dirty="0">
                  <a:solidFill>
                    <a:srgbClr val="1429A0"/>
                  </a:solidFill>
                  <a:latin typeface="SamsungOne-400" panose="020B0503030303020204" pitchFamily="34" charset="0"/>
                </a:rPr>
                <a:t> </a:t>
              </a:r>
              <a:r>
                <a:rPr lang="en-US" altLang="ko-KR" sz="1400" b="1" dirty="0" err="1">
                  <a:solidFill>
                    <a:srgbClr val="1429A0"/>
                  </a:solidFill>
                  <a:latin typeface="SamsungOne-400" panose="020B0503030303020204" pitchFamily="34" charset="0"/>
                </a:rPr>
                <a:t>quy</a:t>
              </a:r>
              <a:r>
                <a:rPr lang="en-US" altLang="ko-KR" sz="1400" b="1" dirty="0">
                  <a:solidFill>
                    <a:srgbClr val="1429A0"/>
                  </a:solidFill>
                  <a:latin typeface="SamsungOne-400" panose="020B0503030303020204" pitchFamily="34" charset="0"/>
                </a:rPr>
                <a:t> </a:t>
              </a:r>
              <a:r>
                <a:rPr lang="en-US" altLang="ko-KR" sz="1400" b="1" dirty="0" err="1">
                  <a:solidFill>
                    <a:srgbClr val="1429A0"/>
                  </a:solidFill>
                  <a:latin typeface="SamsungOne-400" panose="020B0503030303020204" pitchFamily="34" charset="0"/>
                </a:rPr>
                <a:t>tắc</a:t>
              </a:r>
              <a:r>
                <a:rPr lang="en-US" altLang="ko-KR" sz="1400" b="1" dirty="0">
                  <a:solidFill>
                    <a:srgbClr val="1429A0"/>
                  </a:solidFill>
                  <a:latin typeface="SamsungOne-400" panose="020B0503030303020204" pitchFamily="34" charset="0"/>
                </a:rPr>
                <a:t> </a:t>
              </a:r>
              <a:r>
                <a:rPr lang="en-US" altLang="ko-KR" sz="1400" b="1" dirty="0" err="1">
                  <a:solidFill>
                    <a:srgbClr val="1429A0"/>
                  </a:solidFill>
                  <a:latin typeface="SamsungOne-400" panose="020B0503030303020204" pitchFamily="34" charset="0"/>
                </a:rPr>
                <a:t>chung</a:t>
              </a:r>
              <a:endParaRPr lang="en-US" altLang="ko-KR" sz="1400" b="1" dirty="0">
                <a:solidFill>
                  <a:srgbClr val="1429A0"/>
                </a:solidFill>
                <a:latin typeface="SamsungOne-400" panose="020B0503030303020204" pitchFamily="34" charset="0"/>
              </a:endParaRPr>
            </a:p>
            <a:p>
              <a:r>
                <a:rPr lang="en-US" altLang="ko-KR" sz="1300" b="1" dirty="0" err="1">
                  <a:solidFill>
                    <a:prstClr val="black">
                      <a:lumMod val="85000"/>
                      <a:lumOff val="15000"/>
                    </a:prstClr>
                  </a:solidFill>
                  <a:latin typeface="SamsungOne-400" panose="020B0503030303020204" pitchFamily="34" charset="0"/>
                </a:rPr>
                <a:t>Xác</a:t>
              </a:r>
              <a:r>
                <a:rPr lang="en-US" altLang="ko-KR" sz="1300" b="1" dirty="0">
                  <a:solidFill>
                    <a:prstClr val="black">
                      <a:lumMod val="85000"/>
                      <a:lumOff val="15000"/>
                    </a:prstClr>
                  </a:solidFill>
                  <a:latin typeface="SamsungOne-400" panose="020B0503030303020204" pitchFamily="34" charset="0"/>
                </a:rPr>
                <a:t> định </a:t>
              </a:r>
              <a:r>
                <a:rPr lang="en-US" altLang="ko-KR" sz="1300" b="1" dirty="0" err="1">
                  <a:solidFill>
                    <a:prstClr val="black">
                      <a:lumMod val="85000"/>
                      <a:lumOff val="15000"/>
                    </a:prstClr>
                  </a:solidFill>
                  <a:latin typeface="SamsungOne-400" panose="020B0503030303020204" pitchFamily="34" charset="0"/>
                </a:rPr>
                <a:t>các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thuộc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tính</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hoặc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mối</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quan</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hệ</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giữa</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các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mục</a:t>
              </a:r>
              <a:r>
                <a:rPr lang="en-US" altLang="ko-KR" sz="1300" b="1" dirty="0">
                  <a:solidFill>
                    <a:prstClr val="black">
                      <a:lumMod val="85000"/>
                      <a:lumOff val="15000"/>
                    </a:prstClr>
                  </a:solidFill>
                  <a:latin typeface="SamsungOne-400" panose="020B0503030303020204" pitchFamily="34" charset="0"/>
                </a:rPr>
                <a:t> mà một </a:t>
              </a:r>
              <a:r>
                <a:rPr lang="en-US" altLang="ko-KR" sz="1300" b="1" dirty="0" err="1">
                  <a:solidFill>
                    <a:prstClr val="black">
                      <a:lumMod val="85000"/>
                      <a:lumOff val="15000"/>
                    </a:prstClr>
                  </a:solidFill>
                  <a:latin typeface="SamsungOne-400" panose="020B0503030303020204" pitchFamily="34" charset="0"/>
                </a:rPr>
                <a:t>kiểu</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xuất</a:t>
              </a:r>
              <a:r>
                <a:rPr lang="en-US" altLang="ko-KR" sz="1300" b="1" dirty="0">
                  <a:solidFill>
                    <a:prstClr val="black">
                      <a:lumMod val="85000"/>
                      <a:lumOff val="15000"/>
                    </a:prstClr>
                  </a:solidFill>
                  <a:latin typeface="SamsungOne-400" panose="020B0503030303020204" pitchFamily="34" charset="0"/>
                </a:rPr>
                <a:t> hiện </a:t>
              </a:r>
              <a:r>
                <a:rPr lang="en-US" altLang="ko-KR" sz="1300" b="1" dirty="0" err="1">
                  <a:solidFill>
                    <a:prstClr val="black">
                      <a:lumMod val="85000"/>
                      <a:lumOff val="15000"/>
                    </a:prstClr>
                  </a:solidFill>
                  <a:latin typeface="SamsungOne-400" panose="020B0503030303020204" pitchFamily="34" charset="0"/>
                </a:rPr>
                <a:t>ngụ</a:t>
              </a:r>
              <a:r>
                <a:rPr lang="en-US" altLang="ko-KR" sz="1300" b="1" dirty="0">
                  <a:solidFill>
                    <a:prstClr val="black">
                      <a:lumMod val="85000"/>
                      <a:lumOff val="15000"/>
                    </a:prstClr>
                  </a:solidFill>
                  <a:latin typeface="SamsungOne-400" panose="020B0503030303020204" pitchFamily="34" charset="0"/>
                </a:rPr>
                <a:t> ý </a:t>
              </a:r>
              <a:r>
                <a:rPr lang="en-US" altLang="ko-KR" sz="1300" b="1" dirty="0" err="1">
                  <a:solidFill>
                    <a:prstClr val="black">
                      <a:lumMod val="85000"/>
                      <a:lumOff val="15000"/>
                    </a:prstClr>
                  </a:solidFill>
                  <a:latin typeface="SamsungOne-400" panose="020B0503030303020204" pitchFamily="34" charset="0"/>
                </a:rPr>
                <a:t>sự</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xuất</a:t>
              </a:r>
              <a:r>
                <a:rPr lang="en-US" altLang="ko-KR" sz="1300" b="1" dirty="0">
                  <a:solidFill>
                    <a:prstClr val="black">
                      <a:lumMod val="85000"/>
                      <a:lumOff val="15000"/>
                    </a:prstClr>
                  </a:solidFill>
                  <a:latin typeface="SamsungOne-400" panose="020B0503030303020204" pitchFamily="34" charset="0"/>
                </a:rPr>
                <a:t> hiện </a:t>
              </a:r>
              <a:r>
                <a:rPr lang="en-US" altLang="ko-KR" sz="1300" b="1" dirty="0" err="1">
                  <a:solidFill>
                    <a:prstClr val="black">
                      <a:lumMod val="85000"/>
                      <a:lumOff val="15000"/>
                    </a:prstClr>
                  </a:solidFill>
                  <a:latin typeface="SamsungOne-400" panose="020B0503030303020204" pitchFamily="34" charset="0"/>
                </a:rPr>
                <a:t>của</a:t>
              </a:r>
              <a:r>
                <a:rPr lang="en-US" altLang="ko-KR" sz="1300" b="1" dirty="0">
                  <a:solidFill>
                    <a:prstClr val="black">
                      <a:lumMod val="85000"/>
                      <a:lumOff val="15000"/>
                    </a:prstClr>
                  </a:solidFill>
                  <a:latin typeface="SamsungOne-400" panose="020B0503030303020204" pitchFamily="34" charset="0"/>
                </a:rPr>
                <a:t> một </a:t>
              </a:r>
              <a:r>
                <a:rPr lang="en-US" altLang="ko-KR" sz="1300" b="1" dirty="0" err="1">
                  <a:solidFill>
                    <a:prstClr val="black">
                      <a:lumMod val="85000"/>
                      <a:lumOff val="15000"/>
                    </a:prstClr>
                  </a:solidFill>
                  <a:latin typeface="SamsungOne-400" panose="020B0503030303020204" pitchFamily="34" charset="0"/>
                </a:rPr>
                <a:t>kiểu</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khác</a:t>
              </a:r>
              <a:endParaRPr lang="ko-KR" altLang="en-US" sz="1300" b="1" dirty="0">
                <a:solidFill>
                  <a:prstClr val="black">
                    <a:lumMod val="85000"/>
                    <a:lumOff val="15000"/>
                  </a:prstClr>
                </a:solidFill>
                <a:latin typeface="SamsungOne-400" panose="020B0503030303020204" pitchFamily="34" charset="0"/>
              </a:endParaRPr>
            </a:p>
          </p:txBody>
        </p:sp>
        <p:grpSp>
          <p:nvGrpSpPr>
            <p:cNvPr id="48" name="그룹 47"/>
            <p:cNvGrpSpPr/>
            <p:nvPr/>
          </p:nvGrpSpPr>
          <p:grpSpPr>
            <a:xfrm>
              <a:off x="6533995" y="5564775"/>
              <a:ext cx="2977308" cy="692495"/>
              <a:chOff x="7327676" y="3821257"/>
              <a:chExt cx="3275039" cy="761745"/>
            </a:xfrm>
          </p:grpSpPr>
          <p:sp>
            <p:nvSpPr>
              <p:cNvPr id="59" name="사각형: 둥근 모서리 32">
                <a:extLst>
                  <a:ext uri="{FF2B5EF4-FFF2-40B4-BE49-F238E27FC236}">
                    <a16:creationId xmlns:a16="http://schemas.microsoft.com/office/drawing/2014/main" id="{9F9FFF6C-7C72-4E08-8072-03F5113CBF51}"/>
                  </a:ext>
                </a:extLst>
              </p:cNvPr>
              <p:cNvSpPr/>
              <p:nvPr/>
            </p:nvSpPr>
            <p:spPr>
              <a:xfrm>
                <a:off x="7327676" y="3883646"/>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Ex</a:t>
                </a:r>
              </a:p>
            </p:txBody>
          </p:sp>
          <p:sp>
            <p:nvSpPr>
              <p:cNvPr id="60" name="직사각형 59"/>
              <p:cNvSpPr/>
              <p:nvPr/>
            </p:nvSpPr>
            <p:spPr>
              <a:xfrm>
                <a:off x="7517097" y="3821257"/>
                <a:ext cx="3085618" cy="761745"/>
              </a:xfrm>
              <a:prstGeom prst="rect">
                <a:avLst/>
              </a:prstGeom>
            </p:spPr>
            <p:txBody>
              <a:bodyPr wrap="square">
                <a:spAutoFit/>
              </a:bodyPr>
              <a:lstStyle/>
              <a:p>
                <a:r>
                  <a:rPr lang="vi-VN" altLang="ko-KR" sz="1300" dirty="0">
                    <a:solidFill>
                      <a:prstClr val="black">
                        <a:lumMod val="85000"/>
                        <a:lumOff val="15000"/>
                      </a:prstClr>
                    </a:solidFill>
                    <a:latin typeface="SamsungOne-400" panose="020B0503030303020204" pitchFamily="34" charset="0"/>
                  </a:rPr>
                  <a:t>Dự đoán điều gì sẽ xảy ra với toàn bộ quy trình khi có một mô hình bất thường trong một quy trình.</a:t>
                </a:r>
                <a:endParaRPr lang="ko-KR" altLang="en-US" sz="1300" dirty="0">
                  <a:solidFill>
                    <a:prstClr val="black">
                      <a:lumMod val="85000"/>
                      <a:lumOff val="15000"/>
                    </a:prstClr>
                  </a:solidFill>
                  <a:latin typeface="SamsungOne-400" panose="020B0503030303020204" pitchFamily="34" charset="0"/>
                </a:endParaRPr>
              </a:p>
            </p:txBody>
          </p:sp>
        </p:grpSp>
        <p:cxnSp>
          <p:nvCxnSpPr>
            <p:cNvPr id="49" name="꺾인 연결선 48"/>
            <p:cNvCxnSpPr/>
            <p:nvPr/>
          </p:nvCxnSpPr>
          <p:spPr>
            <a:xfrm flipH="1" flipV="1">
              <a:off x="3627227" y="2544111"/>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0" name="꺾인 연결선 49"/>
            <p:cNvCxnSpPr/>
            <p:nvPr/>
          </p:nvCxnSpPr>
          <p:spPr>
            <a:xfrm flipH="1">
              <a:off x="3627227" y="5686835"/>
              <a:ext cx="1119146" cy="260794"/>
            </a:xfrm>
            <a:prstGeom prst="bentConnector3">
              <a:avLst>
                <a:gd name="adj1" fmla="val 482"/>
              </a:avLst>
            </a:prstGeom>
            <a:ln w="222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7717486C-E845-4AF4-A93A-131CCD79753C}"/>
                </a:ext>
              </a:extLst>
            </p:cNvPr>
            <p:cNvSpPr/>
            <p:nvPr/>
          </p:nvSpPr>
          <p:spPr>
            <a:xfrm>
              <a:off x="710057" y="2396913"/>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err="1">
                  <a:solidFill>
                    <a:srgbClr val="1429A0"/>
                  </a:solidFill>
                  <a:latin typeface="SamsungOne-400" panose="020B0503030303020204" pitchFamily="34" charset="0"/>
                </a:rPr>
                <a:t>Dự</a:t>
              </a:r>
              <a:r>
                <a:rPr lang="en-US" altLang="ko-KR" sz="1400" b="1" dirty="0">
                  <a:solidFill>
                    <a:srgbClr val="1429A0"/>
                  </a:solidFill>
                  <a:latin typeface="SamsungOne-400" panose="020B0503030303020204" pitchFamily="34" charset="0"/>
                </a:rPr>
                <a:t> </a:t>
              </a:r>
              <a:r>
                <a:rPr lang="en-US" altLang="ko-KR" sz="1400" b="1" dirty="0" err="1">
                  <a:solidFill>
                    <a:srgbClr val="1429A0"/>
                  </a:solidFill>
                  <a:latin typeface="SamsungOne-400" panose="020B0503030303020204" pitchFamily="34" charset="0"/>
                </a:rPr>
                <a:t>đoán</a:t>
              </a:r>
              <a:endParaRPr lang="en-US" altLang="ko-KR" sz="1400" b="1" dirty="0">
                <a:solidFill>
                  <a:srgbClr val="1429A0"/>
                </a:solidFill>
                <a:latin typeface="SamsungOne-400" panose="020B0503030303020204" pitchFamily="34" charset="0"/>
              </a:endParaRPr>
            </a:p>
            <a:p>
              <a:pPr algn="r"/>
              <a:r>
                <a:rPr lang="vi-VN" altLang="ko-KR" sz="1300" b="1" dirty="0">
                  <a:solidFill>
                    <a:prstClr val="black">
                      <a:lumMod val="85000"/>
                      <a:lumOff val="15000"/>
                    </a:prstClr>
                  </a:solidFill>
                  <a:latin typeface="SamsungOne-400" panose="020B0503030303020204" pitchFamily="34" charset="0"/>
                </a:rPr>
                <a:t>Tạo mô hình dựa trên dữ liệu đã cho, sau đó sử dụng mô hình cho các trường hợp mới để đưa ra dự đoán</a:t>
              </a:r>
              <a:endParaRPr lang="ko-KR" altLang="en-US" sz="1300" b="1" dirty="0">
                <a:solidFill>
                  <a:prstClr val="black">
                    <a:lumMod val="85000"/>
                    <a:lumOff val="15000"/>
                  </a:prstClr>
                </a:solidFill>
                <a:latin typeface="SamsungOne-400" panose="020B0503030303020204" pitchFamily="34" charset="0"/>
              </a:endParaRPr>
            </a:p>
          </p:txBody>
        </p:sp>
        <p:grpSp>
          <p:nvGrpSpPr>
            <p:cNvPr id="3" name="그룹 2">
              <a:extLst>
                <a:ext uri="{FF2B5EF4-FFF2-40B4-BE49-F238E27FC236}">
                  <a16:creationId xmlns:a16="http://schemas.microsoft.com/office/drawing/2014/main" id="{A239731E-FFE2-49F7-8B7B-FBFAB80D6181}"/>
                </a:ext>
              </a:extLst>
            </p:cNvPr>
            <p:cNvGrpSpPr/>
            <p:nvPr/>
          </p:nvGrpSpPr>
          <p:grpSpPr>
            <a:xfrm>
              <a:off x="829477" y="3398520"/>
              <a:ext cx="2691665" cy="1092607"/>
              <a:chOff x="829477" y="3486367"/>
              <a:chExt cx="2691665" cy="1092607"/>
            </a:xfrm>
          </p:grpSpPr>
          <p:sp>
            <p:nvSpPr>
              <p:cNvPr id="57" name="사각형: 둥근 모서리 32">
                <a:extLst>
                  <a:ext uri="{FF2B5EF4-FFF2-40B4-BE49-F238E27FC236}">
                    <a16:creationId xmlns:a16="http://schemas.microsoft.com/office/drawing/2014/main" id="{9F9FFF6C-7C72-4E08-8072-03F5113CBF51}"/>
                  </a:ext>
                </a:extLst>
              </p:cNvPr>
              <p:cNvSpPr/>
              <p:nvPr/>
            </p:nvSpPr>
            <p:spPr>
              <a:xfrm>
                <a:off x="829477" y="3540168"/>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Ex</a:t>
                </a:r>
              </a:p>
            </p:txBody>
          </p:sp>
          <p:sp>
            <p:nvSpPr>
              <p:cNvPr id="58" name="직사각형 57"/>
              <p:cNvSpPr/>
              <p:nvPr/>
            </p:nvSpPr>
            <p:spPr>
              <a:xfrm>
                <a:off x="1062980" y="3486367"/>
                <a:ext cx="2458162" cy="1092607"/>
              </a:xfrm>
              <a:prstGeom prst="rect">
                <a:avLst/>
              </a:prstGeom>
            </p:spPr>
            <p:txBody>
              <a:bodyPr wrap="square">
                <a:spAutoFit/>
              </a:bodyPr>
              <a:lstStyle/>
              <a:p>
                <a:r>
                  <a:rPr lang="vi-VN" altLang="ko-KR" sz="1300" dirty="0">
                    <a:solidFill>
                      <a:prstClr val="black">
                        <a:lumMod val="85000"/>
                        <a:lumOff val="15000"/>
                      </a:prstClr>
                    </a:solidFill>
                    <a:latin typeface="SamsungOne-400" panose="020B0503030303020204" pitchFamily="34" charset="0"/>
                  </a:rPr>
                  <a:t>Dự đoán các thông số kỹ thuật chất lượng do các thành phần và môi trường (áp suất, nhiệt độ, độ ẩm, v.v.) trong ngành đánh bắt cá.</a:t>
                </a:r>
                <a:endParaRPr lang="ko-KR" altLang="en-US" sz="1300" dirty="0">
                  <a:solidFill>
                    <a:prstClr val="black">
                      <a:lumMod val="85000"/>
                      <a:lumOff val="15000"/>
                    </a:prstClr>
                  </a:solidFill>
                  <a:latin typeface="SamsungOne-400" panose="020B0503030303020204" pitchFamily="34" charset="0"/>
                </a:endParaRPr>
              </a:p>
            </p:txBody>
          </p:sp>
        </p:grpSp>
        <p:sp>
          <p:nvSpPr>
            <p:cNvPr id="53" name="직사각형 52">
              <a:extLst>
                <a:ext uri="{FF2B5EF4-FFF2-40B4-BE49-F238E27FC236}">
                  <a16:creationId xmlns:a16="http://schemas.microsoft.com/office/drawing/2014/main" id="{7717486C-E845-4AF4-A93A-131CCD79753C}"/>
                </a:ext>
              </a:extLst>
            </p:cNvPr>
            <p:cNvSpPr/>
            <p:nvPr/>
          </p:nvSpPr>
          <p:spPr>
            <a:xfrm>
              <a:off x="702939" y="4694664"/>
              <a:ext cx="2818202" cy="102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r">
                <a:spcAft>
                  <a:spcPts val="900"/>
                </a:spcAft>
              </a:pPr>
              <a:r>
                <a:rPr lang="en-US" altLang="ko-KR" sz="1400" b="1" dirty="0">
                  <a:solidFill>
                    <a:srgbClr val="1429A0"/>
                  </a:solidFill>
                  <a:latin typeface="SamsungOne-400" panose="020B0503030303020204" pitchFamily="34" charset="0"/>
                </a:rPr>
                <a:t>Phân </a:t>
              </a:r>
              <a:r>
                <a:rPr lang="en-US" altLang="ko-KR" sz="1400" b="1" dirty="0" err="1">
                  <a:solidFill>
                    <a:srgbClr val="1429A0"/>
                  </a:solidFill>
                  <a:latin typeface="SamsungOne-400" panose="020B0503030303020204" pitchFamily="34" charset="0"/>
                </a:rPr>
                <a:t>loại</a:t>
              </a:r>
              <a:endParaRPr lang="en-US" altLang="ko-KR" sz="1400" b="1" dirty="0">
                <a:solidFill>
                  <a:srgbClr val="1429A0"/>
                </a:solidFill>
                <a:latin typeface="SamsungOne-400" panose="020B0503030303020204" pitchFamily="34" charset="0"/>
              </a:endParaRPr>
            </a:p>
            <a:p>
              <a:pPr algn="r"/>
              <a:r>
                <a:rPr lang="vi-VN" altLang="ko-KR" sz="1300" b="1" dirty="0">
                  <a:solidFill>
                    <a:prstClr val="black">
                      <a:lumMod val="85000"/>
                      <a:lumOff val="15000"/>
                    </a:prstClr>
                  </a:solidFill>
                  <a:latin typeface="SamsungOne-400" panose="020B0503030303020204" pitchFamily="34" charset="0"/>
                </a:rPr>
                <a:t>Xác định nơi một trường hợp cụ thể thuộc về một loạt các danh mục đã phân loại</a:t>
              </a:r>
              <a:endParaRPr lang="ko-KR" altLang="en-US" sz="1300" b="1" dirty="0">
                <a:solidFill>
                  <a:prstClr val="black">
                    <a:lumMod val="85000"/>
                    <a:lumOff val="15000"/>
                  </a:prst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0E47F6A6-4692-48E8-A638-AE70DAE0BEED}"/>
                </a:ext>
              </a:extLst>
            </p:cNvPr>
            <p:cNvGrpSpPr/>
            <p:nvPr/>
          </p:nvGrpSpPr>
          <p:grpSpPr>
            <a:xfrm>
              <a:off x="829477" y="5686543"/>
              <a:ext cx="2691664" cy="692496"/>
              <a:chOff x="829477" y="5593202"/>
              <a:chExt cx="2691664" cy="692496"/>
            </a:xfrm>
          </p:grpSpPr>
          <p:sp>
            <p:nvSpPr>
              <p:cNvPr id="55" name="사각형: 둥근 모서리 32">
                <a:extLst>
                  <a:ext uri="{FF2B5EF4-FFF2-40B4-BE49-F238E27FC236}">
                    <a16:creationId xmlns:a16="http://schemas.microsoft.com/office/drawing/2014/main" id="{9F9FFF6C-7C72-4E08-8072-03F5113CBF51}"/>
                  </a:ext>
                </a:extLst>
              </p:cNvPr>
              <p:cNvSpPr/>
              <p:nvPr/>
            </p:nvSpPr>
            <p:spPr>
              <a:xfrm>
                <a:off x="829477" y="5635159"/>
                <a:ext cx="226303" cy="193058"/>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Ex</a:t>
                </a:r>
              </a:p>
            </p:txBody>
          </p:sp>
          <p:sp>
            <p:nvSpPr>
              <p:cNvPr id="56" name="직사각형 55"/>
              <p:cNvSpPr/>
              <p:nvPr/>
            </p:nvSpPr>
            <p:spPr>
              <a:xfrm>
                <a:off x="1062895" y="5593202"/>
                <a:ext cx="2458246" cy="692496"/>
              </a:xfrm>
              <a:prstGeom prst="rect">
                <a:avLst/>
              </a:prstGeom>
            </p:spPr>
            <p:txBody>
              <a:bodyPr wrap="square">
                <a:spAutoFit/>
              </a:bodyPr>
              <a:lstStyle/>
              <a:p>
                <a:r>
                  <a:rPr lang="vi-VN" altLang="ko-KR" sz="1300" dirty="0">
                    <a:solidFill>
                      <a:prstClr val="black">
                        <a:lumMod val="85000"/>
                        <a:lumOff val="15000"/>
                      </a:prstClr>
                    </a:solidFill>
                    <a:latin typeface="SamsungOne-400" panose="020B0503030303020204" pitchFamily="34" charset="0"/>
                  </a:rPr>
                  <a:t>Xếp hạng chất lượng từ tốt/bình thường/xấu. Xác định chất lượng sản phẩm mới.</a:t>
                </a:r>
                <a:endParaRPr lang="ko-KR" altLang="en-US" sz="1300" dirty="0">
                  <a:solidFill>
                    <a:prstClr val="black">
                      <a:lumMod val="85000"/>
                      <a:lumOff val="15000"/>
                    </a:prstClr>
                  </a:solidFill>
                  <a:latin typeface="SamsungOne-400" panose="020B0503030303020204" pitchFamily="34" charset="0"/>
                </a:endParaRPr>
              </a:p>
            </p:txBody>
          </p:sp>
        </p:grpSp>
      </p:grpSp>
      <p:sp>
        <p:nvSpPr>
          <p:cNvPr id="70" name="직사각형 69">
            <a:extLst>
              <a:ext uri="{FF2B5EF4-FFF2-40B4-BE49-F238E27FC236}">
                <a16:creationId xmlns:a16="http://schemas.microsoft.com/office/drawing/2014/main" id="{BE7266F1-9D02-4E39-88C4-F5CEA7DC79A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57671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8BF98C4-B566-4812-B5F0-560CFBA969E7}"/>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có nhiều tiêu chí khác nhau để phân loại các kỹ thuật phân tích dữ liệu dựa trên máy học từ nhiều góc độ khác nhau, nhưng nhìn chung, chúng được phân loại thành học có giám sát và tự học (hoặc học không giám sát), tùy thuộc vào sự tồn tại của các biến mục tiêu (hoặc biến phản hồi, xuất giá trị mục tiêu,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3" name="직사각형 12">
            <a:extLst>
              <a:ext uri="{FF2B5EF4-FFF2-40B4-BE49-F238E27FC236}">
                <a16:creationId xmlns:a16="http://schemas.microsoft.com/office/drawing/2014/main" id="{1EE740C0-2C26-4E2F-B8E0-B51A61AF8AF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1">
            <a:extLst>
              <a:ext uri="{FF2B5EF4-FFF2-40B4-BE49-F238E27FC236}">
                <a16:creationId xmlns:a16="http://schemas.microsoft.com/office/drawing/2014/main" id="{933EE5BC-35E0-2899-3908-EB4AE37B245E}"/>
              </a:ext>
            </a:extLst>
          </p:cNvPr>
          <p:cNvGrpSpPr/>
          <p:nvPr/>
        </p:nvGrpSpPr>
        <p:grpSpPr>
          <a:xfrm>
            <a:off x="2723356" y="2597841"/>
            <a:ext cx="4351354" cy="3627561"/>
            <a:chOff x="2723356" y="2597841"/>
            <a:chExt cx="4351354" cy="3627561"/>
          </a:xfrm>
        </p:grpSpPr>
        <p:pic>
          <p:nvPicPr>
            <p:cNvPr id="5" name="그림 19">
              <a:extLst>
                <a:ext uri="{FF2B5EF4-FFF2-40B4-BE49-F238E27FC236}">
                  <a16:creationId xmlns:a16="http://schemas.microsoft.com/office/drawing/2014/main" id="{6B3A3595-A79C-9369-1E6C-B6DDF1C33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994" y="2597841"/>
              <a:ext cx="4110716" cy="3627561"/>
            </a:xfrm>
            <a:prstGeom prst="rect">
              <a:avLst/>
            </a:prstGeom>
          </p:spPr>
        </p:pic>
        <p:sp>
          <p:nvSpPr>
            <p:cNvPr id="6" name="타원 3">
              <a:extLst>
                <a:ext uri="{FF2B5EF4-FFF2-40B4-BE49-F238E27FC236}">
                  <a16:creationId xmlns:a16="http://schemas.microsoft.com/office/drawing/2014/main" id="{B0EC34C4-2A89-720E-B0DA-F5703ACC0578}"/>
                </a:ext>
              </a:extLst>
            </p:cNvPr>
            <p:cNvSpPr/>
            <p:nvPr/>
          </p:nvSpPr>
          <p:spPr>
            <a:xfrm>
              <a:off x="6416446" y="4058218"/>
              <a:ext cx="432048" cy="288032"/>
            </a:xfrm>
            <a:prstGeom prst="ellipse">
              <a:avLst/>
            </a:prstGeom>
            <a:solidFill>
              <a:srgbClr val="EF6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35AF461B-6011-E306-8E4D-4F7EBC3DDC7E}"/>
                </a:ext>
              </a:extLst>
            </p:cNvPr>
            <p:cNvSpPr txBox="1"/>
            <p:nvPr/>
          </p:nvSpPr>
          <p:spPr>
            <a:xfrm>
              <a:off x="6295862" y="4095696"/>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1" dirty="0">
                  <a:solidFill>
                    <a:schemeClr val="bg1"/>
                  </a:solidFill>
                  <a:latin typeface="SamsungOne-400" panose="020B0503030303020204" pitchFamily="34" charset="0"/>
                </a:rPr>
                <a:t>Regression</a:t>
              </a:r>
              <a:endParaRPr lang="en-US" sz="900" b="1" dirty="0">
                <a:solidFill>
                  <a:schemeClr val="bg1"/>
                </a:solidFill>
                <a:latin typeface="SamsungOne-400" panose="020B0503030303020204" pitchFamily="34" charset="0"/>
              </a:endParaRPr>
            </a:p>
          </p:txBody>
        </p:sp>
        <p:sp>
          <p:nvSpPr>
            <p:cNvPr id="8" name="타원 22">
              <a:extLst>
                <a:ext uri="{FF2B5EF4-FFF2-40B4-BE49-F238E27FC236}">
                  <a16:creationId xmlns:a16="http://schemas.microsoft.com/office/drawing/2014/main" id="{CC43536B-509C-F0F5-2F5C-E870B4EB9761}"/>
                </a:ext>
              </a:extLst>
            </p:cNvPr>
            <p:cNvSpPr/>
            <p:nvPr/>
          </p:nvSpPr>
          <p:spPr>
            <a:xfrm>
              <a:off x="5715035" y="3484524"/>
              <a:ext cx="622445" cy="717710"/>
            </a:xfrm>
            <a:prstGeom prst="ellipse">
              <a:avLst/>
            </a:prstGeom>
            <a:solidFill>
              <a:srgbClr val="D64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5E76F186-518E-3A2D-552E-C281F1ABBFAA}"/>
                </a:ext>
              </a:extLst>
            </p:cNvPr>
            <p:cNvSpPr txBox="1"/>
            <p:nvPr/>
          </p:nvSpPr>
          <p:spPr>
            <a:xfrm>
              <a:off x="5676316" y="3745611"/>
              <a:ext cx="699882" cy="226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50" b="1" dirty="0">
                  <a:solidFill>
                    <a:schemeClr val="bg1"/>
                  </a:solidFill>
                  <a:latin typeface="SamsungOne-400" panose="020B0503030303020204" pitchFamily="34" charset="0"/>
                </a:rPr>
                <a:t>Supervised</a:t>
              </a:r>
              <a:br>
                <a:rPr lang="en-US" altLang="ko-KR" sz="1050" b="1" dirty="0">
                  <a:solidFill>
                    <a:schemeClr val="bg1"/>
                  </a:solidFill>
                  <a:latin typeface="SamsungOne-400" panose="020B0503030303020204" pitchFamily="34" charset="0"/>
                </a:rPr>
              </a:br>
              <a:r>
                <a:rPr lang="en-US" altLang="ko-KR" sz="1050" b="1" dirty="0">
                  <a:solidFill>
                    <a:schemeClr val="bg1"/>
                  </a:solidFill>
                  <a:latin typeface="SamsungOne-400" panose="020B0503030303020204" pitchFamily="34" charset="0"/>
                </a:rPr>
                <a:t>Learning</a:t>
              </a:r>
              <a:endParaRPr lang="en-US" sz="1050" b="1" dirty="0">
                <a:solidFill>
                  <a:schemeClr val="bg1"/>
                </a:solidFill>
                <a:latin typeface="SamsungOne-400" panose="020B0503030303020204" pitchFamily="34" charset="0"/>
              </a:endParaRPr>
            </a:p>
          </p:txBody>
        </p:sp>
        <p:sp>
          <p:nvSpPr>
            <p:cNvPr id="17" name="TextBox 16">
              <a:extLst>
                <a:ext uri="{FF2B5EF4-FFF2-40B4-BE49-F238E27FC236}">
                  <a16:creationId xmlns:a16="http://schemas.microsoft.com/office/drawing/2014/main" id="{E241834F-E817-FB7C-C061-23B90C9E9FA8}"/>
                </a:ext>
              </a:extLst>
            </p:cNvPr>
            <p:cNvSpPr txBox="1"/>
            <p:nvPr/>
          </p:nvSpPr>
          <p:spPr>
            <a:xfrm>
              <a:off x="3722712" y="4639173"/>
              <a:ext cx="936104" cy="3035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900" b="1" dirty="0">
                  <a:solidFill>
                    <a:srgbClr val="2AA6DC"/>
                  </a:solidFill>
                  <a:latin typeface="SamsungOne-400" panose="020B0503030303020204" pitchFamily="34" charset="0"/>
                </a:rPr>
                <a:t>Customer</a:t>
              </a:r>
              <a:br>
                <a:rPr lang="en-US" altLang="ko-KR" sz="900" b="1" dirty="0">
                  <a:solidFill>
                    <a:srgbClr val="2AA6DC"/>
                  </a:solidFill>
                  <a:latin typeface="SamsungOne-400" panose="020B0503030303020204" pitchFamily="34" charset="0"/>
                </a:rPr>
              </a:br>
              <a:r>
                <a:rPr lang="en-US" altLang="ko-KR" sz="900" b="1" dirty="0">
                  <a:solidFill>
                    <a:srgbClr val="2AA6DC"/>
                  </a:solidFill>
                  <a:latin typeface="SamsungOne-400" panose="020B0503030303020204" pitchFamily="34" charset="0"/>
                </a:rPr>
                <a:t>Segmentation</a:t>
              </a:r>
              <a:endParaRPr lang="en-US" sz="900" b="1" dirty="0">
                <a:solidFill>
                  <a:srgbClr val="2AA6DC"/>
                </a:solidFill>
                <a:latin typeface="SamsungOne-400" panose="020B0503030303020204" pitchFamily="34" charset="0"/>
              </a:endParaRPr>
            </a:p>
          </p:txBody>
        </p:sp>
        <p:sp>
          <p:nvSpPr>
            <p:cNvPr id="18" name="TextBox 17">
              <a:extLst>
                <a:ext uri="{FF2B5EF4-FFF2-40B4-BE49-F238E27FC236}">
                  <a16:creationId xmlns:a16="http://schemas.microsoft.com/office/drawing/2014/main" id="{8500FD6B-5DF1-3C8D-53FD-B3DFB88DF788}"/>
                </a:ext>
              </a:extLst>
            </p:cNvPr>
            <p:cNvSpPr txBox="1"/>
            <p:nvPr/>
          </p:nvSpPr>
          <p:spPr>
            <a:xfrm>
              <a:off x="2723356" y="2987134"/>
              <a:ext cx="758718" cy="17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altLang="ko-KR" sz="900" b="1" dirty="0">
                  <a:solidFill>
                    <a:srgbClr val="2AA6DC"/>
                  </a:solidFill>
                  <a:latin typeface="SamsungOne-400" panose="020B0503030303020204" pitchFamily="34" charset="0"/>
                </a:rPr>
                <a:t>Big data</a:t>
              </a:r>
              <a:endParaRPr lang="en-US" sz="900" b="1" dirty="0">
                <a:solidFill>
                  <a:srgbClr val="2AA6DC"/>
                </a:solidFill>
                <a:latin typeface="SamsungOne-400" panose="020B0503030303020204" pitchFamily="34" charset="0"/>
              </a:endParaRPr>
            </a:p>
          </p:txBody>
        </p:sp>
        <p:grpSp>
          <p:nvGrpSpPr>
            <p:cNvPr id="19" name="그룹 13">
              <a:extLst>
                <a:ext uri="{FF2B5EF4-FFF2-40B4-BE49-F238E27FC236}">
                  <a16:creationId xmlns:a16="http://schemas.microsoft.com/office/drawing/2014/main" id="{F4592D21-AF25-A30D-A4C9-617B880E90BD}"/>
                </a:ext>
              </a:extLst>
            </p:cNvPr>
            <p:cNvGrpSpPr/>
            <p:nvPr/>
          </p:nvGrpSpPr>
          <p:grpSpPr>
            <a:xfrm>
              <a:off x="4444624" y="4162925"/>
              <a:ext cx="1194434" cy="338554"/>
              <a:chOff x="4977739" y="4216837"/>
              <a:chExt cx="1095750" cy="338554"/>
            </a:xfrm>
          </p:grpSpPr>
          <p:sp>
            <p:nvSpPr>
              <p:cNvPr id="21" name="직사각형 14">
                <a:extLst>
                  <a:ext uri="{FF2B5EF4-FFF2-40B4-BE49-F238E27FC236}">
                    <a16:creationId xmlns:a16="http://schemas.microsoft.com/office/drawing/2014/main" id="{13D3FCC3-C6E9-3D23-F493-2B3551A4BC23}"/>
                  </a:ext>
                </a:extLst>
              </p:cNvPr>
              <p:cNvSpPr/>
              <p:nvPr/>
            </p:nvSpPr>
            <p:spPr>
              <a:xfrm>
                <a:off x="5157507" y="4260320"/>
                <a:ext cx="736214" cy="220812"/>
              </a:xfrm>
              <a:prstGeom prst="rect">
                <a:avLst/>
              </a:prstGeom>
              <a:solidFill>
                <a:srgbClr val="6C5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32DCC3-7556-A511-B211-2F69EFA8916E}"/>
                  </a:ext>
                </a:extLst>
              </p:cNvPr>
              <p:cNvSpPr txBox="1"/>
              <p:nvPr/>
            </p:nvSpPr>
            <p:spPr>
              <a:xfrm>
                <a:off x="4977739" y="4216837"/>
                <a:ext cx="1095750" cy="338554"/>
              </a:xfrm>
              <a:prstGeom prst="rect">
                <a:avLst/>
              </a:prstGeom>
              <a:noFill/>
              <a:ln>
                <a:noFill/>
              </a:ln>
            </p:spPr>
            <p:txBody>
              <a:bodyPr wrap="square" rtlCol="0">
                <a:spAutoFit/>
              </a:bodyPr>
              <a:lstStyle/>
              <a:p>
                <a:pPr algn="ctr"/>
                <a:r>
                  <a:rPr lang="en-US" altLang="ko-KR" sz="1600" dirty="0">
                    <a:solidFill>
                      <a:schemeClr val="bg1"/>
                    </a:solidFill>
                    <a:latin typeface="SamsungOne-400" panose="020B0503030303020204" pitchFamily="34" charset="0"/>
                    <a:ea typeface="SamsungOne-400" panose="020B0503030303020204" pitchFamily="34" charset="0"/>
                  </a:rPr>
                  <a:t>Machine</a:t>
                </a:r>
                <a:endParaRPr lang="ko-KR" altLang="en-US" sz="1600" dirty="0">
                  <a:solidFill>
                    <a:schemeClr val="bg1"/>
                  </a:solidFill>
                  <a:latin typeface="SamsungOne-400" panose="020B0503030303020204" pitchFamily="34" charset="0"/>
                  <a:ea typeface="SamsungOne-400" panose="020B0503030303020204" pitchFamily="34" charset="0"/>
                </a:endParaRPr>
              </a:p>
            </p:txBody>
          </p:sp>
        </p:grpSp>
      </p:grpSp>
    </p:spTree>
    <p:custDataLst>
      <p:tags r:id="rId1"/>
    </p:custDataLst>
    <p:extLst>
      <p:ext uri="{BB962C8B-B14F-4D97-AF65-F5344CB8AC3E}">
        <p14:creationId xmlns:p14="http://schemas.microsoft.com/office/powerpoint/2010/main" val="356298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8BF98C4-B566-4812-B5F0-560CFBA969E7}"/>
              </a:ext>
            </a:extLst>
          </p:cNvPr>
          <p:cNvSpPr/>
          <p:nvPr/>
        </p:nvSpPr>
        <p:spPr>
          <a:xfrm>
            <a:off x="702940" y="1700808"/>
            <a:ext cx="8632825" cy="1648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có giám sát tập trung vào việc thể hiện mối quan hệ giữa các biến giải thích (được thể hiện dưới dạng biến độc lập, đặc trưng, v.v.) và biến khách quan (được thể hiện dưới dạng biến phản hồi, biến phụ thuộc, biến mục tiêu, giá trị đầu ra) cũng như dự đoán các quan sát trong tương lai. Nó chủ yếu phù hợp để giải quyết các vấn đề như nhận dạng, phân loại, chẩn đoán và dự đoán.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kỹ thuật chính trong học có giám sát có thể được phân loại lại thành các phương pháp phân loại và dự đoán số tùy thuộc vào biến mục tiêu (hoặc biến phản hồi, biến phụ thuộc) và liệu lời giải thích hoặc dự đoán của nó là số (biến định lượng) hay phân loại (biến định tính).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9" name="그룹 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78" name="직사각형 77">
            <a:extLst>
              <a:ext uri="{FF2B5EF4-FFF2-40B4-BE49-F238E27FC236}">
                <a16:creationId xmlns:a16="http://schemas.microsoft.com/office/drawing/2014/main" id="{C2883648-C6B1-4A43-B713-32C7A1493BE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tập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9" name="직사각형 78">
            <a:extLst>
              <a:ext uri="{FF2B5EF4-FFF2-40B4-BE49-F238E27FC236}">
                <a16:creationId xmlns:a16="http://schemas.microsoft.com/office/drawing/2014/main" id="{FCB53387-6961-43F9-8421-9F1BC5E5602B}"/>
              </a:ext>
            </a:extLst>
          </p:cNvPr>
          <p:cNvSpPr/>
          <p:nvPr/>
        </p:nvSpPr>
        <p:spPr>
          <a:xfrm>
            <a:off x="702940" y="587465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đào tạo được đưa vào thuật toán bao gồm một câu trả lời mong muốn được gọi là nhãn.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796433D8-60F3-40B1-8477-1CEA2399E16B}"/>
              </a:ext>
            </a:extLst>
          </p:cNvPr>
          <p:cNvGrpSpPr/>
          <p:nvPr/>
        </p:nvGrpSpPr>
        <p:grpSpPr>
          <a:xfrm>
            <a:off x="915309" y="3406653"/>
            <a:ext cx="7854609" cy="2381405"/>
            <a:chOff x="915309" y="3406653"/>
            <a:chExt cx="7854609" cy="2381405"/>
          </a:xfrm>
        </p:grpSpPr>
        <p:sp>
          <p:nvSpPr>
            <p:cNvPr id="23" name="직사각형 22"/>
            <p:cNvSpPr/>
            <p:nvPr/>
          </p:nvSpPr>
          <p:spPr>
            <a:xfrm>
              <a:off x="915309" y="3563332"/>
              <a:ext cx="7854609" cy="222472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9">
              <a:extLst>
                <a:ext uri="{FF2B5EF4-FFF2-40B4-BE49-F238E27FC236}">
                  <a16:creationId xmlns:a16="http://schemas.microsoft.com/office/drawing/2014/main" id="{19D09BE8-181E-4B71-8FF9-8CE3E133865B}"/>
                </a:ext>
              </a:extLst>
            </p:cNvPr>
            <p:cNvSpPr/>
            <p:nvPr/>
          </p:nvSpPr>
          <p:spPr>
            <a:xfrm>
              <a:off x="1226330" y="3406653"/>
              <a:ext cx="7137280" cy="323165"/>
            </a:xfrm>
            <a:prstGeom prst="rect">
              <a:avLst/>
            </a:prstGeom>
            <a:solidFill>
              <a:schemeClr val="bg1"/>
            </a:solidFill>
          </p:spPr>
          <p:txBody>
            <a:bodyPr wrap="square">
              <a:spAutoFit/>
            </a:bodyPr>
            <a:lstStyle/>
            <a:p>
              <a:pPr algn="ctr"/>
              <a:r>
                <a:rPr lang="vi-VN" altLang="ko-KR" sz="1500" b="1" dirty="0">
                  <a:solidFill>
                    <a:srgbClr val="1429A0"/>
                  </a:solidFill>
                  <a:latin typeface="SamsungOne-400" pitchFamily="34" charset="0"/>
                  <a:ea typeface="SamsungOne-400" pitchFamily="34" charset="0"/>
                </a:rPr>
                <a:t>Tập huấn luyện được gắn nhãn để phân loại thư rác (Ví dụ về học tập có giám sát)</a:t>
              </a:r>
              <a:endParaRPr lang="ko-KR" altLang="en-US" sz="1500" b="1" dirty="0">
                <a:solidFill>
                  <a:srgbClr val="1429A0"/>
                </a:solidFill>
                <a:latin typeface="SamsungOne-400" pitchFamily="34" charset="0"/>
                <a:ea typeface="SamsungOne-400" pitchFamily="34" charset="0"/>
              </a:endParaRPr>
            </a:p>
          </p:txBody>
        </p:sp>
        <p:sp>
          <p:nvSpPr>
            <p:cNvPr id="32" name="오른쪽 화살표 31"/>
            <p:cNvSpPr/>
            <p:nvPr/>
          </p:nvSpPr>
          <p:spPr>
            <a:xfrm>
              <a:off x="5779210" y="4677979"/>
              <a:ext cx="461334" cy="37478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F4A788BB-73CC-4935-909F-53A972982610}"/>
                </a:ext>
              </a:extLst>
            </p:cNvPr>
            <p:cNvGrpSpPr/>
            <p:nvPr/>
          </p:nvGrpSpPr>
          <p:grpSpPr>
            <a:xfrm>
              <a:off x="6430860" y="4429840"/>
              <a:ext cx="1762048" cy="1022624"/>
              <a:chOff x="6760798" y="4486402"/>
              <a:chExt cx="1762048" cy="1022624"/>
            </a:xfrm>
          </p:grpSpPr>
          <p:pic>
            <p:nvPicPr>
              <p:cNvPr id="25" name="Picture 2" descr="C:\Users\USER\Downloads\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63402" y="4486402"/>
                <a:ext cx="749093" cy="74909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그룹 33"/>
              <p:cNvGrpSpPr/>
              <p:nvPr/>
            </p:nvGrpSpPr>
            <p:grpSpPr>
              <a:xfrm>
                <a:off x="6760798" y="4542562"/>
                <a:ext cx="584637" cy="370156"/>
                <a:chOff x="7132977" y="4451858"/>
                <a:chExt cx="643100" cy="407172"/>
              </a:xfrm>
            </p:grpSpPr>
            <p:pic>
              <p:nvPicPr>
                <p:cNvPr id="3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631246">
                  <a:off x="7132977" y="4451858"/>
                  <a:ext cx="643100" cy="4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descr="C:\Users\USER\Downloads\question-ma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631730">
                  <a:off x="7325239" y="4492775"/>
                  <a:ext cx="292388" cy="29238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원호 34"/>
              <p:cNvSpPr/>
              <p:nvPr/>
            </p:nvSpPr>
            <p:spPr>
              <a:xfrm>
                <a:off x="7232327" y="4503781"/>
                <a:ext cx="331076" cy="258104"/>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직사각형 32"/>
              <p:cNvSpPr/>
              <p:nvPr/>
            </p:nvSpPr>
            <p:spPr>
              <a:xfrm>
                <a:off x="7353051" y="5216638"/>
                <a:ext cx="1169795" cy="292388"/>
              </a:xfrm>
              <a:prstGeom prst="rect">
                <a:avLst/>
              </a:prstGeom>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mới</a:t>
                </a:r>
                <a:endParaRPr lang="ko-KR" altLang="en-US" sz="1300" dirty="0">
                  <a:solidFill>
                    <a:prstClr val="black">
                      <a:lumMod val="85000"/>
                      <a:lumOff val="15000"/>
                    </a:prstClr>
                  </a:solidFill>
                  <a:latin typeface="SamsungOne-400" panose="020B0503030303020204" pitchFamily="34" charset="0"/>
                </a:endParaRPr>
              </a:p>
            </p:txBody>
          </p:sp>
        </p:grpSp>
        <p:sp>
          <p:nvSpPr>
            <p:cNvPr id="5" name="직사각형 4">
              <a:extLst>
                <a:ext uri="{FF2B5EF4-FFF2-40B4-BE49-F238E27FC236}">
                  <a16:creationId xmlns:a16="http://schemas.microsoft.com/office/drawing/2014/main" id="{B06ACDB1-E682-4CEF-98EC-B546F5006FE7}"/>
                </a:ext>
              </a:extLst>
            </p:cNvPr>
            <p:cNvSpPr/>
            <p:nvPr/>
          </p:nvSpPr>
          <p:spPr>
            <a:xfrm>
              <a:off x="1112357" y="3855563"/>
              <a:ext cx="4553152" cy="1811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00EB9D73-2797-4036-A1FD-0CCF729A8FF7}"/>
                </a:ext>
              </a:extLst>
            </p:cNvPr>
            <p:cNvGrpSpPr/>
            <p:nvPr/>
          </p:nvGrpSpPr>
          <p:grpSpPr>
            <a:xfrm>
              <a:off x="1682768" y="3970717"/>
              <a:ext cx="3724558" cy="1542505"/>
              <a:chOff x="1318389" y="3894062"/>
              <a:chExt cx="4321755" cy="1789831"/>
            </a:xfrm>
          </p:grpSpPr>
          <p:pic>
            <p:nvPicPr>
              <p:cNvPr id="39"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4829"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83168" y="4193775"/>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1748" y="4152163"/>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8493" y="5180738"/>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0420" y="4823736"/>
                <a:ext cx="448396" cy="44839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USER\Downloads\mai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3351" y="5235496"/>
                <a:ext cx="448396" cy="448397"/>
              </a:xfrm>
              <a:prstGeom prst="rect">
                <a:avLst/>
              </a:prstGeom>
              <a:noFill/>
              <a:extLst>
                <a:ext uri="{909E8E84-426E-40DD-AFC4-6F175D3DCCD1}">
                  <a14:hiddenFill xmlns:a14="http://schemas.microsoft.com/office/drawing/2010/main">
                    <a:solidFill>
                      <a:srgbClr val="FFFFFF"/>
                    </a:solidFill>
                  </a14:hiddenFill>
                </a:ext>
              </a:extLst>
            </p:spPr>
          </p:pic>
          <p:sp>
            <p:nvSpPr>
              <p:cNvPr id="45" name="직사각형 44"/>
              <p:cNvSpPr/>
              <p:nvPr/>
            </p:nvSpPr>
            <p:spPr>
              <a:xfrm>
                <a:off x="2646676" y="3894062"/>
                <a:ext cx="866415" cy="339270"/>
              </a:xfrm>
              <a:prstGeom prst="rect">
                <a:avLst/>
              </a:prstGeom>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Nhãn</a:t>
                </a:r>
                <a:endParaRPr lang="ko-KR" altLang="en-US" sz="1300" dirty="0">
                  <a:solidFill>
                    <a:prstClr val="black">
                      <a:lumMod val="85000"/>
                      <a:lumOff val="15000"/>
                    </a:prstClr>
                  </a:solidFill>
                  <a:latin typeface="SamsungOne-400" panose="020B0503030303020204" pitchFamily="34" charset="0"/>
                </a:endParaRPr>
              </a:p>
            </p:txBody>
          </p:sp>
          <p:sp>
            <p:nvSpPr>
              <p:cNvPr id="46" name="직사각형 45"/>
              <p:cNvSpPr/>
              <p:nvPr/>
            </p:nvSpPr>
            <p:spPr>
              <a:xfrm>
                <a:off x="3570909" y="4655974"/>
                <a:ext cx="866415" cy="339270"/>
              </a:xfrm>
              <a:prstGeom prst="rect">
                <a:avLst/>
              </a:prstGeom>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rPr>
                  <a:t>Mẫu</a:t>
                </a:r>
                <a:endParaRPr lang="ko-KR" altLang="en-US" sz="1300" dirty="0">
                  <a:solidFill>
                    <a:prstClr val="black">
                      <a:lumMod val="85000"/>
                      <a:lumOff val="15000"/>
                    </a:prstClr>
                  </a:solidFill>
                  <a:latin typeface="SamsungOne-400" panose="020B0503030303020204" pitchFamily="34" charset="0"/>
                </a:endParaRPr>
              </a:p>
            </p:txBody>
          </p:sp>
          <p:grpSp>
            <p:nvGrpSpPr>
              <p:cNvPr id="47" name="그룹 46"/>
              <p:cNvGrpSpPr/>
              <p:nvPr/>
            </p:nvGrpSpPr>
            <p:grpSpPr>
              <a:xfrm>
                <a:off x="1679353" y="4159869"/>
                <a:ext cx="641910" cy="346436"/>
                <a:chOff x="1725031" y="4030895"/>
                <a:chExt cx="706101" cy="381079"/>
              </a:xfrm>
            </p:grpSpPr>
            <p:grpSp>
              <p:nvGrpSpPr>
                <p:cNvPr id="73" name="그룹 72"/>
                <p:cNvGrpSpPr/>
                <p:nvPr/>
              </p:nvGrpSpPr>
              <p:grpSpPr>
                <a:xfrm rot="20532591">
                  <a:off x="1725031" y="4126098"/>
                  <a:ext cx="451522" cy="285876"/>
                  <a:chOff x="1569196" y="4087678"/>
                  <a:chExt cx="572888" cy="362716"/>
                </a:xfrm>
              </p:grpSpPr>
              <p:pic>
                <p:nvPicPr>
                  <p:cNvPr id="7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원호 73"/>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8" name="그룹 47"/>
              <p:cNvGrpSpPr/>
              <p:nvPr/>
            </p:nvGrpSpPr>
            <p:grpSpPr>
              <a:xfrm>
                <a:off x="3161941" y="4142840"/>
                <a:ext cx="641910" cy="346436"/>
                <a:chOff x="1725031" y="4030895"/>
                <a:chExt cx="706101" cy="381079"/>
              </a:xfrm>
            </p:grpSpPr>
            <p:grpSp>
              <p:nvGrpSpPr>
                <p:cNvPr id="69" name="그룹 68"/>
                <p:cNvGrpSpPr/>
                <p:nvPr/>
              </p:nvGrpSpPr>
              <p:grpSpPr>
                <a:xfrm rot="20532591">
                  <a:off x="1725031" y="4126098"/>
                  <a:ext cx="451522" cy="285876"/>
                  <a:chOff x="1569196" y="4087678"/>
                  <a:chExt cx="572888" cy="362716"/>
                </a:xfrm>
              </p:grpSpPr>
              <p:pic>
                <p:nvPicPr>
                  <p:cNvPr id="71"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원호 69"/>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49" name="그룹 48"/>
              <p:cNvGrpSpPr/>
              <p:nvPr/>
            </p:nvGrpSpPr>
            <p:grpSpPr>
              <a:xfrm>
                <a:off x="4101441" y="5180738"/>
                <a:ext cx="641910" cy="346436"/>
                <a:chOff x="1725031" y="4030895"/>
                <a:chExt cx="706101" cy="381079"/>
              </a:xfrm>
            </p:grpSpPr>
            <p:grpSp>
              <p:nvGrpSpPr>
                <p:cNvPr id="65" name="그룹 64"/>
                <p:cNvGrpSpPr/>
                <p:nvPr/>
              </p:nvGrpSpPr>
              <p:grpSpPr>
                <a:xfrm rot="20532591">
                  <a:off x="1725031" y="4126098"/>
                  <a:ext cx="451522" cy="285876"/>
                  <a:chOff x="1569196" y="4087678"/>
                  <a:chExt cx="572888" cy="362716"/>
                </a:xfrm>
              </p:grpSpPr>
              <p:pic>
                <p:nvPicPr>
                  <p:cNvPr id="67"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98655">
                    <a:off x="1569196" y="4087678"/>
                    <a:ext cx="572888" cy="36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5" descr="C:\Users\USER\Downloads\chec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08727">
                    <a:off x="1700936" y="4125592"/>
                    <a:ext cx="286888" cy="286888"/>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원호 65"/>
                <p:cNvSpPr/>
                <p:nvPr/>
              </p:nvSpPr>
              <p:spPr>
                <a:xfrm>
                  <a:off x="2066949" y="4030895"/>
                  <a:ext cx="364183" cy="283915"/>
                </a:xfrm>
                <a:prstGeom prst="arc">
                  <a:avLst>
                    <a:gd name="adj1" fmla="val 12077785"/>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0" name="그룹 49"/>
              <p:cNvGrpSpPr/>
              <p:nvPr/>
            </p:nvGrpSpPr>
            <p:grpSpPr>
              <a:xfrm>
                <a:off x="2295953" y="4784941"/>
                <a:ext cx="623958" cy="327024"/>
                <a:chOff x="2403290" y="4718474"/>
                <a:chExt cx="686354" cy="359726"/>
              </a:xfrm>
            </p:grpSpPr>
            <p:grpSp>
              <p:nvGrpSpPr>
                <p:cNvPr id="61" name="그룹 60"/>
                <p:cNvGrpSpPr/>
                <p:nvPr/>
              </p:nvGrpSpPr>
              <p:grpSpPr>
                <a:xfrm>
                  <a:off x="2403290" y="4792324"/>
                  <a:ext cx="451522" cy="285876"/>
                  <a:chOff x="2383543" y="4813677"/>
                  <a:chExt cx="451522" cy="285876"/>
                </a:xfrm>
              </p:grpSpPr>
              <p:pic>
                <p:nvPicPr>
                  <p:cNvPr id="63"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원호 61"/>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1" name="그룹 50"/>
              <p:cNvGrpSpPr/>
              <p:nvPr/>
            </p:nvGrpSpPr>
            <p:grpSpPr>
              <a:xfrm>
                <a:off x="4585051" y="4090949"/>
                <a:ext cx="623958" cy="327024"/>
                <a:chOff x="2403290" y="4718474"/>
                <a:chExt cx="686354" cy="359726"/>
              </a:xfrm>
            </p:grpSpPr>
            <p:grpSp>
              <p:nvGrpSpPr>
                <p:cNvPr id="57" name="그룹 56"/>
                <p:cNvGrpSpPr/>
                <p:nvPr/>
              </p:nvGrpSpPr>
              <p:grpSpPr>
                <a:xfrm>
                  <a:off x="2403290" y="4792324"/>
                  <a:ext cx="451522" cy="285876"/>
                  <a:chOff x="2383543" y="4813677"/>
                  <a:chExt cx="451522" cy="285876"/>
                </a:xfrm>
              </p:grpSpPr>
              <p:pic>
                <p:nvPicPr>
                  <p:cNvPr id="59"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원호 57"/>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52" name="그룹 51"/>
              <p:cNvGrpSpPr/>
              <p:nvPr/>
            </p:nvGrpSpPr>
            <p:grpSpPr>
              <a:xfrm>
                <a:off x="1318389" y="5128643"/>
                <a:ext cx="623958" cy="327024"/>
                <a:chOff x="2403290" y="4718474"/>
                <a:chExt cx="686354" cy="359726"/>
              </a:xfrm>
            </p:grpSpPr>
            <p:grpSp>
              <p:nvGrpSpPr>
                <p:cNvPr id="53" name="그룹 52"/>
                <p:cNvGrpSpPr/>
                <p:nvPr/>
              </p:nvGrpSpPr>
              <p:grpSpPr>
                <a:xfrm>
                  <a:off x="2403290" y="4792324"/>
                  <a:ext cx="451522" cy="285876"/>
                  <a:chOff x="2383543" y="4813677"/>
                  <a:chExt cx="451522" cy="285876"/>
                </a:xfrm>
              </p:grpSpPr>
              <p:pic>
                <p:nvPicPr>
                  <p:cNvPr id="5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631246">
                    <a:off x="2383543" y="4813677"/>
                    <a:ext cx="451522" cy="285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descr="C:\Users\USER\Downloads\bloc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2488515" y="4836622"/>
                    <a:ext cx="241578" cy="2415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원호 53"/>
                <p:cNvSpPr/>
                <p:nvPr/>
              </p:nvSpPr>
              <p:spPr>
                <a:xfrm>
                  <a:off x="2725461" y="4718474"/>
                  <a:ext cx="364183" cy="283915"/>
                </a:xfrm>
                <a:prstGeom prst="arc">
                  <a:avLst>
                    <a:gd name="adj1" fmla="val 12474758"/>
                    <a:gd name="adj2" fmla="val 0"/>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
          <p:nvSpPr>
            <p:cNvPr id="80" name="TextBox 79">
              <a:extLst>
                <a:ext uri="{FF2B5EF4-FFF2-40B4-BE49-F238E27FC236}">
                  <a16:creationId xmlns:a16="http://schemas.microsoft.com/office/drawing/2014/main" id="{A9A3B5D9-0302-4F5D-B9FD-1E615F7D1445}"/>
                </a:ext>
              </a:extLst>
            </p:cNvPr>
            <p:cNvSpPr txBox="1"/>
            <p:nvPr/>
          </p:nvSpPr>
          <p:spPr>
            <a:xfrm>
              <a:off x="1059620" y="3918125"/>
              <a:ext cx="1194126" cy="276999"/>
            </a:xfrm>
            <a:prstGeom prst="rect">
              <a:avLst/>
            </a:prstGeom>
            <a:noFill/>
          </p:spPr>
          <p:txBody>
            <a:bodyPr wrap="square">
              <a:spAutoFit/>
            </a:bodyPr>
            <a:lstStyle/>
            <a:p>
              <a:pPr algn="ctr"/>
              <a:r>
                <a:rPr lang="en-US" altLang="ko-KR" sz="1200" b="1" dirty="0">
                  <a:solidFill>
                    <a:srgbClr val="1429A0"/>
                  </a:solidFill>
                  <a:latin typeface="SamsungOne-400" pitchFamily="34" charset="0"/>
                  <a:ea typeface="SamsungOne-400" pitchFamily="34" charset="0"/>
                </a:rPr>
                <a:t>Tập </a:t>
              </a:r>
              <a:r>
                <a:rPr lang="en-US" altLang="ko-KR" sz="1200" b="1" dirty="0" err="1">
                  <a:solidFill>
                    <a:srgbClr val="1429A0"/>
                  </a:solidFill>
                  <a:latin typeface="SamsungOne-400" pitchFamily="34" charset="0"/>
                  <a:ea typeface="SamsungOne-400" pitchFamily="34" charset="0"/>
                </a:rPr>
                <a:t>huấn</a:t>
              </a:r>
              <a:endParaRPr lang="ko-KR" altLang="en-US" sz="1200" dirty="0"/>
            </a:p>
          </p:txBody>
        </p:sp>
      </p:grpSp>
    </p:spTree>
    <p:custDataLst>
      <p:tags r:id="rId1"/>
    </p:custDataLst>
    <p:extLst>
      <p:ext uri="{BB962C8B-B14F-4D97-AF65-F5344CB8AC3E}">
        <p14:creationId xmlns:p14="http://schemas.microsoft.com/office/powerpoint/2010/main" val="1594053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0" name="직사각형 139">
            <a:extLst>
              <a:ext uri="{FF2B5EF4-FFF2-40B4-BE49-F238E27FC236}">
                <a16:creationId xmlns:a16="http://schemas.microsoft.com/office/drawing/2014/main" id="{1AAAD86C-DEA2-4927-B1CF-AA24975E6269}"/>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Khai thác dữ liệu là sự kết hợp giữa thống kê và học máy (hoặc trí tuệ nhân tạo). Vấn đề được giải quyết bằng học máy phù hợp với vấn đề khai thác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bên dưới hiển thị hướng dẫn giải quyết vấn đề với Scikit-learning, một thư viện máy học Python.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41" name="직사각형 140">
            <a:extLst>
              <a:ext uri="{FF2B5EF4-FFF2-40B4-BE49-F238E27FC236}">
                <a16:creationId xmlns:a16="http://schemas.microsoft.com/office/drawing/2014/main" id="{6DEA30F1-BE1D-45D9-9166-79D3EA0076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5" name="그룹 34"/>
          <p:cNvGrpSpPr/>
          <p:nvPr/>
        </p:nvGrpSpPr>
        <p:grpSpPr>
          <a:xfrm>
            <a:off x="1147963" y="2596162"/>
            <a:ext cx="7363528" cy="3742133"/>
            <a:chOff x="1147963" y="2596162"/>
            <a:chExt cx="7363528" cy="3742133"/>
          </a:xfrm>
        </p:grpSpPr>
        <p:sp>
          <p:nvSpPr>
            <p:cNvPr id="18" name="TextBox 17">
              <a:extLst>
                <a:ext uri="{FF2B5EF4-FFF2-40B4-BE49-F238E27FC236}">
                  <a16:creationId xmlns:a16="http://schemas.microsoft.com/office/drawing/2014/main" id="{30D7650F-E825-4C60-B89E-B652AB59BE89}"/>
                </a:ext>
              </a:extLst>
            </p:cNvPr>
            <p:cNvSpPr txBox="1"/>
            <p:nvPr/>
          </p:nvSpPr>
          <p:spPr>
            <a:xfrm>
              <a:off x="3896167" y="5815075"/>
              <a:ext cx="2016224" cy="523220"/>
            </a:xfrm>
            <a:prstGeom prst="rect">
              <a:avLst/>
            </a:prstGeom>
            <a:noFill/>
          </p:spPr>
          <p:txBody>
            <a:bodyPr wrap="square" rtlCol="0">
              <a:spAutoFit/>
            </a:bodyPr>
            <a:lstStyle/>
            <a:p>
              <a:pPr algn="ctr"/>
              <a:r>
                <a:rPr lang="en-US" altLang="ko-KR" sz="1400" b="1" dirty="0">
                  <a:solidFill>
                    <a:prstClr val="black">
                      <a:lumMod val="85000"/>
                      <a:lumOff val="15000"/>
                    </a:prstClr>
                  </a:solidFill>
                  <a:latin typeface="SamsungOne-400" panose="020B0503030303020204" pitchFamily="34" charset="0"/>
                </a:rPr>
                <a:t>scikit-learn algorithm cheat-sheet </a:t>
              </a:r>
              <a:endParaRPr lang="ko-KR" altLang="en-US" sz="1400" b="1" dirty="0">
                <a:solidFill>
                  <a:prstClr val="black">
                    <a:lumMod val="85000"/>
                    <a:lumOff val="15000"/>
                  </a:prstClr>
                </a:solidFill>
                <a:latin typeface="SamsungOne-400" panose="020B0503030303020204" pitchFamily="34" charset="0"/>
              </a:endParaRPr>
            </a:p>
          </p:txBody>
        </p:sp>
        <p:pic>
          <p:nvPicPr>
            <p:cNvPr id="139" name="그림 138">
              <a:extLst>
                <a:ext uri="{FF2B5EF4-FFF2-40B4-BE49-F238E27FC236}">
                  <a16:creationId xmlns:a16="http://schemas.microsoft.com/office/drawing/2014/main" id="{19F9A307-816B-41CE-A93F-C32E8669A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548" y="2596162"/>
              <a:ext cx="7319943" cy="3690335"/>
            </a:xfrm>
            <a:prstGeom prst="rect">
              <a:avLst/>
            </a:prstGeom>
          </p:spPr>
        </p:pic>
        <p:sp>
          <p:nvSpPr>
            <p:cNvPr id="2" name="직사각형 1"/>
            <p:cNvSpPr/>
            <p:nvPr/>
          </p:nvSpPr>
          <p:spPr>
            <a:xfrm>
              <a:off x="4509204" y="3012440"/>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p:cNvGrpSpPr/>
            <p:nvPr/>
          </p:nvGrpSpPr>
          <p:grpSpPr>
            <a:xfrm>
              <a:off x="1874905" y="3346516"/>
              <a:ext cx="749797" cy="292388"/>
              <a:chOff x="1874905" y="3346516"/>
              <a:chExt cx="749797" cy="292388"/>
            </a:xfrm>
          </p:grpSpPr>
          <p:sp>
            <p:nvSpPr>
              <p:cNvPr id="4" name="직사각형 3"/>
              <p:cNvSpPr/>
              <p:nvPr/>
            </p:nvSpPr>
            <p:spPr>
              <a:xfrm>
                <a:off x="1965960" y="3404234"/>
                <a:ext cx="575310"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874905" y="3346516"/>
                <a:ext cx="749797" cy="292388"/>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kernel</a:t>
                </a:r>
              </a:p>
              <a:p>
                <a:pPr algn="ctr"/>
                <a:r>
                  <a:rPr lang="en-US" altLang="ko-KR" sz="650" dirty="0">
                    <a:solidFill>
                      <a:srgbClr val="353F3A"/>
                    </a:solidFill>
                    <a:latin typeface="SamsungOne-400" panose="020B0503030303020204" pitchFamily="34" charset="0"/>
                    <a:ea typeface="SamsungOne-400" panose="020B0503030303020204" pitchFamily="34" charset="0"/>
                  </a:rPr>
                  <a:t>approximation</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nvGrpSpPr>
            <p:cNvPr id="26" name="그룹 25"/>
            <p:cNvGrpSpPr/>
            <p:nvPr/>
          </p:nvGrpSpPr>
          <p:grpSpPr>
            <a:xfrm>
              <a:off x="6756960" y="3845808"/>
              <a:ext cx="987133" cy="472772"/>
              <a:chOff x="6756960" y="3845808"/>
              <a:chExt cx="987133" cy="472772"/>
            </a:xfrm>
          </p:grpSpPr>
          <p:sp>
            <p:nvSpPr>
              <p:cNvPr id="17" name="직사각형 16"/>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SVR (kernel=‘linear’)</a:t>
                </a:r>
                <a:endParaRPr lang="ko-KR" altLang="en-US" sz="650" dirty="0">
                  <a:solidFill>
                    <a:srgbClr val="353F3A"/>
                  </a:solidFill>
                  <a:latin typeface="SamsungOne-400" panose="020B0503030303020204" pitchFamily="34" charset="0"/>
                  <a:ea typeface="SamsungOne-400" panose="020B0503030303020204" pitchFamily="34" charset="0"/>
                </a:endParaRPr>
              </a:p>
            </p:txBody>
          </p:sp>
          <p:sp>
            <p:nvSpPr>
              <p:cNvPr id="21" name="직사각형 20"/>
              <p:cNvSpPr/>
              <p:nvPr/>
            </p:nvSpPr>
            <p:spPr>
              <a:xfrm>
                <a:off x="6786044" y="4174791"/>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6756960" y="4126220"/>
                <a:ext cx="965821" cy="192360"/>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SVR (kernel=‘rbf’)</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nvGrpSpPr>
            <p:cNvPr id="9" name="그룹 8"/>
            <p:cNvGrpSpPr/>
            <p:nvPr/>
          </p:nvGrpSpPr>
          <p:grpSpPr>
            <a:xfrm>
              <a:off x="4092816" y="3814785"/>
              <a:ext cx="749797" cy="192360"/>
              <a:chOff x="4092816" y="3814785"/>
              <a:chExt cx="749797" cy="192360"/>
            </a:xfrm>
          </p:grpSpPr>
          <p:sp>
            <p:nvSpPr>
              <p:cNvPr id="27" name="직사각형 26"/>
              <p:cNvSpPr/>
              <p:nvPr/>
            </p:nvSpPr>
            <p:spPr>
              <a:xfrm>
                <a:off x="4220790" y="3872865"/>
                <a:ext cx="488370" cy="8001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4092816" y="3814785"/>
                <a:ext cx="749797" cy="192360"/>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labeled data</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nvGrpSpPr>
            <p:cNvPr id="32" name="그룹 31"/>
            <p:cNvGrpSpPr/>
            <p:nvPr/>
          </p:nvGrpSpPr>
          <p:grpSpPr>
            <a:xfrm>
              <a:off x="2772122" y="5065739"/>
              <a:ext cx="938818" cy="292388"/>
              <a:chOff x="4001758" y="4011364"/>
              <a:chExt cx="938818" cy="292388"/>
            </a:xfrm>
          </p:grpSpPr>
          <p:sp>
            <p:nvSpPr>
              <p:cNvPr id="33" name="타원 32"/>
              <p:cNvSpPr/>
              <p:nvPr/>
            </p:nvSpPr>
            <p:spPr>
              <a:xfrm>
                <a:off x="4010936" y="4058645"/>
                <a:ext cx="929640" cy="22288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4001758" y="4011364"/>
                <a:ext cx="936104" cy="292388"/>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number of </a:t>
                </a:r>
              </a:p>
              <a:p>
                <a:pPr algn="ctr"/>
                <a:r>
                  <a:rPr lang="en-US" altLang="ko-KR" sz="650" dirty="0">
                    <a:solidFill>
                      <a:srgbClr val="353F3A"/>
                    </a:solidFill>
                    <a:latin typeface="SamsungOne-400" panose="020B0503030303020204" pitchFamily="34" charset="0"/>
                    <a:ea typeface="SamsungOne-400" panose="020B0503030303020204" pitchFamily="34" charset="0"/>
                  </a:rPr>
                  <a:t>categories known</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nvGrpSpPr>
            <p:cNvPr id="36" name="그룹 35"/>
            <p:cNvGrpSpPr/>
            <p:nvPr/>
          </p:nvGrpSpPr>
          <p:grpSpPr>
            <a:xfrm>
              <a:off x="1147963" y="3733738"/>
              <a:ext cx="749797" cy="307777"/>
              <a:chOff x="1959888" y="3795270"/>
              <a:chExt cx="749797" cy="307777"/>
            </a:xfrm>
          </p:grpSpPr>
          <p:sp>
            <p:nvSpPr>
              <p:cNvPr id="37" name="직사각형 36"/>
              <p:cNvSpPr/>
              <p:nvPr/>
            </p:nvSpPr>
            <p:spPr>
              <a:xfrm>
                <a:off x="2135505" y="3854386"/>
                <a:ext cx="411875" cy="188595"/>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59888" y="3795270"/>
                <a:ext cx="749797" cy="307777"/>
              </a:xfrm>
              <a:prstGeom prst="rect">
                <a:avLst/>
              </a:prstGeom>
              <a:noFill/>
            </p:spPr>
            <p:txBody>
              <a:bodyPr wrap="square" rtlCol="0">
                <a:spAutoFit/>
              </a:bodyPr>
              <a:lstStyle/>
              <a:p>
                <a:pPr algn="ctr"/>
                <a:r>
                  <a:rPr lang="en-US" altLang="ko-KR" sz="700" dirty="0">
                    <a:solidFill>
                      <a:srgbClr val="353F3A"/>
                    </a:solidFill>
                    <a:latin typeface="SamsungOne-400" panose="020B0503030303020204" pitchFamily="34" charset="0"/>
                    <a:ea typeface="SamsungOne-400" panose="020B0503030303020204" pitchFamily="34" charset="0"/>
                  </a:rPr>
                  <a:t>Ensemble</a:t>
                </a:r>
              </a:p>
              <a:p>
                <a:pPr algn="ctr"/>
                <a:r>
                  <a:rPr lang="en-US" altLang="ko-KR" sz="700" dirty="0">
                    <a:solidFill>
                      <a:srgbClr val="353F3A"/>
                    </a:solidFill>
                    <a:latin typeface="SamsungOne-400" panose="020B0503030303020204" pitchFamily="34" charset="0"/>
                    <a:ea typeface="SamsungOne-400" panose="020B0503030303020204" pitchFamily="34" charset="0"/>
                  </a:rPr>
                  <a:t>Classifiers</a:t>
                </a:r>
                <a:endParaRPr lang="ko-KR" altLang="en-US" sz="700" dirty="0">
                  <a:solidFill>
                    <a:srgbClr val="353F3A"/>
                  </a:solidFill>
                  <a:latin typeface="SamsungOne-400" panose="020B0503030303020204" pitchFamily="34" charset="0"/>
                  <a:ea typeface="SamsungOne-400" panose="020B0503030303020204" pitchFamily="34" charset="0"/>
                </a:endParaRPr>
              </a:p>
            </p:txBody>
          </p:sp>
        </p:grpSp>
      </p:grpSp>
    </p:spTree>
    <p:custDataLst>
      <p:tags r:id="rId1"/>
    </p:custDataLst>
    <p:extLst>
      <p:ext uri="{BB962C8B-B14F-4D97-AF65-F5344CB8AC3E}">
        <p14:creationId xmlns:p14="http://schemas.microsoft.com/office/powerpoint/2010/main" val="3836223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BF98C4-B566-4812-B5F0-560CFBA969E7}"/>
              </a:ext>
            </a:extLst>
          </p:cNvPr>
          <p:cNvSpPr/>
          <p:nvPr/>
        </p:nvSpPr>
        <p:spPr>
          <a:xfrm>
            <a:off x="702940" y="1700808"/>
            <a:ext cx="8632825"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Nhìn vào hình dưới đây, phân tích dựa trên thống kê là không thể tránh khỏi khi có ít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Thống kê cho thấy khoảng 30 mẫu được hiểu là tối thiểu để ước lượng các đặc trưng (tham số) của tổng thể.</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số lượng mẫu tăng lên, chúng trở nên gần với các tham số hơn. Một số giả định có thể được thực hiện dựa trên khoảng 30 dữ liệu, đây là mức tối thiểu.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định ở đây là nếu có hơn 30 mẫu thông qua định luật đại số, thì phân phối chuẩn được giả định và tuân theo.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Lượng dữ liệu lớn rất cần thiết trong khai thác dữ liệu hoặc học máy và tiêu chí được coi là xấp xỉ 100.000 trở lên.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32" name="직사각형 31">
            <a:extLst>
              <a:ext uri="{FF2B5EF4-FFF2-40B4-BE49-F238E27FC236}">
                <a16:creationId xmlns:a16="http://schemas.microsoft.com/office/drawing/2014/main" id="{B039622A-3945-4CCD-91FE-170ED30051F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trường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hợp</a:t>
            </a:r>
            <a:r>
              <a:rPr lang="en-US" altLang="ko-KR" sz="1400" dirty="0">
                <a:solidFill>
                  <a:schemeClr val="tx1"/>
                </a:solidFill>
                <a:latin typeface="SamsungOne-400" panose="020B0503030303020204" pitchFamily="34" charset="0"/>
                <a:ea typeface="SamsungOne-400" panose="020B0503030303020204" pitchFamily="34" charset="0"/>
              </a:rPr>
              <a:t> số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quả</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9" name="그룹 48">
            <a:extLst>
              <a:ext uri="{FF2B5EF4-FFF2-40B4-BE49-F238E27FC236}">
                <a16:creationId xmlns:a16="http://schemas.microsoft.com/office/drawing/2014/main" id="{BB7A55A3-77A8-4ACA-94D5-5CBFBD784CF1}"/>
              </a:ext>
            </a:extLst>
          </p:cNvPr>
          <p:cNvGrpSpPr/>
          <p:nvPr/>
        </p:nvGrpSpPr>
        <p:grpSpPr>
          <a:xfrm>
            <a:off x="5455468" y="4176257"/>
            <a:ext cx="2776960" cy="2065664"/>
            <a:chOff x="5207730" y="3620520"/>
            <a:chExt cx="3008529" cy="2616792"/>
          </a:xfrm>
        </p:grpSpPr>
        <p:sp>
          <p:nvSpPr>
            <p:cNvPr id="56" name="직사각형 55">
              <a:extLst>
                <a:ext uri="{FF2B5EF4-FFF2-40B4-BE49-F238E27FC236}">
                  <a16:creationId xmlns:a16="http://schemas.microsoft.com/office/drawing/2014/main" id="{9A864480-2039-495E-93EB-58D8A859F8F1}"/>
                </a:ext>
              </a:extLst>
            </p:cNvPr>
            <p:cNvSpPr/>
            <p:nvPr/>
          </p:nvSpPr>
          <p:spPr>
            <a:xfrm>
              <a:off x="5207730" y="3620520"/>
              <a:ext cx="3008529" cy="261679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그룹 56">
              <a:extLst>
                <a:ext uri="{FF2B5EF4-FFF2-40B4-BE49-F238E27FC236}">
                  <a16:creationId xmlns:a16="http://schemas.microsoft.com/office/drawing/2014/main" id="{2B705A6E-398B-4143-9255-361D48FF9191}"/>
                </a:ext>
              </a:extLst>
            </p:cNvPr>
            <p:cNvGrpSpPr/>
            <p:nvPr/>
          </p:nvGrpSpPr>
          <p:grpSpPr>
            <a:xfrm>
              <a:off x="5767988" y="3693754"/>
              <a:ext cx="2042712" cy="2468746"/>
              <a:chOff x="4700253" y="3256373"/>
              <a:chExt cx="985500" cy="1191041"/>
            </a:xfrm>
          </p:grpSpPr>
          <p:sp>
            <p:nvSpPr>
              <p:cNvPr id="58" name="타원 57">
                <a:extLst>
                  <a:ext uri="{FF2B5EF4-FFF2-40B4-BE49-F238E27FC236}">
                    <a16:creationId xmlns:a16="http://schemas.microsoft.com/office/drawing/2014/main" id="{1F486B23-1B2F-4C9E-8ED4-6D4F1FDB2C04}"/>
                  </a:ext>
                </a:extLst>
              </p:cNvPr>
              <p:cNvSpPr/>
              <p:nvPr/>
            </p:nvSpPr>
            <p:spPr>
              <a:xfrm>
                <a:off x="4700253" y="3256373"/>
                <a:ext cx="412314"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dirty="0">
                    <a:solidFill>
                      <a:prstClr val="black">
                        <a:lumMod val="85000"/>
                        <a:lumOff val="15000"/>
                      </a:prstClr>
                    </a:solidFill>
                    <a:latin typeface="SamsungOne-400" panose="020B0503030303020204" pitchFamily="34" charset="0"/>
                  </a:rPr>
                  <a:t>Thu </a:t>
                </a:r>
                <a:r>
                  <a:rPr lang="en-US" altLang="ko-KR" sz="1100" b="1" dirty="0" err="1">
                    <a:solidFill>
                      <a:prstClr val="black">
                        <a:lumMod val="85000"/>
                        <a:lumOff val="15000"/>
                      </a:prstClr>
                    </a:solidFill>
                    <a:latin typeface="SamsungOne-400" panose="020B0503030303020204" pitchFamily="34" charset="0"/>
                  </a:rPr>
                  <a:t>thập</a:t>
                </a:r>
                <a:r>
                  <a:rPr lang="en-US" altLang="ko-KR"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thêm</a:t>
                </a:r>
                <a:r>
                  <a:rPr lang="en-US" altLang="ko-KR"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dữ</a:t>
                </a:r>
                <a:r>
                  <a:rPr lang="en-US" altLang="ko-KR"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liệu</a:t>
                </a:r>
                <a:endParaRPr lang="ko-KR" altLang="en-US" sz="1400" b="1" dirty="0">
                  <a:solidFill>
                    <a:prstClr val="black">
                      <a:lumMod val="85000"/>
                      <a:lumOff val="15000"/>
                    </a:prstClr>
                  </a:solidFill>
                  <a:latin typeface="SamsungOne-400" panose="020B0503030303020204" pitchFamily="34" charset="0"/>
                </a:endParaRPr>
              </a:p>
            </p:txBody>
          </p:sp>
          <p:sp>
            <p:nvSpPr>
              <p:cNvPr id="59" name="타원 58">
                <a:extLst>
                  <a:ext uri="{FF2B5EF4-FFF2-40B4-BE49-F238E27FC236}">
                    <a16:creationId xmlns:a16="http://schemas.microsoft.com/office/drawing/2014/main" id="{14E71DD6-CC21-475B-87E3-324C9BB1E1F0}"/>
                  </a:ext>
                </a:extLst>
              </p:cNvPr>
              <p:cNvSpPr/>
              <p:nvPr/>
            </p:nvSpPr>
            <p:spPr>
              <a:xfrm>
                <a:off x="5260660" y="3609956"/>
                <a:ext cx="425093" cy="41231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prstClr val="black">
                        <a:lumMod val="85000"/>
                        <a:lumOff val="15000"/>
                      </a:prstClr>
                    </a:solidFill>
                    <a:latin typeface="SamsungOne-400" panose="020B0503030303020204" pitchFamily="34" charset="0"/>
                  </a:rPr>
                  <a:t>&gt;50</a:t>
                </a:r>
                <a:r>
                  <a:rPr lang="ko-KR" altLang="en-US"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mẫu</a:t>
                </a:r>
                <a:endParaRPr lang="en-US" altLang="ko-KR" sz="1200" b="1" dirty="0">
                  <a:solidFill>
                    <a:prstClr val="black">
                      <a:lumMod val="85000"/>
                      <a:lumOff val="15000"/>
                    </a:prstClr>
                  </a:solidFill>
                  <a:latin typeface="SamsungOne-400" panose="020B0503030303020204" pitchFamily="34" charset="0"/>
                </a:endParaRPr>
              </a:p>
            </p:txBody>
          </p:sp>
          <p:sp>
            <p:nvSpPr>
              <p:cNvPr id="60" name="타원 59">
                <a:extLst>
                  <a:ext uri="{FF2B5EF4-FFF2-40B4-BE49-F238E27FC236}">
                    <a16:creationId xmlns:a16="http://schemas.microsoft.com/office/drawing/2014/main" id="{2A0E9E68-0881-4C11-8D12-9CA6FD9E20FC}"/>
                  </a:ext>
                </a:extLst>
              </p:cNvPr>
              <p:cNvSpPr/>
              <p:nvPr/>
            </p:nvSpPr>
            <p:spPr>
              <a:xfrm>
                <a:off x="4704245" y="4035101"/>
                <a:ext cx="504000" cy="412313"/>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dirty="0" err="1">
                    <a:solidFill>
                      <a:prstClr val="black">
                        <a:lumMod val="85000"/>
                        <a:lumOff val="15000"/>
                      </a:prstClr>
                    </a:solidFill>
                    <a:latin typeface="SamsungOne-400" panose="020B0503030303020204" pitchFamily="34" charset="0"/>
                  </a:rPr>
                  <a:t>Dự</a:t>
                </a:r>
                <a:r>
                  <a:rPr lang="en-US" altLang="ko-KR" sz="1050" b="1" dirty="0">
                    <a:solidFill>
                      <a:prstClr val="black">
                        <a:lumMod val="85000"/>
                        <a:lumOff val="15000"/>
                      </a:prstClr>
                    </a:solidFill>
                    <a:latin typeface="SamsungOne-400" panose="020B0503030303020204" pitchFamily="34" charset="0"/>
                  </a:rPr>
                  <a:t> </a:t>
                </a:r>
                <a:r>
                  <a:rPr lang="en-US" altLang="ko-KR" sz="1050" b="1" dirty="0" err="1">
                    <a:solidFill>
                      <a:prstClr val="black">
                        <a:lumMod val="85000"/>
                        <a:lumOff val="15000"/>
                      </a:prstClr>
                    </a:solidFill>
                    <a:latin typeface="SamsungOne-400" panose="020B0503030303020204" pitchFamily="34" charset="0"/>
                  </a:rPr>
                  <a:t>đoán</a:t>
                </a:r>
                <a:r>
                  <a:rPr lang="en-US" altLang="ko-KR" sz="1050" b="1" dirty="0">
                    <a:solidFill>
                      <a:prstClr val="black">
                        <a:lumMod val="85000"/>
                        <a:lumOff val="15000"/>
                      </a:prstClr>
                    </a:solidFill>
                    <a:latin typeface="SamsungOne-400" panose="020B0503030303020204" pitchFamily="34" charset="0"/>
                  </a:rPr>
                  <a:t> </a:t>
                </a:r>
                <a:r>
                  <a:rPr lang="en-US" altLang="ko-KR" sz="1050" b="1" dirty="0" err="1">
                    <a:solidFill>
                      <a:prstClr val="black">
                        <a:lumMod val="85000"/>
                        <a:lumOff val="15000"/>
                      </a:prstClr>
                    </a:solidFill>
                    <a:latin typeface="SamsungOne-400" panose="020B0503030303020204" pitchFamily="34" charset="0"/>
                  </a:rPr>
                  <a:t>hệ</a:t>
                </a:r>
                <a:r>
                  <a:rPr lang="en-US" altLang="ko-KR" sz="1050" b="1" dirty="0">
                    <a:solidFill>
                      <a:prstClr val="black">
                        <a:lumMod val="85000"/>
                        <a:lumOff val="15000"/>
                      </a:prstClr>
                    </a:solidFill>
                    <a:latin typeface="SamsungOne-400" panose="020B0503030303020204" pitchFamily="34" charset="0"/>
                  </a:rPr>
                  <a:t> </a:t>
                </a:r>
                <a:r>
                  <a:rPr lang="en-US" altLang="ko-KR" sz="1050" b="1" dirty="0" err="1">
                    <a:solidFill>
                      <a:prstClr val="black">
                        <a:lumMod val="85000"/>
                        <a:lumOff val="15000"/>
                      </a:prstClr>
                    </a:solidFill>
                    <a:latin typeface="SamsungOne-400" panose="020B0503030303020204" pitchFamily="34" charset="0"/>
                  </a:rPr>
                  <a:t>thống</a:t>
                </a:r>
                <a:r>
                  <a:rPr lang="en-US" altLang="ko-KR" sz="1050" b="1" dirty="0">
                    <a:solidFill>
                      <a:prstClr val="black">
                        <a:lumMod val="85000"/>
                        <a:lumOff val="15000"/>
                      </a:prstClr>
                    </a:solidFill>
                    <a:latin typeface="SamsungOne-400" panose="020B0503030303020204" pitchFamily="34" charset="0"/>
                  </a:rPr>
                  <a:t> </a:t>
                </a:r>
                <a:r>
                  <a:rPr lang="en-US" altLang="ko-KR" sz="1050" b="1" dirty="0" err="1">
                    <a:solidFill>
                      <a:prstClr val="black">
                        <a:lumMod val="85000"/>
                        <a:lumOff val="15000"/>
                      </a:prstClr>
                    </a:solidFill>
                    <a:latin typeface="SamsungOne-400" panose="020B0503030303020204" pitchFamily="34" charset="0"/>
                  </a:rPr>
                  <a:t>nhóm</a:t>
                </a:r>
                <a:endParaRPr lang="ko-KR" altLang="en-US" sz="1100" b="1" dirty="0">
                  <a:solidFill>
                    <a:prstClr val="black">
                      <a:lumMod val="85000"/>
                      <a:lumOff val="15000"/>
                    </a:prstClr>
                  </a:solidFill>
                  <a:latin typeface="SamsungOne-400" panose="020B0503030303020204" pitchFamily="34" charset="0"/>
                </a:endParaRPr>
              </a:p>
            </p:txBody>
          </p:sp>
          <p:cxnSp>
            <p:nvCxnSpPr>
              <p:cNvPr id="61" name="직선 화살표 연결선 60">
                <a:extLst>
                  <a:ext uri="{FF2B5EF4-FFF2-40B4-BE49-F238E27FC236}">
                    <a16:creationId xmlns:a16="http://schemas.microsoft.com/office/drawing/2014/main" id="{37D837FB-022B-4C78-A763-ECE2E386DB3A}"/>
                  </a:ext>
                </a:extLst>
              </p:cNvPr>
              <p:cNvCxnSpPr>
                <a:cxnSpLocks/>
                <a:endCxn id="60" idx="7"/>
              </p:cNvCxnSpPr>
              <p:nvPr/>
            </p:nvCxnSpPr>
            <p:spPr>
              <a:xfrm flipH="1">
                <a:off x="5134436" y="3906511"/>
                <a:ext cx="121126" cy="188972"/>
              </a:xfrm>
              <a:prstGeom prst="straightConnector1">
                <a:avLst/>
              </a:prstGeom>
              <a:noFill/>
              <a:ln w="28575">
                <a:solidFill>
                  <a:schemeClr val="accent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직선 화살표 연결선 61">
                <a:extLst>
                  <a:ext uri="{FF2B5EF4-FFF2-40B4-BE49-F238E27FC236}">
                    <a16:creationId xmlns:a16="http://schemas.microsoft.com/office/drawing/2014/main" id="{29CFE340-BCC9-47A6-B01B-462A1B8F65D2}"/>
                  </a:ext>
                </a:extLst>
              </p:cNvPr>
              <p:cNvCxnSpPr>
                <a:cxnSpLocks/>
                <a:stCxn id="59" idx="1"/>
              </p:cNvCxnSpPr>
              <p:nvPr/>
            </p:nvCxnSpPr>
            <p:spPr>
              <a:xfrm flipH="1" flipV="1">
                <a:off x="5112569" y="3552634"/>
                <a:ext cx="210345" cy="117704"/>
              </a:xfrm>
              <a:prstGeom prst="straightConnector1">
                <a:avLst/>
              </a:pr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3" name="TextBox 62">
                <a:extLst>
                  <a:ext uri="{FF2B5EF4-FFF2-40B4-BE49-F238E27FC236}">
                    <a16:creationId xmlns:a16="http://schemas.microsoft.com/office/drawing/2014/main" id="{94042C07-C659-4259-8992-BDA1FCBD1127}"/>
                  </a:ext>
                </a:extLst>
              </p:cNvPr>
              <p:cNvSpPr txBox="1"/>
              <p:nvPr/>
            </p:nvSpPr>
            <p:spPr>
              <a:xfrm>
                <a:off x="5180226" y="3490037"/>
                <a:ext cx="281687" cy="155185"/>
              </a:xfrm>
              <a:prstGeom prst="rect">
                <a:avLst/>
              </a:prstGeom>
              <a:noFill/>
            </p:spPr>
            <p:txBody>
              <a:bodyPr wrap="none" rtlCol="0">
                <a:spAutoFit/>
              </a:bodyPr>
              <a:lstStyle/>
              <a:p>
                <a:r>
                  <a:rPr lang="en-US" altLang="ko-KR" sz="1050" b="1" dirty="0" err="1">
                    <a:solidFill>
                      <a:srgbClr val="FF0000"/>
                    </a:solidFill>
                    <a:latin typeface="SamsungOne-400" panose="020B0503030303020204" pitchFamily="34" charset="0"/>
                  </a:rPr>
                  <a:t>Không</a:t>
                </a:r>
                <a:endParaRPr lang="ko-KR" altLang="en-US" sz="1050" b="1" dirty="0">
                  <a:solidFill>
                    <a:srgbClr val="FF0000"/>
                  </a:solidFill>
                  <a:latin typeface="SamsungOne-400" panose="020B0503030303020204" pitchFamily="34" charset="0"/>
                </a:endParaRPr>
              </a:p>
            </p:txBody>
          </p:sp>
          <p:sp>
            <p:nvSpPr>
              <p:cNvPr id="64" name="TextBox 63">
                <a:extLst>
                  <a:ext uri="{FF2B5EF4-FFF2-40B4-BE49-F238E27FC236}">
                    <a16:creationId xmlns:a16="http://schemas.microsoft.com/office/drawing/2014/main" id="{D49689EA-C560-4AB2-A75A-5AA3A121EEAB}"/>
                  </a:ext>
                </a:extLst>
              </p:cNvPr>
              <p:cNvSpPr txBox="1"/>
              <p:nvPr/>
            </p:nvSpPr>
            <p:spPr>
              <a:xfrm>
                <a:off x="4943305" y="3801529"/>
                <a:ext cx="181144" cy="155185"/>
              </a:xfrm>
              <a:prstGeom prst="rect">
                <a:avLst/>
              </a:prstGeom>
              <a:noFill/>
            </p:spPr>
            <p:txBody>
              <a:bodyPr wrap="none" rtlCol="0">
                <a:spAutoFit/>
              </a:bodyPr>
              <a:lstStyle/>
              <a:p>
                <a:r>
                  <a:rPr lang="en-US" altLang="ko-KR" sz="1050" b="1" dirty="0">
                    <a:solidFill>
                      <a:schemeClr val="accent6"/>
                    </a:solidFill>
                    <a:latin typeface="SamsungOne-400" panose="020B0503030303020204" pitchFamily="34" charset="0"/>
                  </a:rPr>
                  <a:t>CÓ</a:t>
                </a:r>
                <a:endParaRPr lang="ko-KR" altLang="en-US" sz="1050" b="1" dirty="0">
                  <a:solidFill>
                    <a:schemeClr val="accent6"/>
                  </a:solidFill>
                  <a:latin typeface="SamsungOne-400" panose="020B0503030303020204" pitchFamily="34" charset="0"/>
                </a:endParaRPr>
              </a:p>
            </p:txBody>
          </p:sp>
        </p:grpSp>
      </p:grpSp>
      <p:pic>
        <p:nvPicPr>
          <p:cNvPr id="31" name="그림 30">
            <a:extLst>
              <a:ext uri="{FF2B5EF4-FFF2-40B4-BE49-F238E27FC236}">
                <a16:creationId xmlns:a16="http://schemas.microsoft.com/office/drawing/2014/main" id="{309425A1-BF09-4EC6-A9CF-187EA46A6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6341" y="4176257"/>
            <a:ext cx="3731741" cy="2065664"/>
          </a:xfrm>
          <a:prstGeom prst="rect">
            <a:avLst/>
          </a:prstGeom>
        </p:spPr>
      </p:pic>
      <p:sp>
        <p:nvSpPr>
          <p:cNvPr id="2" name="화살표: 오른쪽 1">
            <a:extLst>
              <a:ext uri="{FF2B5EF4-FFF2-40B4-BE49-F238E27FC236}">
                <a16:creationId xmlns:a16="http://schemas.microsoft.com/office/drawing/2014/main" id="{32AB3C88-8FF2-4741-8C99-9F9B29F60660}"/>
              </a:ext>
            </a:extLst>
          </p:cNvPr>
          <p:cNvSpPr/>
          <p:nvPr/>
        </p:nvSpPr>
        <p:spPr>
          <a:xfrm>
            <a:off x="3888406" y="4500732"/>
            <a:ext cx="1720541" cy="193817"/>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803608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hình dưới đây, có thể thấy rằng nếu có một câu trả lời trong số các câu hỏi dự đoán và câu trả lời là một loại số, thì đó là một </a:t>
            </a:r>
            <a:r>
              <a:rPr lang="vi-VN" altLang="ko-KR" sz="1300" b="1" dirty="0">
                <a:solidFill>
                  <a:srgbClr val="1429A0"/>
                </a:solidFill>
                <a:latin typeface="SamsungOne-400" panose="020B0503030303020204" pitchFamily="34" charset="0"/>
                <a:ea typeface="SamsungOne-400" panose="020B0503030303020204" pitchFamily="34" charset="0"/>
              </a:rPr>
              <a:t>hồi quy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Nếu câu trả lời là một loại phân loại, thì đó là một </a:t>
            </a:r>
            <a:r>
              <a:rPr lang="en-US" altLang="ko-KR" sz="1300" b="1" dirty="0" err="1">
                <a:solidFill>
                  <a:srgbClr val="1429A0"/>
                </a:solidFill>
                <a:latin typeface="SamsungOne-400" panose="020B0503030303020204" pitchFamily="34" charset="0"/>
                <a:ea typeface="SamsungOne-400" panose="020B0503030303020204" pitchFamily="34" charset="0"/>
              </a:rPr>
              <a:t>nhóm</a:t>
            </a:r>
            <a:r>
              <a:rPr lang="en-US" altLang="ko-KR" sz="1300" b="1" dirty="0">
                <a:solidFill>
                  <a:srgbClr val="1429A0"/>
                </a:solidFill>
                <a:latin typeface="SamsungOne-400" panose="020B0503030303020204" pitchFamily="34" charset="0"/>
                <a:ea typeface="SamsungOne-400" panose="020B0503030303020204" pitchFamily="34" charset="0"/>
              </a:rPr>
              <a:t> </a:t>
            </a:r>
            <a:r>
              <a:rPr lang="vi-VN" altLang="ko-KR" sz="1300" b="1" dirty="0">
                <a:solidFill>
                  <a:srgbClr val="1429A0"/>
                </a:solidFill>
                <a:latin typeface="SamsungOne-400" panose="020B0503030303020204" pitchFamily="34" charset="0"/>
                <a:ea typeface="SamsungOne-400" panose="020B0503030303020204" pitchFamily="34" charset="0"/>
              </a:rPr>
              <a:t>phân loại</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5" name="직사각형 14">
            <a:extLst>
              <a:ext uri="{FF2B5EF4-FFF2-40B4-BE49-F238E27FC236}">
                <a16:creationId xmlns:a16="http://schemas.microsoft.com/office/drawing/2014/main" id="{80A08677-9E4A-4A94-BBBF-6A1A840F66D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p:cNvGrpSpPr/>
          <p:nvPr/>
        </p:nvGrpSpPr>
        <p:grpSpPr>
          <a:xfrm>
            <a:off x="913712" y="2370318"/>
            <a:ext cx="8211280" cy="3891377"/>
            <a:chOff x="913712" y="2370318"/>
            <a:chExt cx="8211280" cy="3891377"/>
          </a:xfrm>
        </p:grpSpPr>
        <p:grpSp>
          <p:nvGrpSpPr>
            <p:cNvPr id="3" name="그룹 2"/>
            <p:cNvGrpSpPr/>
            <p:nvPr/>
          </p:nvGrpSpPr>
          <p:grpSpPr>
            <a:xfrm>
              <a:off x="913712" y="2370318"/>
              <a:ext cx="8211280" cy="3891377"/>
              <a:chOff x="913712" y="2370318"/>
              <a:chExt cx="8211280" cy="3891377"/>
            </a:xfrm>
          </p:grpSpPr>
          <p:grpSp>
            <p:nvGrpSpPr>
              <p:cNvPr id="2" name="그룹 1"/>
              <p:cNvGrpSpPr/>
              <p:nvPr/>
            </p:nvGrpSpPr>
            <p:grpSpPr>
              <a:xfrm>
                <a:off x="913712" y="2370318"/>
                <a:ext cx="8211280" cy="3891377"/>
                <a:chOff x="913712" y="2370318"/>
                <a:chExt cx="8211280" cy="3891377"/>
              </a:xfrm>
            </p:grpSpPr>
            <p:grpSp>
              <p:nvGrpSpPr>
                <p:cNvPr id="19" name="그룹 18">
                  <a:extLst>
                    <a:ext uri="{FF2B5EF4-FFF2-40B4-BE49-F238E27FC236}">
                      <a16:creationId xmlns:a16="http://schemas.microsoft.com/office/drawing/2014/main" id="{8E248DCF-52F0-4ABA-817A-F1418A69848F}"/>
                    </a:ext>
                  </a:extLst>
                </p:cNvPr>
                <p:cNvGrpSpPr/>
                <p:nvPr/>
              </p:nvGrpSpPr>
              <p:grpSpPr>
                <a:xfrm>
                  <a:off x="913712" y="2370318"/>
                  <a:ext cx="8211280" cy="3891377"/>
                  <a:chOff x="1161708" y="2410773"/>
                  <a:chExt cx="7628585" cy="3615234"/>
                </a:xfrm>
              </p:grpSpPr>
              <p:pic>
                <p:nvPicPr>
                  <p:cNvPr id="20" name="그림 19">
                    <a:extLst>
                      <a:ext uri="{FF2B5EF4-FFF2-40B4-BE49-F238E27FC236}">
                        <a16:creationId xmlns:a16="http://schemas.microsoft.com/office/drawing/2014/main" id="{66736033-F0D8-4518-9A8F-BDA006D73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466" y="2410773"/>
                    <a:ext cx="7029893" cy="3615234"/>
                  </a:xfrm>
                  <a:prstGeom prst="rect">
                    <a:avLst/>
                  </a:prstGeom>
                </p:spPr>
              </p:pic>
              <p:sp>
                <p:nvSpPr>
                  <p:cNvPr id="21" name="자유형 16">
                    <a:extLst>
                      <a:ext uri="{FF2B5EF4-FFF2-40B4-BE49-F238E27FC236}">
                        <a16:creationId xmlns:a16="http://schemas.microsoft.com/office/drawing/2014/main" id="{9383FE5B-36C9-48AF-AC0B-0D72EB0E085D}"/>
                      </a:ext>
                    </a:extLst>
                  </p:cNvPr>
                  <p:cNvSpPr/>
                  <p:nvPr/>
                </p:nvSpPr>
                <p:spPr>
                  <a:xfrm>
                    <a:off x="1161708" y="2428806"/>
                    <a:ext cx="7628585" cy="2050326"/>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8585" h="2086718">
                        <a:moveTo>
                          <a:pt x="7375595" y="185173"/>
                        </a:moveTo>
                        <a:cubicBezTo>
                          <a:pt x="7003515" y="-122231"/>
                          <a:pt x="5747303" y="47423"/>
                          <a:pt x="5172144" y="40808"/>
                        </a:cubicBezTo>
                        <a:cubicBezTo>
                          <a:pt x="4596985" y="34193"/>
                          <a:pt x="4124939" y="102833"/>
                          <a:pt x="3924642" y="145483"/>
                        </a:cubicBezTo>
                        <a:cubicBezTo>
                          <a:pt x="3724345" y="188133"/>
                          <a:pt x="3410322" y="253821"/>
                          <a:pt x="3227412" y="226913"/>
                        </a:cubicBezTo>
                        <a:cubicBezTo>
                          <a:pt x="3044502" y="200005"/>
                          <a:pt x="2758872" y="64606"/>
                          <a:pt x="2347120" y="42199"/>
                        </a:cubicBezTo>
                        <a:cubicBezTo>
                          <a:pt x="1935368" y="19792"/>
                          <a:pt x="1133695" y="11754"/>
                          <a:pt x="756898" y="92471"/>
                        </a:cubicBezTo>
                        <a:cubicBezTo>
                          <a:pt x="380101" y="173188"/>
                          <a:pt x="197644" y="242507"/>
                          <a:pt x="86338" y="526503"/>
                        </a:cubicBezTo>
                        <a:cubicBezTo>
                          <a:pt x="-24968" y="810499"/>
                          <a:pt x="-33465" y="1475853"/>
                          <a:pt x="89060" y="1796448"/>
                        </a:cubicBezTo>
                        <a:cubicBezTo>
                          <a:pt x="211585" y="2117043"/>
                          <a:pt x="1402028" y="1983105"/>
                          <a:pt x="2124507" y="2031300"/>
                        </a:cubicBezTo>
                        <a:cubicBezTo>
                          <a:pt x="2846986" y="2079495"/>
                          <a:pt x="3811581" y="2090635"/>
                          <a:pt x="4423933" y="2085618"/>
                        </a:cubicBezTo>
                        <a:cubicBezTo>
                          <a:pt x="5036285" y="2080601"/>
                          <a:pt x="5114027" y="2006038"/>
                          <a:pt x="5798617" y="2001200"/>
                        </a:cubicBezTo>
                        <a:cubicBezTo>
                          <a:pt x="6483207" y="1996362"/>
                          <a:pt x="7141793" y="2187906"/>
                          <a:pt x="7404623" y="1885235"/>
                        </a:cubicBezTo>
                        <a:cubicBezTo>
                          <a:pt x="7667453" y="1582564"/>
                          <a:pt x="7747675" y="492577"/>
                          <a:pt x="7375595" y="185173"/>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p:cNvSpPr/>
                <p:nvPr/>
              </p:nvSpPr>
              <p:spPr>
                <a:xfrm>
                  <a:off x="4640520" y="2816994"/>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999080" y="3225164"/>
                  <a:ext cx="603149" cy="19431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925755" y="3172315"/>
                  <a:ext cx="749797" cy="292388"/>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kernel</a:t>
                  </a:r>
                </a:p>
                <a:p>
                  <a:pPr algn="ctr"/>
                  <a:r>
                    <a:rPr lang="en-US" altLang="ko-KR" sz="650" dirty="0">
                      <a:solidFill>
                        <a:srgbClr val="353F3A"/>
                      </a:solidFill>
                      <a:latin typeface="SamsungOne-400" panose="020B0503030303020204" pitchFamily="34" charset="0"/>
                      <a:ea typeface="SamsungOne-400" panose="020B0503030303020204" pitchFamily="34" charset="0"/>
                    </a:rPr>
                    <a:t>approximation</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nvGrpSpPr>
                <p:cNvPr id="22" name="그룹 21"/>
                <p:cNvGrpSpPr/>
                <p:nvPr/>
              </p:nvGrpSpPr>
              <p:grpSpPr>
                <a:xfrm>
                  <a:off x="6998083" y="3693408"/>
                  <a:ext cx="965821" cy="192360"/>
                  <a:chOff x="6778272" y="3845808"/>
                  <a:chExt cx="965821" cy="192360"/>
                </a:xfrm>
              </p:grpSpPr>
              <p:sp>
                <p:nvSpPr>
                  <p:cNvPr id="23" name="직사각형 22"/>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SVR (kernel=‘linear’)</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nvGrpSpPr>
                <p:cNvPr id="25" name="그룹 24"/>
                <p:cNvGrpSpPr/>
                <p:nvPr/>
              </p:nvGrpSpPr>
              <p:grpSpPr>
                <a:xfrm>
                  <a:off x="6992011" y="3989060"/>
                  <a:ext cx="965821" cy="192360"/>
                  <a:chOff x="6778272" y="3845808"/>
                  <a:chExt cx="965821" cy="192360"/>
                </a:xfrm>
              </p:grpSpPr>
              <p:sp>
                <p:nvSpPr>
                  <p:cNvPr id="26" name="직사각형 25"/>
                  <p:cNvSpPr/>
                  <p:nvPr/>
                </p:nvSpPr>
                <p:spPr>
                  <a:xfrm>
                    <a:off x="6807356" y="3894379"/>
                    <a:ext cx="850744" cy="908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6778272" y="3845808"/>
                    <a:ext cx="965821" cy="192360"/>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SVR (kernel=‘rbf’)</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grpSp>
            <p:nvGrpSpPr>
              <p:cNvPr id="30" name="그룹 29"/>
              <p:cNvGrpSpPr/>
              <p:nvPr/>
            </p:nvGrpSpPr>
            <p:grpSpPr>
              <a:xfrm>
                <a:off x="4222624" y="3655040"/>
                <a:ext cx="749797" cy="215444"/>
                <a:chOff x="4156116" y="3675754"/>
                <a:chExt cx="749797" cy="215444"/>
              </a:xfrm>
            </p:grpSpPr>
            <p:sp>
              <p:nvSpPr>
                <p:cNvPr id="31" name="직사각형 30"/>
                <p:cNvSpPr/>
                <p:nvPr/>
              </p:nvSpPr>
              <p:spPr>
                <a:xfrm>
                  <a:off x="4269050" y="3731655"/>
                  <a:ext cx="518382" cy="8406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2" name="TextBox 31"/>
                <p:cNvSpPr txBox="1"/>
                <p:nvPr/>
              </p:nvSpPr>
              <p:spPr>
                <a:xfrm>
                  <a:off x="4156116" y="3675754"/>
                  <a:ext cx="749797" cy="215444"/>
                </a:xfrm>
                <a:prstGeom prst="rect">
                  <a:avLst/>
                </a:prstGeom>
                <a:noFill/>
              </p:spPr>
              <p:txBody>
                <a:bodyPr wrap="square" rtlCol="0">
                  <a:spAutoFit/>
                </a:bodyPr>
                <a:lstStyle/>
                <a:p>
                  <a:pPr algn="ctr"/>
                  <a:r>
                    <a:rPr lang="en-US" altLang="ko-KR" sz="750" dirty="0">
                      <a:solidFill>
                        <a:srgbClr val="353F3A"/>
                      </a:solidFill>
                      <a:latin typeface="SamsungOne-400" panose="020B0503030303020204" pitchFamily="34" charset="0"/>
                      <a:ea typeface="SamsungOne-400" panose="020B0503030303020204" pitchFamily="34" charset="0"/>
                    </a:rPr>
                    <a:t>labeled data</a:t>
                  </a:r>
                  <a:endParaRPr lang="ko-KR" altLang="en-US" sz="750" dirty="0">
                    <a:solidFill>
                      <a:srgbClr val="353F3A"/>
                    </a:solidFill>
                    <a:latin typeface="SamsungOne-400" panose="020B0503030303020204" pitchFamily="34" charset="0"/>
                    <a:ea typeface="SamsungOne-400" panose="020B0503030303020204" pitchFamily="34" charset="0"/>
                  </a:endParaRPr>
                </a:p>
              </p:txBody>
            </p:sp>
          </p:grpSp>
          <p:grpSp>
            <p:nvGrpSpPr>
              <p:cNvPr id="33" name="그룹 32"/>
              <p:cNvGrpSpPr/>
              <p:nvPr/>
            </p:nvGrpSpPr>
            <p:grpSpPr>
              <a:xfrm>
                <a:off x="2847974" y="4990597"/>
                <a:ext cx="958215" cy="292388"/>
                <a:chOff x="3999505" y="4012422"/>
                <a:chExt cx="958215" cy="292388"/>
              </a:xfrm>
            </p:grpSpPr>
            <p:sp>
              <p:nvSpPr>
                <p:cNvPr id="34" name="타원 33"/>
                <p:cNvSpPr/>
                <p:nvPr/>
              </p:nvSpPr>
              <p:spPr>
                <a:xfrm>
                  <a:off x="3999505" y="4049120"/>
                  <a:ext cx="958215" cy="230505"/>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4017369" y="4012422"/>
                  <a:ext cx="936104" cy="292388"/>
                </a:xfrm>
                <a:prstGeom prst="rect">
                  <a:avLst/>
                </a:prstGeom>
                <a:noFill/>
              </p:spPr>
              <p:txBody>
                <a:bodyPr wrap="square" rtlCol="0">
                  <a:spAutoFit/>
                </a:bodyPr>
                <a:lstStyle/>
                <a:p>
                  <a:pPr algn="ctr"/>
                  <a:r>
                    <a:rPr lang="en-US" altLang="ko-KR" sz="650" dirty="0">
                      <a:solidFill>
                        <a:srgbClr val="353F3A"/>
                      </a:solidFill>
                      <a:latin typeface="SamsungOne-400" panose="020B0503030303020204" pitchFamily="34" charset="0"/>
                      <a:ea typeface="SamsungOne-400" panose="020B0503030303020204" pitchFamily="34" charset="0"/>
                    </a:rPr>
                    <a:t>number of </a:t>
                  </a:r>
                </a:p>
                <a:p>
                  <a:pPr algn="ctr"/>
                  <a:r>
                    <a:rPr lang="en-US" altLang="ko-KR" sz="650" dirty="0">
                      <a:solidFill>
                        <a:srgbClr val="353F3A"/>
                      </a:solidFill>
                      <a:latin typeface="SamsungOne-400" panose="020B0503030303020204" pitchFamily="34" charset="0"/>
                      <a:ea typeface="SamsungOne-400" panose="020B0503030303020204" pitchFamily="34" charset="0"/>
                    </a:rPr>
                    <a:t>categories known</a:t>
                  </a:r>
                  <a:endParaRPr lang="ko-KR" altLang="en-US" sz="650" dirty="0">
                    <a:solidFill>
                      <a:srgbClr val="353F3A"/>
                    </a:solidFill>
                    <a:latin typeface="SamsungOne-400" panose="020B0503030303020204" pitchFamily="34" charset="0"/>
                    <a:ea typeface="SamsungOne-400" panose="020B0503030303020204" pitchFamily="34" charset="0"/>
                  </a:endParaRPr>
                </a:p>
              </p:txBody>
            </p:sp>
          </p:grpSp>
        </p:grpSp>
        <p:grpSp>
          <p:nvGrpSpPr>
            <p:cNvPr id="36" name="그룹 35"/>
            <p:cNvGrpSpPr/>
            <p:nvPr/>
          </p:nvGrpSpPr>
          <p:grpSpPr>
            <a:xfrm>
              <a:off x="1180197" y="3573682"/>
              <a:ext cx="749797" cy="307777"/>
              <a:chOff x="1962165" y="3790190"/>
              <a:chExt cx="749797" cy="307777"/>
            </a:xfrm>
          </p:grpSpPr>
          <p:sp>
            <p:nvSpPr>
              <p:cNvPr id="37" name="직사각형 36"/>
              <p:cNvSpPr/>
              <p:nvPr/>
            </p:nvSpPr>
            <p:spPr>
              <a:xfrm>
                <a:off x="2135505" y="3854386"/>
                <a:ext cx="411875" cy="19498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962165" y="3790190"/>
                <a:ext cx="749797" cy="307777"/>
              </a:xfrm>
              <a:prstGeom prst="rect">
                <a:avLst/>
              </a:prstGeom>
              <a:noFill/>
            </p:spPr>
            <p:txBody>
              <a:bodyPr wrap="square" rtlCol="0">
                <a:spAutoFit/>
              </a:bodyPr>
              <a:lstStyle/>
              <a:p>
                <a:pPr algn="ctr"/>
                <a:r>
                  <a:rPr lang="en-US" altLang="ko-KR" sz="700" dirty="0">
                    <a:solidFill>
                      <a:srgbClr val="353F3A"/>
                    </a:solidFill>
                    <a:latin typeface="SamsungOne-400" panose="020B0503030303020204" pitchFamily="34" charset="0"/>
                    <a:ea typeface="SamsungOne-400" panose="020B0503030303020204" pitchFamily="34" charset="0"/>
                  </a:rPr>
                  <a:t>Ensemble</a:t>
                </a:r>
              </a:p>
              <a:p>
                <a:pPr algn="ctr"/>
                <a:r>
                  <a:rPr lang="en-US" altLang="ko-KR" sz="700" dirty="0">
                    <a:solidFill>
                      <a:srgbClr val="353F3A"/>
                    </a:solidFill>
                    <a:latin typeface="SamsungOne-400" panose="020B0503030303020204" pitchFamily="34" charset="0"/>
                    <a:ea typeface="SamsungOne-400" panose="020B0503030303020204" pitchFamily="34" charset="0"/>
                  </a:rPr>
                  <a:t>Classifiers</a:t>
                </a:r>
                <a:endParaRPr lang="ko-KR" altLang="en-US" sz="700" dirty="0">
                  <a:solidFill>
                    <a:srgbClr val="353F3A"/>
                  </a:solidFill>
                  <a:latin typeface="SamsungOne-400" panose="020B0503030303020204" pitchFamily="34" charset="0"/>
                  <a:ea typeface="SamsungOne-400" panose="020B0503030303020204" pitchFamily="34" charset="0"/>
                </a:endParaRPr>
              </a:p>
            </p:txBody>
          </p:sp>
        </p:grpSp>
      </p:grpSp>
    </p:spTree>
    <p:custDataLst>
      <p:tags r:id="rId1"/>
    </p:custDataLst>
    <p:extLst>
      <p:ext uri="{BB962C8B-B14F-4D97-AF65-F5344CB8AC3E}">
        <p14:creationId xmlns:p14="http://schemas.microsoft.com/office/powerpoint/2010/main" val="949373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aphicFrame>
        <p:nvGraphicFramePr>
          <p:cNvPr id="11" name="Table 12">
            <a:extLst>
              <a:ext uri="{FF2B5EF4-FFF2-40B4-BE49-F238E27FC236}">
                <a16:creationId xmlns:a16="http://schemas.microsoft.com/office/drawing/2014/main" id="{5A6D7F6C-E827-4B71-93B3-E0A9D17E045A}"/>
              </a:ext>
            </a:extLst>
          </p:cNvPr>
          <p:cNvGraphicFramePr>
            <a:graphicFrameLocks noGrp="1"/>
          </p:cNvGraphicFramePr>
          <p:nvPr>
            <p:extLst>
              <p:ext uri="{D42A27DB-BD31-4B8C-83A1-F6EECF244321}">
                <p14:modId xmlns:p14="http://schemas.microsoft.com/office/powerpoint/2010/main" val="281209080"/>
              </p:ext>
            </p:extLst>
          </p:nvPr>
        </p:nvGraphicFramePr>
        <p:xfrm>
          <a:off x="558924" y="1806622"/>
          <a:ext cx="8630828" cy="3206554"/>
        </p:xfrm>
        <a:graphic>
          <a:graphicData uri="http://schemas.openxmlformats.org/drawingml/2006/table">
            <a:tbl>
              <a:tblPr firstRow="1" bandRow="1">
                <a:tableStyleId>{5940675A-B579-460E-94D1-54222C63F5DA}</a:tableStyleId>
              </a:tblPr>
              <a:tblGrid>
                <a:gridCol w="4315414">
                  <a:extLst>
                    <a:ext uri="{9D8B030D-6E8A-4147-A177-3AD203B41FA5}">
                      <a16:colId xmlns:a16="http://schemas.microsoft.com/office/drawing/2014/main" val="20000"/>
                    </a:ext>
                  </a:extLst>
                </a:gridCol>
                <a:gridCol w="4315414">
                  <a:extLst>
                    <a:ext uri="{9D8B030D-6E8A-4147-A177-3AD203B41FA5}">
                      <a16:colId xmlns:a16="http://schemas.microsoft.com/office/drawing/2014/main" val="20001"/>
                    </a:ext>
                  </a:extLst>
                </a:gridCol>
              </a:tblGrid>
              <a:tr h="285627">
                <a:tc>
                  <a:txBody>
                    <a:bodyPr/>
                    <a:lstStyle/>
                    <a:p>
                      <a:pPr algn="ctr"/>
                      <a:r>
                        <a:rPr lang="en-US" altLang="ko-KR" sz="1300" b="1"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endParaRPr lang="en-US" altLang="ko-KR" sz="1300" b="1"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a:r>
                        <a:rPr lang="en-US" altLang="ko-KR" sz="1300" b="1"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Quy</a:t>
                      </a:r>
                      <a:r>
                        <a:rPr lang="en-US" altLang="ko-KR" sz="1300" b="1"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1"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hồi</a:t>
                      </a:r>
                      <a:r>
                        <a:rPr lang="en-US" altLang="ko-KR" sz="1300" b="1"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1"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Dự</a:t>
                      </a:r>
                      <a:r>
                        <a:rPr lang="en-US" altLang="ko-KR" sz="1300" b="1"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1"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đoán</a:t>
                      </a:r>
                      <a:r>
                        <a:rPr lang="en-US" altLang="ko-KR" sz="1300" b="1"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số </a:t>
                      </a:r>
                      <a:r>
                        <a:rPr lang="en-US" altLang="ko-KR" sz="1300" b="1"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liệu</a:t>
                      </a:r>
                      <a:r>
                        <a:rPr lang="en-US" altLang="ko-KR" sz="1300" b="1"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a:t>
                      </a:r>
                      <a:endParaRPr lang="en-US" altLang="ko-KR" sz="1300" b="1"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K-Nearest Neighbors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tuyến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tính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696823">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Logistic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Phân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mở</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rộng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(ex: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thức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phi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tuyến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Penalized Regression,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70684">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Mạng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lưới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nơ-ron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tạo</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Mạng lưới nơ-ron nhân tạo</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370684">
                <a:tc>
                  <a:txBody>
                    <a:bodyPr/>
                    <a:lstStyle/>
                    <a:p>
                      <a:pPr marL="0" marR="0" lvl="0" indent="0" algn="ctr" defTabSz="914126" rtl="0" eaLnBrk="1" fontAlgn="t" latinLnBrk="1" hangingPunct="1">
                        <a:lnSpc>
                          <a:spcPct val="100000"/>
                        </a:lnSpc>
                        <a:spcBef>
                          <a:spcPts val="0"/>
                        </a:spcBef>
                        <a:spcAft>
                          <a:spcPts val="30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Decision Tree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70684">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Mãy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hỗ</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trợ</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véc-tơ</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Mãy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hỗ</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trợ</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véc-tơ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Hồi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70684">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Naïve Bayes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PLS (Partial Least Squares)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70684">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Phương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pháp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tập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hợp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fontAlgn="t" latinLnBrk="1" hangingPunct="1">
                        <a:spcBef>
                          <a:spcPts val="0"/>
                        </a:spcBef>
                        <a:spcAft>
                          <a:spcPts val="30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Phương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pháp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tập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hợp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(Random Forest, etc.)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3" name="직사각형 12">
            <a:extLst>
              <a:ext uri="{FF2B5EF4-FFF2-40B4-BE49-F238E27FC236}">
                <a16:creationId xmlns:a16="http://schemas.microsoft.com/office/drawing/2014/main" id="{DC4B7C24-F501-4DE1-964C-B240F37828C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pháp và thuật toán chính của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281257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BF98C4-B566-4812-B5F0-560CFBA969E7}"/>
              </a:ext>
            </a:extLst>
          </p:cNvPr>
          <p:cNvSpPr/>
          <p:nvPr/>
        </p:nvSpPr>
        <p:spPr>
          <a:xfrm>
            <a:off x="702940" y="1700808"/>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Tự học hoặc học không giám sát </a:t>
            </a:r>
            <a:r>
              <a:rPr lang="vi-VN" altLang="ko-KR" sz="1300" dirty="0">
                <a:solidFill>
                  <a:schemeClr val="tx1"/>
                </a:solidFill>
                <a:latin typeface="SamsungOne-400" panose="020B0503030303020204" pitchFamily="34" charset="0"/>
                <a:ea typeface="SamsungOne-400" panose="020B0503030303020204" pitchFamily="34" charset="0"/>
              </a:rPr>
              <a:t>đề cập đến một hình thức học tập được thực hiện mà không có thông tin về các biến mục tiêu (hoặc biến phản hồi, biến phụ thuộc, biến mục tiêu và giá trị đầu ra) và chủ yếu được sử dụng cho các vấn đề như mô tả, đạo hàm đặc trưng và dẫn xuất mẫu.</a:t>
            </a:r>
            <a:endParaRPr lang="en-US" altLang="ko-KR" sz="1300" dirty="0">
              <a:solidFill>
                <a:schemeClr val="tx1"/>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Nói chung, so với học có giám sát, vốn có mục đích dự đoán rõ ràng và khác biệt, các kỹ thuật tự học có bản chất khai thác dữ liệu mạnh hơn để tìm kiếm thông tin hữu ích hoặc các mẫu mà không cần thông tin trước.</a:t>
            </a:r>
            <a:endParaRPr lang="ko-KR" altLang="en-US" sz="1300" dirty="0">
              <a:solidFill>
                <a:schemeClr val="tx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E035663E-F8B1-47F0-A9DD-078D2FD1FE6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Tư</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(hay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4" name="그룹 3"/>
          <p:cNvGrpSpPr/>
          <p:nvPr/>
        </p:nvGrpSpPr>
        <p:grpSpPr>
          <a:xfrm>
            <a:off x="1723179" y="3005133"/>
            <a:ext cx="6575002" cy="3280882"/>
            <a:chOff x="1723179" y="3005133"/>
            <a:chExt cx="6575002" cy="3280882"/>
          </a:xfrm>
        </p:grpSpPr>
        <p:grpSp>
          <p:nvGrpSpPr>
            <p:cNvPr id="3" name="그룹 2"/>
            <p:cNvGrpSpPr/>
            <p:nvPr/>
          </p:nvGrpSpPr>
          <p:grpSpPr>
            <a:xfrm>
              <a:off x="1723179" y="3005133"/>
              <a:ext cx="6575002" cy="3280882"/>
              <a:chOff x="1723179" y="3005133"/>
              <a:chExt cx="6575002" cy="3280882"/>
            </a:xfrm>
          </p:grpSpPr>
          <p:grpSp>
            <p:nvGrpSpPr>
              <p:cNvPr id="2" name="그룹 1"/>
              <p:cNvGrpSpPr/>
              <p:nvPr/>
            </p:nvGrpSpPr>
            <p:grpSpPr>
              <a:xfrm>
                <a:off x="1723179" y="3005133"/>
                <a:ext cx="6575002" cy="3280882"/>
                <a:chOff x="1723179" y="3005133"/>
                <a:chExt cx="6575002" cy="3280882"/>
              </a:xfrm>
            </p:grpSpPr>
            <p:grpSp>
              <p:nvGrpSpPr>
                <p:cNvPr id="13" name="그룹 12">
                  <a:extLst>
                    <a:ext uri="{FF2B5EF4-FFF2-40B4-BE49-F238E27FC236}">
                      <a16:creationId xmlns:a16="http://schemas.microsoft.com/office/drawing/2014/main" id="{DB202D1E-2181-43D1-A21C-3CBE2B74DA16}"/>
                    </a:ext>
                  </a:extLst>
                </p:cNvPr>
                <p:cNvGrpSpPr/>
                <p:nvPr/>
              </p:nvGrpSpPr>
              <p:grpSpPr>
                <a:xfrm>
                  <a:off x="1723179" y="3005133"/>
                  <a:ext cx="6575002" cy="3280882"/>
                  <a:chOff x="1723179" y="3005133"/>
                  <a:chExt cx="6575002" cy="3280882"/>
                </a:xfrm>
              </p:grpSpPr>
              <p:pic>
                <p:nvPicPr>
                  <p:cNvPr id="15" name="그림 14">
                    <a:extLst>
                      <a:ext uri="{FF2B5EF4-FFF2-40B4-BE49-F238E27FC236}">
                        <a16:creationId xmlns:a16="http://schemas.microsoft.com/office/drawing/2014/main" id="{8B2C629B-6225-4488-8587-F8FBD83C1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311" y="3005133"/>
                    <a:ext cx="6210203" cy="3193695"/>
                  </a:xfrm>
                  <a:prstGeom prst="rect">
                    <a:avLst/>
                  </a:prstGeom>
                </p:spPr>
              </p:pic>
              <p:sp>
                <p:nvSpPr>
                  <p:cNvPr id="20" name="자유형 16">
                    <a:extLst>
                      <a:ext uri="{FF2B5EF4-FFF2-40B4-BE49-F238E27FC236}">
                        <a16:creationId xmlns:a16="http://schemas.microsoft.com/office/drawing/2014/main" id="{51AC12FE-DC6C-451B-B9BD-83C30DFA8F74}"/>
                      </a:ext>
                    </a:extLst>
                  </p:cNvPr>
                  <p:cNvSpPr/>
                  <p:nvPr/>
                </p:nvSpPr>
                <p:spPr>
                  <a:xfrm>
                    <a:off x="1723179" y="3614098"/>
                    <a:ext cx="6575002" cy="2671917"/>
                  </a:xfrm>
                  <a:custGeom>
                    <a:avLst/>
                    <a:gdLst>
                      <a:gd name="connsiteX0" fmla="*/ 7134477 w 7361574"/>
                      <a:gd name="connsiteY0" fmla="*/ 1321789 h 2689492"/>
                      <a:gd name="connsiteX1" fmla="*/ 4667048 w 7361574"/>
                      <a:gd name="connsiteY1" fmla="*/ 1205675 h 2689492"/>
                      <a:gd name="connsiteX2" fmla="*/ 3636534 w 7361574"/>
                      <a:gd name="connsiteY2" fmla="*/ 450932 h 2689492"/>
                      <a:gd name="connsiteX3" fmla="*/ 1531962 w 7361574"/>
                      <a:gd name="connsiteY3" fmla="*/ 989 h 2689492"/>
                      <a:gd name="connsiteX4" fmla="*/ 153105 w 7361574"/>
                      <a:gd name="connsiteY4" fmla="*/ 567046 h 2689492"/>
                      <a:gd name="connsiteX5" fmla="*/ 283734 w 7361574"/>
                      <a:gd name="connsiteY5" fmla="*/ 1829789 h 2689492"/>
                      <a:gd name="connsiteX6" fmla="*/ 2373791 w 7361574"/>
                      <a:gd name="connsiteY6" fmla="*/ 2091046 h 2689492"/>
                      <a:gd name="connsiteX7" fmla="*/ 2867277 w 7361574"/>
                      <a:gd name="connsiteY7" fmla="*/ 2599046 h 2689492"/>
                      <a:gd name="connsiteX8" fmla="*/ 4710591 w 7361574"/>
                      <a:gd name="connsiteY8" fmla="*/ 2642589 h 2689492"/>
                      <a:gd name="connsiteX9" fmla="*/ 6974820 w 7361574"/>
                      <a:gd name="connsiteY9" fmla="*/ 2570018 h 2689492"/>
                      <a:gd name="connsiteX10" fmla="*/ 7134477 w 7361574"/>
                      <a:gd name="connsiteY10" fmla="*/ 1321789 h 2689492"/>
                      <a:gd name="connsiteX0" fmla="*/ 6699049 w 7136146"/>
                      <a:gd name="connsiteY0" fmla="*/ 1454737 h 2680190"/>
                      <a:gd name="connsiteX1" fmla="*/ 4667048 w 7136146"/>
                      <a:gd name="connsiteY1" fmla="*/ 1205675 h 2680190"/>
                      <a:gd name="connsiteX2" fmla="*/ 3636534 w 7136146"/>
                      <a:gd name="connsiteY2" fmla="*/ 450932 h 2680190"/>
                      <a:gd name="connsiteX3" fmla="*/ 1531962 w 7136146"/>
                      <a:gd name="connsiteY3" fmla="*/ 989 h 2680190"/>
                      <a:gd name="connsiteX4" fmla="*/ 153105 w 7136146"/>
                      <a:gd name="connsiteY4" fmla="*/ 567046 h 2680190"/>
                      <a:gd name="connsiteX5" fmla="*/ 283734 w 7136146"/>
                      <a:gd name="connsiteY5" fmla="*/ 1829789 h 2680190"/>
                      <a:gd name="connsiteX6" fmla="*/ 2373791 w 7136146"/>
                      <a:gd name="connsiteY6" fmla="*/ 2091046 h 2680190"/>
                      <a:gd name="connsiteX7" fmla="*/ 2867277 w 7136146"/>
                      <a:gd name="connsiteY7" fmla="*/ 2599046 h 2680190"/>
                      <a:gd name="connsiteX8" fmla="*/ 4710591 w 7136146"/>
                      <a:gd name="connsiteY8" fmla="*/ 2642589 h 2680190"/>
                      <a:gd name="connsiteX9" fmla="*/ 6974820 w 7136146"/>
                      <a:gd name="connsiteY9" fmla="*/ 2570018 h 2680190"/>
                      <a:gd name="connsiteX10" fmla="*/ 6699049 w 7136146"/>
                      <a:gd name="connsiteY10" fmla="*/ 1454737 h 2680190"/>
                      <a:gd name="connsiteX0" fmla="*/ 6699049 w 6966949"/>
                      <a:gd name="connsiteY0" fmla="*/ 1454737 h 2689297"/>
                      <a:gd name="connsiteX1" fmla="*/ 4667048 w 6966949"/>
                      <a:gd name="connsiteY1" fmla="*/ 1205675 h 2689297"/>
                      <a:gd name="connsiteX2" fmla="*/ 3636534 w 6966949"/>
                      <a:gd name="connsiteY2" fmla="*/ 450932 h 2689297"/>
                      <a:gd name="connsiteX3" fmla="*/ 1531962 w 6966949"/>
                      <a:gd name="connsiteY3" fmla="*/ 989 h 2689297"/>
                      <a:gd name="connsiteX4" fmla="*/ 153105 w 6966949"/>
                      <a:gd name="connsiteY4" fmla="*/ 567046 h 2689297"/>
                      <a:gd name="connsiteX5" fmla="*/ 283734 w 6966949"/>
                      <a:gd name="connsiteY5" fmla="*/ 1829789 h 2689297"/>
                      <a:gd name="connsiteX6" fmla="*/ 2373791 w 6966949"/>
                      <a:gd name="connsiteY6" fmla="*/ 2091046 h 2689297"/>
                      <a:gd name="connsiteX7" fmla="*/ 2867277 w 6966949"/>
                      <a:gd name="connsiteY7" fmla="*/ 2599046 h 2689297"/>
                      <a:gd name="connsiteX8" fmla="*/ 4710591 w 6966949"/>
                      <a:gd name="connsiteY8" fmla="*/ 2642589 h 2689297"/>
                      <a:gd name="connsiteX9" fmla="*/ 6728077 w 6966949"/>
                      <a:gd name="connsiteY9" fmla="*/ 2584789 h 2689297"/>
                      <a:gd name="connsiteX10" fmla="*/ 6699049 w 6966949"/>
                      <a:gd name="connsiteY10" fmla="*/ 1454737 h 2689297"/>
                      <a:gd name="connsiteX0" fmla="*/ 6620688 w 6888588"/>
                      <a:gd name="connsiteY0" fmla="*/ 1454737 h 2689297"/>
                      <a:gd name="connsiteX1" fmla="*/ 4588687 w 6888588"/>
                      <a:gd name="connsiteY1" fmla="*/ 1205675 h 2689297"/>
                      <a:gd name="connsiteX2" fmla="*/ 3558173 w 6888588"/>
                      <a:gd name="connsiteY2" fmla="*/ 450932 h 2689297"/>
                      <a:gd name="connsiteX3" fmla="*/ 1453601 w 6888588"/>
                      <a:gd name="connsiteY3" fmla="*/ 989 h 2689297"/>
                      <a:gd name="connsiteX4" fmla="*/ 74744 w 6888588"/>
                      <a:gd name="connsiteY4" fmla="*/ 567046 h 2689297"/>
                      <a:gd name="connsiteX5" fmla="*/ 408573 w 6888588"/>
                      <a:gd name="connsiteY5" fmla="*/ 1844561 h 2689297"/>
                      <a:gd name="connsiteX6" fmla="*/ 2295430 w 6888588"/>
                      <a:gd name="connsiteY6" fmla="*/ 2091046 h 2689297"/>
                      <a:gd name="connsiteX7" fmla="*/ 2788916 w 6888588"/>
                      <a:gd name="connsiteY7" fmla="*/ 2599046 h 2689297"/>
                      <a:gd name="connsiteX8" fmla="*/ 4632230 w 6888588"/>
                      <a:gd name="connsiteY8" fmla="*/ 2642589 h 2689297"/>
                      <a:gd name="connsiteX9" fmla="*/ 6649716 w 6888588"/>
                      <a:gd name="connsiteY9" fmla="*/ 2584789 h 2689297"/>
                      <a:gd name="connsiteX10" fmla="*/ 6620688 w 6888588"/>
                      <a:gd name="connsiteY10" fmla="*/ 1454737 h 2689297"/>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2667469 w 6767141"/>
                      <a:gd name="connsiteY7" fmla="*/ 2598200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767141"/>
                      <a:gd name="connsiteY0" fmla="*/ 1453891 h 2688451"/>
                      <a:gd name="connsiteX1" fmla="*/ 4467240 w 6767141"/>
                      <a:gd name="connsiteY1" fmla="*/ 1204829 h 2688451"/>
                      <a:gd name="connsiteX2" fmla="*/ 3436726 w 6767141"/>
                      <a:gd name="connsiteY2" fmla="*/ 450086 h 2688451"/>
                      <a:gd name="connsiteX3" fmla="*/ 1332154 w 6767141"/>
                      <a:gd name="connsiteY3" fmla="*/ 143 h 2688451"/>
                      <a:gd name="connsiteX4" fmla="*/ 112954 w 6767141"/>
                      <a:gd name="connsiteY4" fmla="*/ 492340 h 2688451"/>
                      <a:gd name="connsiteX5" fmla="*/ 287126 w 6767141"/>
                      <a:gd name="connsiteY5" fmla="*/ 1843715 h 2688451"/>
                      <a:gd name="connsiteX6" fmla="*/ 2173983 w 6767141"/>
                      <a:gd name="connsiteY6" fmla="*/ 2090200 h 2688451"/>
                      <a:gd name="connsiteX7" fmla="*/ 4473409 w 6767141"/>
                      <a:gd name="connsiteY7" fmla="*/ 2144518 h 2688451"/>
                      <a:gd name="connsiteX8" fmla="*/ 4510783 w 6767141"/>
                      <a:gd name="connsiteY8" fmla="*/ 2641743 h 2688451"/>
                      <a:gd name="connsiteX9" fmla="*/ 6528269 w 6767141"/>
                      <a:gd name="connsiteY9" fmla="*/ 2583943 h 2688451"/>
                      <a:gd name="connsiteX10" fmla="*/ 6499241 w 6767141"/>
                      <a:gd name="connsiteY10" fmla="*/ 1453891 h 2688451"/>
                      <a:gd name="connsiteX0" fmla="*/ 6499241 w 6699250"/>
                      <a:gd name="connsiteY0" fmla="*/ 1453891 h 2607158"/>
                      <a:gd name="connsiteX1" fmla="*/ 4467240 w 6699250"/>
                      <a:gd name="connsiteY1" fmla="*/ 1204829 h 2607158"/>
                      <a:gd name="connsiteX2" fmla="*/ 3436726 w 6699250"/>
                      <a:gd name="connsiteY2" fmla="*/ 450086 h 2607158"/>
                      <a:gd name="connsiteX3" fmla="*/ 1332154 w 6699250"/>
                      <a:gd name="connsiteY3" fmla="*/ 143 h 2607158"/>
                      <a:gd name="connsiteX4" fmla="*/ 112954 w 6699250"/>
                      <a:gd name="connsiteY4" fmla="*/ 492340 h 2607158"/>
                      <a:gd name="connsiteX5" fmla="*/ 287126 w 6699250"/>
                      <a:gd name="connsiteY5" fmla="*/ 1843715 h 2607158"/>
                      <a:gd name="connsiteX6" fmla="*/ 2173983 w 6699250"/>
                      <a:gd name="connsiteY6" fmla="*/ 2090200 h 2607158"/>
                      <a:gd name="connsiteX7" fmla="*/ 4473409 w 6699250"/>
                      <a:gd name="connsiteY7" fmla="*/ 2144518 h 2607158"/>
                      <a:gd name="connsiteX8" fmla="*/ 5653783 w 6699250"/>
                      <a:gd name="connsiteY8" fmla="*/ 2246226 h 2607158"/>
                      <a:gd name="connsiteX9" fmla="*/ 6528269 w 6699250"/>
                      <a:gd name="connsiteY9" fmla="*/ 2583943 h 2607158"/>
                      <a:gd name="connsiteX10" fmla="*/ 6499241 w 6699250"/>
                      <a:gd name="connsiteY10" fmla="*/ 1453891 h 2607158"/>
                      <a:gd name="connsiteX0" fmla="*/ 6499241 w 7542097"/>
                      <a:gd name="connsiteY0" fmla="*/ 1453891 h 2246434"/>
                      <a:gd name="connsiteX1" fmla="*/ 4467240 w 7542097"/>
                      <a:gd name="connsiteY1" fmla="*/ 1204829 h 2246434"/>
                      <a:gd name="connsiteX2" fmla="*/ 3436726 w 7542097"/>
                      <a:gd name="connsiteY2" fmla="*/ 450086 h 2246434"/>
                      <a:gd name="connsiteX3" fmla="*/ 1332154 w 7542097"/>
                      <a:gd name="connsiteY3" fmla="*/ 143 h 2246434"/>
                      <a:gd name="connsiteX4" fmla="*/ 112954 w 7542097"/>
                      <a:gd name="connsiteY4" fmla="*/ 492340 h 2246434"/>
                      <a:gd name="connsiteX5" fmla="*/ 287126 w 7542097"/>
                      <a:gd name="connsiteY5" fmla="*/ 1843715 h 2246434"/>
                      <a:gd name="connsiteX6" fmla="*/ 2173983 w 7542097"/>
                      <a:gd name="connsiteY6" fmla="*/ 2090200 h 2246434"/>
                      <a:gd name="connsiteX7" fmla="*/ 4473409 w 7542097"/>
                      <a:gd name="connsiteY7" fmla="*/ 2144518 h 2246434"/>
                      <a:gd name="connsiteX8" fmla="*/ 5653783 w 7542097"/>
                      <a:gd name="connsiteY8" fmla="*/ 2246226 h 2246434"/>
                      <a:gd name="connsiteX9" fmla="*/ 7522679 w 7542097"/>
                      <a:gd name="connsiteY9" fmla="*/ 1909237 h 2246434"/>
                      <a:gd name="connsiteX10" fmla="*/ 6499241 w 7542097"/>
                      <a:gd name="connsiteY10" fmla="*/ 1453891 h 2246434"/>
                      <a:gd name="connsiteX0" fmla="*/ 7265051 w 7694768"/>
                      <a:gd name="connsiteY0" fmla="*/ 139377 h 2246434"/>
                      <a:gd name="connsiteX1" fmla="*/ 4467240 w 7694768"/>
                      <a:gd name="connsiteY1" fmla="*/ 1204829 h 2246434"/>
                      <a:gd name="connsiteX2" fmla="*/ 3436726 w 7694768"/>
                      <a:gd name="connsiteY2" fmla="*/ 450086 h 2246434"/>
                      <a:gd name="connsiteX3" fmla="*/ 1332154 w 7694768"/>
                      <a:gd name="connsiteY3" fmla="*/ 143 h 2246434"/>
                      <a:gd name="connsiteX4" fmla="*/ 112954 w 7694768"/>
                      <a:gd name="connsiteY4" fmla="*/ 492340 h 2246434"/>
                      <a:gd name="connsiteX5" fmla="*/ 287126 w 7694768"/>
                      <a:gd name="connsiteY5" fmla="*/ 1843715 h 2246434"/>
                      <a:gd name="connsiteX6" fmla="*/ 2173983 w 7694768"/>
                      <a:gd name="connsiteY6" fmla="*/ 2090200 h 2246434"/>
                      <a:gd name="connsiteX7" fmla="*/ 4473409 w 7694768"/>
                      <a:gd name="connsiteY7" fmla="*/ 2144518 h 2246434"/>
                      <a:gd name="connsiteX8" fmla="*/ 5653783 w 7694768"/>
                      <a:gd name="connsiteY8" fmla="*/ 2246226 h 2246434"/>
                      <a:gd name="connsiteX9" fmla="*/ 7522679 w 7694768"/>
                      <a:gd name="connsiteY9" fmla="*/ 1909237 h 2246434"/>
                      <a:gd name="connsiteX10" fmla="*/ 7265051 w 7694768"/>
                      <a:gd name="connsiteY10" fmla="*/ 139377 h 2246434"/>
                      <a:gd name="connsiteX0" fmla="*/ 7265051 w 7680937"/>
                      <a:gd name="connsiteY0" fmla="*/ 139377 h 2145726"/>
                      <a:gd name="connsiteX1" fmla="*/ 4467240 w 7680937"/>
                      <a:gd name="connsiteY1" fmla="*/ 1204829 h 2145726"/>
                      <a:gd name="connsiteX2" fmla="*/ 3436726 w 7680937"/>
                      <a:gd name="connsiteY2" fmla="*/ 450086 h 2145726"/>
                      <a:gd name="connsiteX3" fmla="*/ 1332154 w 7680937"/>
                      <a:gd name="connsiteY3" fmla="*/ 143 h 2145726"/>
                      <a:gd name="connsiteX4" fmla="*/ 112954 w 7680937"/>
                      <a:gd name="connsiteY4" fmla="*/ 492340 h 2145726"/>
                      <a:gd name="connsiteX5" fmla="*/ 287126 w 7680937"/>
                      <a:gd name="connsiteY5" fmla="*/ 1843715 h 2145726"/>
                      <a:gd name="connsiteX6" fmla="*/ 2173983 w 7680937"/>
                      <a:gd name="connsiteY6" fmla="*/ 2090200 h 2145726"/>
                      <a:gd name="connsiteX7" fmla="*/ 4473409 w 7680937"/>
                      <a:gd name="connsiteY7" fmla="*/ 2144518 h 2145726"/>
                      <a:gd name="connsiteX8" fmla="*/ 5848093 w 7680937"/>
                      <a:gd name="connsiteY8" fmla="*/ 2060100 h 2145726"/>
                      <a:gd name="connsiteX9" fmla="*/ 7522679 w 7680937"/>
                      <a:gd name="connsiteY9" fmla="*/ 1909237 h 2145726"/>
                      <a:gd name="connsiteX10" fmla="*/ 7265051 w 7680937"/>
                      <a:gd name="connsiteY10" fmla="*/ 139377 h 2145726"/>
                      <a:gd name="connsiteX0" fmla="*/ 7265051 w 7682677"/>
                      <a:gd name="connsiteY0" fmla="*/ 174727 h 2181076"/>
                      <a:gd name="connsiteX1" fmla="*/ 4432950 w 7682677"/>
                      <a:gd name="connsiteY1" fmla="*/ 100158 h 2181076"/>
                      <a:gd name="connsiteX2" fmla="*/ 3436726 w 7682677"/>
                      <a:gd name="connsiteY2" fmla="*/ 485436 h 2181076"/>
                      <a:gd name="connsiteX3" fmla="*/ 1332154 w 7682677"/>
                      <a:gd name="connsiteY3" fmla="*/ 35493 h 2181076"/>
                      <a:gd name="connsiteX4" fmla="*/ 112954 w 7682677"/>
                      <a:gd name="connsiteY4" fmla="*/ 527690 h 2181076"/>
                      <a:gd name="connsiteX5" fmla="*/ 287126 w 7682677"/>
                      <a:gd name="connsiteY5" fmla="*/ 1879065 h 2181076"/>
                      <a:gd name="connsiteX6" fmla="*/ 2173983 w 7682677"/>
                      <a:gd name="connsiteY6" fmla="*/ 2125550 h 2181076"/>
                      <a:gd name="connsiteX7" fmla="*/ 4473409 w 7682677"/>
                      <a:gd name="connsiteY7" fmla="*/ 2179868 h 2181076"/>
                      <a:gd name="connsiteX8" fmla="*/ 5848093 w 7682677"/>
                      <a:gd name="connsiteY8" fmla="*/ 2095450 h 2181076"/>
                      <a:gd name="connsiteX9" fmla="*/ 7522679 w 7682677"/>
                      <a:gd name="connsiteY9" fmla="*/ 1944587 h 2181076"/>
                      <a:gd name="connsiteX10" fmla="*/ 7265051 w 7682677"/>
                      <a:gd name="connsiteY10" fmla="*/ 174727 h 2181076"/>
                      <a:gd name="connsiteX0" fmla="*/ 7265051 w 7682677"/>
                      <a:gd name="connsiteY0" fmla="*/ 189505 h 2195854"/>
                      <a:gd name="connsiteX1" fmla="*/ 4432950 w 7682677"/>
                      <a:gd name="connsiteY1" fmla="*/ 114936 h 2195854"/>
                      <a:gd name="connsiteX2" fmla="*/ 2979526 w 7682677"/>
                      <a:gd name="connsiteY2" fmla="*/ 0 h 2195854"/>
                      <a:gd name="connsiteX3" fmla="*/ 1332154 w 7682677"/>
                      <a:gd name="connsiteY3" fmla="*/ 50271 h 2195854"/>
                      <a:gd name="connsiteX4" fmla="*/ 112954 w 7682677"/>
                      <a:gd name="connsiteY4" fmla="*/ 542468 h 2195854"/>
                      <a:gd name="connsiteX5" fmla="*/ 287126 w 7682677"/>
                      <a:gd name="connsiteY5" fmla="*/ 1893843 h 2195854"/>
                      <a:gd name="connsiteX6" fmla="*/ 2173983 w 7682677"/>
                      <a:gd name="connsiteY6" fmla="*/ 2140328 h 2195854"/>
                      <a:gd name="connsiteX7" fmla="*/ 4473409 w 7682677"/>
                      <a:gd name="connsiteY7" fmla="*/ 2194646 h 2195854"/>
                      <a:gd name="connsiteX8" fmla="*/ 5848093 w 7682677"/>
                      <a:gd name="connsiteY8" fmla="*/ 2110228 h 2195854"/>
                      <a:gd name="connsiteX9" fmla="*/ 7522679 w 7682677"/>
                      <a:gd name="connsiteY9" fmla="*/ 1959365 h 2195854"/>
                      <a:gd name="connsiteX10" fmla="*/ 7265051 w 7682677"/>
                      <a:gd name="connsiteY10" fmla="*/ 189505 h 2195854"/>
                      <a:gd name="connsiteX0" fmla="*/ 7265051 w 7668619"/>
                      <a:gd name="connsiteY0" fmla="*/ 199609 h 2205958"/>
                      <a:gd name="connsiteX1" fmla="*/ 4718700 w 7668619"/>
                      <a:gd name="connsiteY1" fmla="*/ 20345 h 2205958"/>
                      <a:gd name="connsiteX2" fmla="*/ 2979526 w 7668619"/>
                      <a:gd name="connsiteY2" fmla="*/ 10104 h 2205958"/>
                      <a:gd name="connsiteX3" fmla="*/ 1332154 w 7668619"/>
                      <a:gd name="connsiteY3" fmla="*/ 60375 h 2205958"/>
                      <a:gd name="connsiteX4" fmla="*/ 112954 w 7668619"/>
                      <a:gd name="connsiteY4" fmla="*/ 552572 h 2205958"/>
                      <a:gd name="connsiteX5" fmla="*/ 287126 w 7668619"/>
                      <a:gd name="connsiteY5" fmla="*/ 1903947 h 2205958"/>
                      <a:gd name="connsiteX6" fmla="*/ 2173983 w 7668619"/>
                      <a:gd name="connsiteY6" fmla="*/ 2150432 h 2205958"/>
                      <a:gd name="connsiteX7" fmla="*/ 4473409 w 7668619"/>
                      <a:gd name="connsiteY7" fmla="*/ 2204750 h 2205958"/>
                      <a:gd name="connsiteX8" fmla="*/ 5848093 w 7668619"/>
                      <a:gd name="connsiteY8" fmla="*/ 2120332 h 2205958"/>
                      <a:gd name="connsiteX9" fmla="*/ 7522679 w 7668619"/>
                      <a:gd name="connsiteY9" fmla="*/ 1969469 h 2205958"/>
                      <a:gd name="connsiteX10" fmla="*/ 7265051 w 7668619"/>
                      <a:gd name="connsiteY10" fmla="*/ 199609 h 2205958"/>
                      <a:gd name="connsiteX0" fmla="*/ 7425071 w 7747696"/>
                      <a:gd name="connsiteY0" fmla="*/ 310695 h 2212348"/>
                      <a:gd name="connsiteX1" fmla="*/ 4718700 w 7747696"/>
                      <a:gd name="connsiteY1" fmla="*/ 26735 h 2212348"/>
                      <a:gd name="connsiteX2" fmla="*/ 2979526 w 7747696"/>
                      <a:gd name="connsiteY2" fmla="*/ 16494 h 2212348"/>
                      <a:gd name="connsiteX3" fmla="*/ 1332154 w 7747696"/>
                      <a:gd name="connsiteY3" fmla="*/ 66765 h 2212348"/>
                      <a:gd name="connsiteX4" fmla="*/ 112954 w 7747696"/>
                      <a:gd name="connsiteY4" fmla="*/ 558962 h 2212348"/>
                      <a:gd name="connsiteX5" fmla="*/ 287126 w 7747696"/>
                      <a:gd name="connsiteY5" fmla="*/ 1910337 h 2212348"/>
                      <a:gd name="connsiteX6" fmla="*/ 2173983 w 7747696"/>
                      <a:gd name="connsiteY6" fmla="*/ 2156822 h 2212348"/>
                      <a:gd name="connsiteX7" fmla="*/ 4473409 w 7747696"/>
                      <a:gd name="connsiteY7" fmla="*/ 2211140 h 2212348"/>
                      <a:gd name="connsiteX8" fmla="*/ 5848093 w 7747696"/>
                      <a:gd name="connsiteY8" fmla="*/ 2126722 h 2212348"/>
                      <a:gd name="connsiteX9" fmla="*/ 7522679 w 7747696"/>
                      <a:gd name="connsiteY9" fmla="*/ 1975859 h 2212348"/>
                      <a:gd name="connsiteX10" fmla="*/ 7425071 w 7747696"/>
                      <a:gd name="connsiteY10" fmla="*/ 310695 h 2212348"/>
                      <a:gd name="connsiteX0" fmla="*/ 7425071 w 7711435"/>
                      <a:gd name="connsiteY0" fmla="*/ 310695 h 2212348"/>
                      <a:gd name="connsiteX1" fmla="*/ 4718700 w 7711435"/>
                      <a:gd name="connsiteY1" fmla="*/ 26735 h 2212348"/>
                      <a:gd name="connsiteX2" fmla="*/ 2979526 w 7711435"/>
                      <a:gd name="connsiteY2" fmla="*/ 16494 h 2212348"/>
                      <a:gd name="connsiteX3" fmla="*/ 1332154 w 7711435"/>
                      <a:gd name="connsiteY3" fmla="*/ 66765 h 2212348"/>
                      <a:gd name="connsiteX4" fmla="*/ 112954 w 7711435"/>
                      <a:gd name="connsiteY4" fmla="*/ 558962 h 2212348"/>
                      <a:gd name="connsiteX5" fmla="*/ 287126 w 7711435"/>
                      <a:gd name="connsiteY5" fmla="*/ 1910337 h 2212348"/>
                      <a:gd name="connsiteX6" fmla="*/ 2173983 w 7711435"/>
                      <a:gd name="connsiteY6" fmla="*/ 2156822 h 2212348"/>
                      <a:gd name="connsiteX7" fmla="*/ 4473409 w 7711435"/>
                      <a:gd name="connsiteY7" fmla="*/ 2211140 h 2212348"/>
                      <a:gd name="connsiteX8" fmla="*/ 5848093 w 7711435"/>
                      <a:gd name="connsiteY8" fmla="*/ 2126722 h 2212348"/>
                      <a:gd name="connsiteX9" fmla="*/ 7454099 w 7711435"/>
                      <a:gd name="connsiteY9" fmla="*/ 2010757 h 2212348"/>
                      <a:gd name="connsiteX10" fmla="*/ 7425071 w 7711435"/>
                      <a:gd name="connsiteY10" fmla="*/ 310695 h 2212348"/>
                      <a:gd name="connsiteX0" fmla="*/ 7412901 w 7699265"/>
                      <a:gd name="connsiteY0" fmla="*/ 311289 h 2212942"/>
                      <a:gd name="connsiteX1" fmla="*/ 4706530 w 7699265"/>
                      <a:gd name="connsiteY1" fmla="*/ 27329 h 2212942"/>
                      <a:gd name="connsiteX2" fmla="*/ 296735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12901 w 7699265"/>
                      <a:gd name="connsiteY0" fmla="*/ 311289 h 2212942"/>
                      <a:gd name="connsiteX1" fmla="*/ 4706530 w 7699265"/>
                      <a:gd name="connsiteY1" fmla="*/ 27329 h 2212942"/>
                      <a:gd name="connsiteX2" fmla="*/ 2910206 w 7699265"/>
                      <a:gd name="connsiteY2" fmla="*/ 17088 h 2212942"/>
                      <a:gd name="connsiteX3" fmla="*/ 1148534 w 7699265"/>
                      <a:gd name="connsiteY3" fmla="*/ 78992 h 2212942"/>
                      <a:gd name="connsiteX4" fmla="*/ 100784 w 7699265"/>
                      <a:gd name="connsiteY4" fmla="*/ 559556 h 2212942"/>
                      <a:gd name="connsiteX5" fmla="*/ 274956 w 7699265"/>
                      <a:gd name="connsiteY5" fmla="*/ 1910931 h 2212942"/>
                      <a:gd name="connsiteX6" fmla="*/ 2161813 w 7699265"/>
                      <a:gd name="connsiteY6" fmla="*/ 2157416 h 2212942"/>
                      <a:gd name="connsiteX7" fmla="*/ 4461239 w 7699265"/>
                      <a:gd name="connsiteY7" fmla="*/ 2211734 h 2212942"/>
                      <a:gd name="connsiteX8" fmla="*/ 5835923 w 7699265"/>
                      <a:gd name="connsiteY8" fmla="*/ 2127316 h 2212942"/>
                      <a:gd name="connsiteX9" fmla="*/ 7441929 w 7699265"/>
                      <a:gd name="connsiteY9" fmla="*/ 2011351 h 2212942"/>
                      <a:gd name="connsiteX10" fmla="*/ 7412901 w 7699265"/>
                      <a:gd name="connsiteY10" fmla="*/ 311289 h 2212942"/>
                      <a:gd name="connsiteX0" fmla="*/ 7429211 w 7715575"/>
                      <a:gd name="connsiteY0" fmla="*/ 311289 h 2212309"/>
                      <a:gd name="connsiteX1" fmla="*/ 4722840 w 7715575"/>
                      <a:gd name="connsiteY1" fmla="*/ 27329 h 2212309"/>
                      <a:gd name="connsiteX2" fmla="*/ 2926516 w 7715575"/>
                      <a:gd name="connsiteY2" fmla="*/ 17088 h 2212309"/>
                      <a:gd name="connsiteX3" fmla="*/ 1164844 w 7715575"/>
                      <a:gd name="connsiteY3" fmla="*/ 78992 h 2212309"/>
                      <a:gd name="connsiteX4" fmla="*/ 117094 w 7715575"/>
                      <a:gd name="connsiteY4" fmla="*/ 559556 h 2212309"/>
                      <a:gd name="connsiteX5" fmla="*/ 256976 w 7715575"/>
                      <a:gd name="connsiteY5" fmla="*/ 2027260 h 2212309"/>
                      <a:gd name="connsiteX6" fmla="*/ 2178123 w 7715575"/>
                      <a:gd name="connsiteY6" fmla="*/ 2157416 h 2212309"/>
                      <a:gd name="connsiteX7" fmla="*/ 4477549 w 7715575"/>
                      <a:gd name="connsiteY7" fmla="*/ 2211734 h 2212309"/>
                      <a:gd name="connsiteX8" fmla="*/ 5852233 w 7715575"/>
                      <a:gd name="connsiteY8" fmla="*/ 2127316 h 2212309"/>
                      <a:gd name="connsiteX9" fmla="*/ 7458239 w 7715575"/>
                      <a:gd name="connsiteY9" fmla="*/ 2011351 h 2212309"/>
                      <a:gd name="connsiteX10" fmla="*/ 7429211 w 7715575"/>
                      <a:gd name="connsiteY10" fmla="*/ 311289 h 2212309"/>
                      <a:gd name="connsiteX0" fmla="*/ 7429211 w 7715575"/>
                      <a:gd name="connsiteY0" fmla="*/ 286430 h 2187450"/>
                      <a:gd name="connsiteX1" fmla="*/ 4722840 w 7715575"/>
                      <a:gd name="connsiteY1" fmla="*/ 2470 h 2187450"/>
                      <a:gd name="connsiteX2" fmla="*/ 3086536 w 7715575"/>
                      <a:gd name="connsiteY2" fmla="*/ 143456 h 2187450"/>
                      <a:gd name="connsiteX3" fmla="*/ 1164844 w 7715575"/>
                      <a:gd name="connsiteY3" fmla="*/ 54133 h 2187450"/>
                      <a:gd name="connsiteX4" fmla="*/ 117094 w 7715575"/>
                      <a:gd name="connsiteY4" fmla="*/ 534697 h 2187450"/>
                      <a:gd name="connsiteX5" fmla="*/ 256976 w 7715575"/>
                      <a:gd name="connsiteY5" fmla="*/ 2002401 h 2187450"/>
                      <a:gd name="connsiteX6" fmla="*/ 2178123 w 7715575"/>
                      <a:gd name="connsiteY6" fmla="*/ 2132557 h 2187450"/>
                      <a:gd name="connsiteX7" fmla="*/ 4477549 w 7715575"/>
                      <a:gd name="connsiteY7" fmla="*/ 2186875 h 2187450"/>
                      <a:gd name="connsiteX8" fmla="*/ 5852233 w 7715575"/>
                      <a:gd name="connsiteY8" fmla="*/ 2102457 h 2187450"/>
                      <a:gd name="connsiteX9" fmla="*/ 7458239 w 7715575"/>
                      <a:gd name="connsiteY9" fmla="*/ 1986492 h 2187450"/>
                      <a:gd name="connsiteX10" fmla="*/ 7429211 w 7715575"/>
                      <a:gd name="connsiteY10" fmla="*/ 286430 h 2187450"/>
                      <a:gd name="connsiteX0" fmla="*/ 7429211 w 7707875"/>
                      <a:gd name="connsiteY0" fmla="*/ 249040 h 2150060"/>
                      <a:gd name="connsiteX1" fmla="*/ 4837140 w 7707875"/>
                      <a:gd name="connsiteY1" fmla="*/ 69776 h 2150060"/>
                      <a:gd name="connsiteX2" fmla="*/ 3086536 w 7707875"/>
                      <a:gd name="connsiteY2" fmla="*/ 106066 h 2150060"/>
                      <a:gd name="connsiteX3" fmla="*/ 1164844 w 7707875"/>
                      <a:gd name="connsiteY3" fmla="*/ 16743 h 2150060"/>
                      <a:gd name="connsiteX4" fmla="*/ 117094 w 7707875"/>
                      <a:gd name="connsiteY4" fmla="*/ 497307 h 2150060"/>
                      <a:gd name="connsiteX5" fmla="*/ 256976 w 7707875"/>
                      <a:gd name="connsiteY5" fmla="*/ 1965011 h 2150060"/>
                      <a:gd name="connsiteX6" fmla="*/ 2178123 w 7707875"/>
                      <a:gd name="connsiteY6" fmla="*/ 2095167 h 2150060"/>
                      <a:gd name="connsiteX7" fmla="*/ 4477549 w 7707875"/>
                      <a:gd name="connsiteY7" fmla="*/ 2149485 h 2150060"/>
                      <a:gd name="connsiteX8" fmla="*/ 5852233 w 7707875"/>
                      <a:gd name="connsiteY8" fmla="*/ 2065067 h 2150060"/>
                      <a:gd name="connsiteX9" fmla="*/ 7458239 w 7707875"/>
                      <a:gd name="connsiteY9" fmla="*/ 1949102 h 2150060"/>
                      <a:gd name="connsiteX10" fmla="*/ 7429211 w 7707875"/>
                      <a:gd name="connsiteY10" fmla="*/ 249040 h 2150060"/>
                      <a:gd name="connsiteX0" fmla="*/ 7429211 w 7707875"/>
                      <a:gd name="connsiteY0" fmla="*/ 249358 h 2150378"/>
                      <a:gd name="connsiteX1" fmla="*/ 4837140 w 7707875"/>
                      <a:gd name="connsiteY1" fmla="*/ 70094 h 2150378"/>
                      <a:gd name="connsiteX2" fmla="*/ 3978258 w 7707875"/>
                      <a:gd name="connsiteY2" fmla="*/ 93340 h 2150378"/>
                      <a:gd name="connsiteX3" fmla="*/ 3086536 w 7707875"/>
                      <a:gd name="connsiteY3" fmla="*/ 106384 h 2150378"/>
                      <a:gd name="connsiteX4" fmla="*/ 1164844 w 7707875"/>
                      <a:gd name="connsiteY4" fmla="*/ 17061 h 2150378"/>
                      <a:gd name="connsiteX5" fmla="*/ 117094 w 7707875"/>
                      <a:gd name="connsiteY5" fmla="*/ 497625 h 2150378"/>
                      <a:gd name="connsiteX6" fmla="*/ 256976 w 7707875"/>
                      <a:gd name="connsiteY6" fmla="*/ 1965329 h 2150378"/>
                      <a:gd name="connsiteX7" fmla="*/ 2178123 w 7707875"/>
                      <a:gd name="connsiteY7" fmla="*/ 2095485 h 2150378"/>
                      <a:gd name="connsiteX8" fmla="*/ 4477549 w 7707875"/>
                      <a:gd name="connsiteY8" fmla="*/ 2149803 h 2150378"/>
                      <a:gd name="connsiteX9" fmla="*/ 5852233 w 7707875"/>
                      <a:gd name="connsiteY9" fmla="*/ 2065385 h 2150378"/>
                      <a:gd name="connsiteX10" fmla="*/ 7458239 w 7707875"/>
                      <a:gd name="connsiteY10" fmla="*/ 1949420 h 2150378"/>
                      <a:gd name="connsiteX11" fmla="*/ 7429211 w 7707875"/>
                      <a:gd name="connsiteY11" fmla="*/ 249358 h 2150378"/>
                      <a:gd name="connsiteX0" fmla="*/ 7429211 w 7707875"/>
                      <a:gd name="connsiteY0" fmla="*/ 253500 h 2154520"/>
                      <a:gd name="connsiteX1" fmla="*/ 4837140 w 7707875"/>
                      <a:gd name="connsiteY1" fmla="*/ 74236 h 2154520"/>
                      <a:gd name="connsiteX2" fmla="*/ 3715368 w 7707875"/>
                      <a:gd name="connsiteY2" fmla="*/ 341772 h 2154520"/>
                      <a:gd name="connsiteX3" fmla="*/ 3086536 w 7707875"/>
                      <a:gd name="connsiteY3" fmla="*/ 110526 h 2154520"/>
                      <a:gd name="connsiteX4" fmla="*/ 1164844 w 7707875"/>
                      <a:gd name="connsiteY4" fmla="*/ 21203 h 2154520"/>
                      <a:gd name="connsiteX5" fmla="*/ 117094 w 7707875"/>
                      <a:gd name="connsiteY5" fmla="*/ 501767 h 2154520"/>
                      <a:gd name="connsiteX6" fmla="*/ 256976 w 7707875"/>
                      <a:gd name="connsiteY6" fmla="*/ 1969471 h 2154520"/>
                      <a:gd name="connsiteX7" fmla="*/ 2178123 w 7707875"/>
                      <a:gd name="connsiteY7" fmla="*/ 2099627 h 2154520"/>
                      <a:gd name="connsiteX8" fmla="*/ 4477549 w 7707875"/>
                      <a:gd name="connsiteY8" fmla="*/ 2153945 h 2154520"/>
                      <a:gd name="connsiteX9" fmla="*/ 5852233 w 7707875"/>
                      <a:gd name="connsiteY9" fmla="*/ 2069527 h 2154520"/>
                      <a:gd name="connsiteX10" fmla="*/ 7458239 w 7707875"/>
                      <a:gd name="connsiteY10" fmla="*/ 1953562 h 2154520"/>
                      <a:gd name="connsiteX11" fmla="*/ 7429211 w 7707875"/>
                      <a:gd name="connsiteY11" fmla="*/ 253500 h 2154520"/>
                      <a:gd name="connsiteX0" fmla="*/ 7429211 w 7707875"/>
                      <a:gd name="connsiteY0" fmla="*/ 243158 h 2144178"/>
                      <a:gd name="connsiteX1" fmla="*/ 4837140 w 7707875"/>
                      <a:gd name="connsiteY1" fmla="*/ 63894 h 2144178"/>
                      <a:gd name="connsiteX2" fmla="*/ 3715368 w 7707875"/>
                      <a:gd name="connsiteY2" fmla="*/ 331430 h 2144178"/>
                      <a:gd name="connsiteX3" fmla="*/ 2617906 w 7707875"/>
                      <a:gd name="connsiteY3" fmla="*/ 169982 h 2144178"/>
                      <a:gd name="connsiteX4" fmla="*/ 1164844 w 7707875"/>
                      <a:gd name="connsiteY4" fmla="*/ 10861 h 2144178"/>
                      <a:gd name="connsiteX5" fmla="*/ 117094 w 7707875"/>
                      <a:gd name="connsiteY5" fmla="*/ 491425 h 2144178"/>
                      <a:gd name="connsiteX6" fmla="*/ 256976 w 7707875"/>
                      <a:gd name="connsiteY6" fmla="*/ 1959129 h 2144178"/>
                      <a:gd name="connsiteX7" fmla="*/ 2178123 w 7707875"/>
                      <a:gd name="connsiteY7" fmla="*/ 2089285 h 2144178"/>
                      <a:gd name="connsiteX8" fmla="*/ 4477549 w 7707875"/>
                      <a:gd name="connsiteY8" fmla="*/ 2143603 h 2144178"/>
                      <a:gd name="connsiteX9" fmla="*/ 5852233 w 7707875"/>
                      <a:gd name="connsiteY9" fmla="*/ 2059185 h 2144178"/>
                      <a:gd name="connsiteX10" fmla="*/ 7458239 w 7707875"/>
                      <a:gd name="connsiteY10" fmla="*/ 1943220 h 2144178"/>
                      <a:gd name="connsiteX11" fmla="*/ 7429211 w 7707875"/>
                      <a:gd name="connsiteY11" fmla="*/ 243158 h 2144178"/>
                      <a:gd name="connsiteX0" fmla="*/ 7429211 w 7707875"/>
                      <a:gd name="connsiteY0" fmla="*/ 242684 h 2143704"/>
                      <a:gd name="connsiteX1" fmla="*/ 4837140 w 7707875"/>
                      <a:gd name="connsiteY1" fmla="*/ 63420 h 2143704"/>
                      <a:gd name="connsiteX2" fmla="*/ 3715368 w 7707875"/>
                      <a:gd name="connsiteY2" fmla="*/ 330956 h 2143704"/>
                      <a:gd name="connsiteX3" fmla="*/ 3475338 w 7707875"/>
                      <a:gd name="connsiteY3" fmla="*/ 272791 h 2143704"/>
                      <a:gd name="connsiteX4" fmla="*/ 2617906 w 7707875"/>
                      <a:gd name="connsiteY4" fmla="*/ 169508 h 2143704"/>
                      <a:gd name="connsiteX5" fmla="*/ 1164844 w 7707875"/>
                      <a:gd name="connsiteY5" fmla="*/ 10387 h 2143704"/>
                      <a:gd name="connsiteX6" fmla="*/ 117094 w 7707875"/>
                      <a:gd name="connsiteY6" fmla="*/ 490951 h 2143704"/>
                      <a:gd name="connsiteX7" fmla="*/ 256976 w 7707875"/>
                      <a:gd name="connsiteY7" fmla="*/ 1958655 h 2143704"/>
                      <a:gd name="connsiteX8" fmla="*/ 2178123 w 7707875"/>
                      <a:gd name="connsiteY8" fmla="*/ 2088811 h 2143704"/>
                      <a:gd name="connsiteX9" fmla="*/ 4477549 w 7707875"/>
                      <a:gd name="connsiteY9" fmla="*/ 2143129 h 2143704"/>
                      <a:gd name="connsiteX10" fmla="*/ 5852233 w 7707875"/>
                      <a:gd name="connsiteY10" fmla="*/ 2058711 h 2143704"/>
                      <a:gd name="connsiteX11" fmla="*/ 7458239 w 7707875"/>
                      <a:gd name="connsiteY11" fmla="*/ 1942746 h 2143704"/>
                      <a:gd name="connsiteX12" fmla="*/ 7429211 w 7707875"/>
                      <a:gd name="connsiteY12" fmla="*/ 242684 h 2143704"/>
                      <a:gd name="connsiteX0" fmla="*/ 7429211 w 7682201"/>
                      <a:gd name="connsiteY0" fmla="*/ 242684 h 2143704"/>
                      <a:gd name="connsiteX1" fmla="*/ 5225760 w 7682201"/>
                      <a:gd name="connsiteY1" fmla="*/ 98319 h 2143704"/>
                      <a:gd name="connsiteX2" fmla="*/ 3715368 w 7682201"/>
                      <a:gd name="connsiteY2" fmla="*/ 330956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684 h 2143704"/>
                      <a:gd name="connsiteX1" fmla="*/ 5225760 w 7682201"/>
                      <a:gd name="connsiteY1" fmla="*/ 98319 h 2143704"/>
                      <a:gd name="connsiteX2" fmla="*/ 3978258 w 7682201"/>
                      <a:gd name="connsiteY2" fmla="*/ 202994 h 2143704"/>
                      <a:gd name="connsiteX3" fmla="*/ 3475338 w 7682201"/>
                      <a:gd name="connsiteY3" fmla="*/ 272791 h 2143704"/>
                      <a:gd name="connsiteX4" fmla="*/ 2617906 w 7682201"/>
                      <a:gd name="connsiteY4" fmla="*/ 169508 h 2143704"/>
                      <a:gd name="connsiteX5" fmla="*/ 1164844 w 7682201"/>
                      <a:gd name="connsiteY5" fmla="*/ 10387 h 2143704"/>
                      <a:gd name="connsiteX6" fmla="*/ 117094 w 7682201"/>
                      <a:gd name="connsiteY6" fmla="*/ 490951 h 2143704"/>
                      <a:gd name="connsiteX7" fmla="*/ 256976 w 7682201"/>
                      <a:gd name="connsiteY7" fmla="*/ 1958655 h 2143704"/>
                      <a:gd name="connsiteX8" fmla="*/ 2178123 w 7682201"/>
                      <a:gd name="connsiteY8" fmla="*/ 2088811 h 2143704"/>
                      <a:gd name="connsiteX9" fmla="*/ 4477549 w 7682201"/>
                      <a:gd name="connsiteY9" fmla="*/ 2143129 h 2143704"/>
                      <a:gd name="connsiteX10" fmla="*/ 5852233 w 7682201"/>
                      <a:gd name="connsiteY10" fmla="*/ 2058711 h 2143704"/>
                      <a:gd name="connsiteX11" fmla="*/ 7458239 w 7682201"/>
                      <a:gd name="connsiteY11" fmla="*/ 1942746 h 2143704"/>
                      <a:gd name="connsiteX12" fmla="*/ 7429211 w 7682201"/>
                      <a:gd name="connsiteY12" fmla="*/ 242684 h 2143704"/>
                      <a:gd name="connsiteX0" fmla="*/ 7429211 w 7682201"/>
                      <a:gd name="connsiteY0" fmla="*/ 242774 h 2143794"/>
                      <a:gd name="connsiteX1" fmla="*/ 5225760 w 7682201"/>
                      <a:gd name="connsiteY1" fmla="*/ 98409 h 2143794"/>
                      <a:gd name="connsiteX2" fmla="*/ 3978258 w 7682201"/>
                      <a:gd name="connsiteY2" fmla="*/ 203084 h 2143794"/>
                      <a:gd name="connsiteX3" fmla="*/ 3281028 w 7682201"/>
                      <a:gd name="connsiteY3" fmla="*/ 284514 h 2143794"/>
                      <a:gd name="connsiteX4" fmla="*/ 2617906 w 7682201"/>
                      <a:gd name="connsiteY4" fmla="*/ 169598 h 2143794"/>
                      <a:gd name="connsiteX5" fmla="*/ 1164844 w 7682201"/>
                      <a:gd name="connsiteY5" fmla="*/ 10477 h 2143794"/>
                      <a:gd name="connsiteX6" fmla="*/ 117094 w 7682201"/>
                      <a:gd name="connsiteY6" fmla="*/ 491041 h 2143794"/>
                      <a:gd name="connsiteX7" fmla="*/ 256976 w 7682201"/>
                      <a:gd name="connsiteY7" fmla="*/ 1958745 h 2143794"/>
                      <a:gd name="connsiteX8" fmla="*/ 2178123 w 7682201"/>
                      <a:gd name="connsiteY8" fmla="*/ 2088901 h 2143794"/>
                      <a:gd name="connsiteX9" fmla="*/ 4477549 w 7682201"/>
                      <a:gd name="connsiteY9" fmla="*/ 2143219 h 2143794"/>
                      <a:gd name="connsiteX10" fmla="*/ 5852233 w 7682201"/>
                      <a:gd name="connsiteY10" fmla="*/ 2058801 h 2143794"/>
                      <a:gd name="connsiteX11" fmla="*/ 7458239 w 7682201"/>
                      <a:gd name="connsiteY11" fmla="*/ 1942836 h 2143794"/>
                      <a:gd name="connsiteX12" fmla="*/ 7429211 w 7682201"/>
                      <a:gd name="connsiteY12" fmla="*/ 242774 h 2143794"/>
                      <a:gd name="connsiteX0" fmla="*/ 7429211 w 7682201"/>
                      <a:gd name="connsiteY0" fmla="*/ 252585 h 2153605"/>
                      <a:gd name="connsiteX1" fmla="*/ 5225760 w 7682201"/>
                      <a:gd name="connsiteY1" fmla="*/ 108220 h 2153605"/>
                      <a:gd name="connsiteX2" fmla="*/ 3978258 w 7682201"/>
                      <a:gd name="connsiteY2" fmla="*/ 212895 h 2153605"/>
                      <a:gd name="connsiteX3" fmla="*/ 3281028 w 7682201"/>
                      <a:gd name="connsiteY3" fmla="*/ 294325 h 2153605"/>
                      <a:gd name="connsiteX4" fmla="*/ 2400736 w 7682201"/>
                      <a:gd name="connsiteY4" fmla="*/ 109611 h 2153605"/>
                      <a:gd name="connsiteX5" fmla="*/ 1164844 w 7682201"/>
                      <a:gd name="connsiteY5" fmla="*/ 20288 h 2153605"/>
                      <a:gd name="connsiteX6" fmla="*/ 117094 w 7682201"/>
                      <a:gd name="connsiteY6" fmla="*/ 500852 h 2153605"/>
                      <a:gd name="connsiteX7" fmla="*/ 256976 w 7682201"/>
                      <a:gd name="connsiteY7" fmla="*/ 1968556 h 2153605"/>
                      <a:gd name="connsiteX8" fmla="*/ 2178123 w 7682201"/>
                      <a:gd name="connsiteY8" fmla="*/ 2098712 h 2153605"/>
                      <a:gd name="connsiteX9" fmla="*/ 4477549 w 7682201"/>
                      <a:gd name="connsiteY9" fmla="*/ 2153030 h 2153605"/>
                      <a:gd name="connsiteX10" fmla="*/ 5852233 w 7682201"/>
                      <a:gd name="connsiteY10" fmla="*/ 2068612 h 2153605"/>
                      <a:gd name="connsiteX11" fmla="*/ 7458239 w 7682201"/>
                      <a:gd name="connsiteY11" fmla="*/ 1952647 h 2153605"/>
                      <a:gd name="connsiteX12" fmla="*/ 7429211 w 7682201"/>
                      <a:gd name="connsiteY12" fmla="*/ 252585 h 2153605"/>
                      <a:gd name="connsiteX0" fmla="*/ 7399911 w 7652901"/>
                      <a:gd name="connsiteY0" fmla="*/ 185526 h 2086546"/>
                      <a:gd name="connsiteX1" fmla="*/ 5196460 w 7652901"/>
                      <a:gd name="connsiteY1" fmla="*/ 41161 h 2086546"/>
                      <a:gd name="connsiteX2" fmla="*/ 3948958 w 7652901"/>
                      <a:gd name="connsiteY2" fmla="*/ 145836 h 2086546"/>
                      <a:gd name="connsiteX3" fmla="*/ 3251728 w 7652901"/>
                      <a:gd name="connsiteY3" fmla="*/ 227266 h 2086546"/>
                      <a:gd name="connsiteX4" fmla="*/ 2371436 w 7652901"/>
                      <a:gd name="connsiteY4" fmla="*/ 42552 h 2086546"/>
                      <a:gd name="connsiteX5" fmla="*/ 689774 w 7652901"/>
                      <a:gd name="connsiteY5" fmla="*/ 34659 h 2086546"/>
                      <a:gd name="connsiteX6" fmla="*/ 87794 w 7652901"/>
                      <a:gd name="connsiteY6" fmla="*/ 433793 h 2086546"/>
                      <a:gd name="connsiteX7" fmla="*/ 227676 w 7652901"/>
                      <a:gd name="connsiteY7" fmla="*/ 1901497 h 2086546"/>
                      <a:gd name="connsiteX8" fmla="*/ 2148823 w 7652901"/>
                      <a:gd name="connsiteY8" fmla="*/ 2031653 h 2086546"/>
                      <a:gd name="connsiteX9" fmla="*/ 4448249 w 7652901"/>
                      <a:gd name="connsiteY9" fmla="*/ 2085971 h 2086546"/>
                      <a:gd name="connsiteX10" fmla="*/ 5822933 w 7652901"/>
                      <a:gd name="connsiteY10" fmla="*/ 2001553 h 2086546"/>
                      <a:gd name="connsiteX11" fmla="*/ 7428939 w 7652901"/>
                      <a:gd name="connsiteY11" fmla="*/ 1885588 h 2086546"/>
                      <a:gd name="connsiteX12" fmla="*/ 7399911 w 7652901"/>
                      <a:gd name="connsiteY12" fmla="*/ 185526 h 2086546"/>
                      <a:gd name="connsiteX0" fmla="*/ 7405763 w 7658753"/>
                      <a:gd name="connsiteY0" fmla="*/ 185173 h 2086193"/>
                      <a:gd name="connsiteX1" fmla="*/ 5202312 w 7658753"/>
                      <a:gd name="connsiteY1" fmla="*/ 40808 h 2086193"/>
                      <a:gd name="connsiteX2" fmla="*/ 3954810 w 7658753"/>
                      <a:gd name="connsiteY2" fmla="*/ 145483 h 2086193"/>
                      <a:gd name="connsiteX3" fmla="*/ 3257580 w 7658753"/>
                      <a:gd name="connsiteY3" fmla="*/ 226913 h 2086193"/>
                      <a:gd name="connsiteX4" fmla="*/ 2377288 w 7658753"/>
                      <a:gd name="connsiteY4" fmla="*/ 42199 h 2086193"/>
                      <a:gd name="connsiteX5" fmla="*/ 787066 w 7658753"/>
                      <a:gd name="connsiteY5" fmla="*/ 92471 h 2086193"/>
                      <a:gd name="connsiteX6" fmla="*/ 93646 w 7658753"/>
                      <a:gd name="connsiteY6" fmla="*/ 433440 h 2086193"/>
                      <a:gd name="connsiteX7" fmla="*/ 233528 w 7658753"/>
                      <a:gd name="connsiteY7" fmla="*/ 1901144 h 2086193"/>
                      <a:gd name="connsiteX8" fmla="*/ 2154675 w 7658753"/>
                      <a:gd name="connsiteY8" fmla="*/ 2031300 h 2086193"/>
                      <a:gd name="connsiteX9" fmla="*/ 4454101 w 7658753"/>
                      <a:gd name="connsiteY9" fmla="*/ 2085618 h 2086193"/>
                      <a:gd name="connsiteX10" fmla="*/ 5828785 w 7658753"/>
                      <a:gd name="connsiteY10" fmla="*/ 2001200 h 2086193"/>
                      <a:gd name="connsiteX11" fmla="*/ 7434791 w 7658753"/>
                      <a:gd name="connsiteY11" fmla="*/ 1885235 h 2086193"/>
                      <a:gd name="connsiteX12" fmla="*/ 7405763 w 7658753"/>
                      <a:gd name="connsiteY12" fmla="*/ 185173 h 2086193"/>
                      <a:gd name="connsiteX0" fmla="*/ 7392767 w 7645757"/>
                      <a:gd name="connsiteY0" fmla="*/ 185173 h 2086193"/>
                      <a:gd name="connsiteX1" fmla="*/ 5189316 w 7645757"/>
                      <a:gd name="connsiteY1" fmla="*/ 40808 h 2086193"/>
                      <a:gd name="connsiteX2" fmla="*/ 3941814 w 7645757"/>
                      <a:gd name="connsiteY2" fmla="*/ 145483 h 2086193"/>
                      <a:gd name="connsiteX3" fmla="*/ 3244584 w 7645757"/>
                      <a:gd name="connsiteY3" fmla="*/ 226913 h 2086193"/>
                      <a:gd name="connsiteX4" fmla="*/ 2364292 w 7645757"/>
                      <a:gd name="connsiteY4" fmla="*/ 42199 h 2086193"/>
                      <a:gd name="connsiteX5" fmla="*/ 774070 w 7645757"/>
                      <a:gd name="connsiteY5" fmla="*/ 92471 h 2086193"/>
                      <a:gd name="connsiteX6" fmla="*/ 103510 w 7645757"/>
                      <a:gd name="connsiteY6" fmla="*/ 526503 h 2086193"/>
                      <a:gd name="connsiteX7" fmla="*/ 220532 w 7645757"/>
                      <a:gd name="connsiteY7" fmla="*/ 1901144 h 2086193"/>
                      <a:gd name="connsiteX8" fmla="*/ 2141679 w 7645757"/>
                      <a:gd name="connsiteY8" fmla="*/ 2031300 h 2086193"/>
                      <a:gd name="connsiteX9" fmla="*/ 4441105 w 7645757"/>
                      <a:gd name="connsiteY9" fmla="*/ 2085618 h 2086193"/>
                      <a:gd name="connsiteX10" fmla="*/ 5815789 w 7645757"/>
                      <a:gd name="connsiteY10" fmla="*/ 2001200 h 2086193"/>
                      <a:gd name="connsiteX11" fmla="*/ 7421795 w 7645757"/>
                      <a:gd name="connsiteY11" fmla="*/ 1885235 h 2086193"/>
                      <a:gd name="connsiteX12" fmla="*/ 7392767 w 7645757"/>
                      <a:gd name="connsiteY12" fmla="*/ 185173 h 2086193"/>
                      <a:gd name="connsiteX0" fmla="*/ 7373990 w 7626980"/>
                      <a:gd name="connsiteY0" fmla="*/ 185173 h 2086227"/>
                      <a:gd name="connsiteX1" fmla="*/ 5170539 w 7626980"/>
                      <a:gd name="connsiteY1" fmla="*/ 40808 h 2086227"/>
                      <a:gd name="connsiteX2" fmla="*/ 3923037 w 7626980"/>
                      <a:gd name="connsiteY2" fmla="*/ 145483 h 2086227"/>
                      <a:gd name="connsiteX3" fmla="*/ 3225807 w 7626980"/>
                      <a:gd name="connsiteY3" fmla="*/ 226913 h 2086227"/>
                      <a:gd name="connsiteX4" fmla="*/ 2345515 w 7626980"/>
                      <a:gd name="connsiteY4" fmla="*/ 42199 h 2086227"/>
                      <a:gd name="connsiteX5" fmla="*/ 755293 w 7626980"/>
                      <a:gd name="connsiteY5" fmla="*/ 92471 h 2086227"/>
                      <a:gd name="connsiteX6" fmla="*/ 84733 w 7626980"/>
                      <a:gd name="connsiteY6" fmla="*/ 526503 h 2086227"/>
                      <a:gd name="connsiteX7" fmla="*/ 236045 w 7626980"/>
                      <a:gd name="connsiteY7" fmla="*/ 1889511 h 2086227"/>
                      <a:gd name="connsiteX8" fmla="*/ 2122902 w 7626980"/>
                      <a:gd name="connsiteY8" fmla="*/ 2031300 h 2086227"/>
                      <a:gd name="connsiteX9" fmla="*/ 4422328 w 7626980"/>
                      <a:gd name="connsiteY9" fmla="*/ 2085618 h 2086227"/>
                      <a:gd name="connsiteX10" fmla="*/ 5797012 w 7626980"/>
                      <a:gd name="connsiteY10" fmla="*/ 2001200 h 2086227"/>
                      <a:gd name="connsiteX11" fmla="*/ 7403018 w 7626980"/>
                      <a:gd name="connsiteY11" fmla="*/ 1885235 h 2086227"/>
                      <a:gd name="connsiteX12" fmla="*/ 7373990 w 7626980"/>
                      <a:gd name="connsiteY12" fmla="*/ 185173 h 2086227"/>
                      <a:gd name="connsiteX0" fmla="*/ 7315291 w 7568281"/>
                      <a:gd name="connsiteY0" fmla="*/ 185173 h 2086227"/>
                      <a:gd name="connsiteX1" fmla="*/ 5111840 w 7568281"/>
                      <a:gd name="connsiteY1" fmla="*/ 40808 h 2086227"/>
                      <a:gd name="connsiteX2" fmla="*/ 3864338 w 7568281"/>
                      <a:gd name="connsiteY2" fmla="*/ 145483 h 2086227"/>
                      <a:gd name="connsiteX3" fmla="*/ 3167108 w 7568281"/>
                      <a:gd name="connsiteY3" fmla="*/ 226913 h 2086227"/>
                      <a:gd name="connsiteX4" fmla="*/ 2286816 w 7568281"/>
                      <a:gd name="connsiteY4" fmla="*/ 42199 h 2086227"/>
                      <a:gd name="connsiteX5" fmla="*/ 696594 w 7568281"/>
                      <a:gd name="connsiteY5" fmla="*/ 92471 h 2086227"/>
                      <a:gd name="connsiteX6" fmla="*/ 26034 w 7568281"/>
                      <a:gd name="connsiteY6" fmla="*/ 526503 h 2086227"/>
                      <a:gd name="connsiteX7" fmla="*/ 177346 w 7568281"/>
                      <a:gd name="connsiteY7" fmla="*/ 1889511 h 2086227"/>
                      <a:gd name="connsiteX8" fmla="*/ 2064203 w 7568281"/>
                      <a:gd name="connsiteY8" fmla="*/ 2031300 h 2086227"/>
                      <a:gd name="connsiteX9" fmla="*/ 4363629 w 7568281"/>
                      <a:gd name="connsiteY9" fmla="*/ 2085618 h 2086227"/>
                      <a:gd name="connsiteX10" fmla="*/ 5738313 w 7568281"/>
                      <a:gd name="connsiteY10" fmla="*/ 2001200 h 2086227"/>
                      <a:gd name="connsiteX11" fmla="*/ 7344319 w 7568281"/>
                      <a:gd name="connsiteY11" fmla="*/ 1885235 h 2086227"/>
                      <a:gd name="connsiteX12" fmla="*/ 7315291 w 7568281"/>
                      <a:gd name="connsiteY12" fmla="*/ 185173 h 2086227"/>
                      <a:gd name="connsiteX0" fmla="*/ 7334799 w 7587789"/>
                      <a:gd name="connsiteY0" fmla="*/ 185173 h 2086227"/>
                      <a:gd name="connsiteX1" fmla="*/ 5131348 w 7587789"/>
                      <a:gd name="connsiteY1" fmla="*/ 40808 h 2086227"/>
                      <a:gd name="connsiteX2" fmla="*/ 3883846 w 7587789"/>
                      <a:gd name="connsiteY2" fmla="*/ 145483 h 2086227"/>
                      <a:gd name="connsiteX3" fmla="*/ 3186616 w 7587789"/>
                      <a:gd name="connsiteY3" fmla="*/ 226913 h 2086227"/>
                      <a:gd name="connsiteX4" fmla="*/ 2306324 w 7587789"/>
                      <a:gd name="connsiteY4" fmla="*/ 42199 h 2086227"/>
                      <a:gd name="connsiteX5" fmla="*/ 716102 w 7587789"/>
                      <a:gd name="connsiteY5" fmla="*/ 92471 h 2086227"/>
                      <a:gd name="connsiteX6" fmla="*/ 45542 w 7587789"/>
                      <a:gd name="connsiteY6" fmla="*/ 526503 h 2086227"/>
                      <a:gd name="connsiteX7" fmla="*/ 116844 w 7587789"/>
                      <a:gd name="connsiteY7" fmla="*/ 1889511 h 2086227"/>
                      <a:gd name="connsiteX8" fmla="*/ 2083711 w 7587789"/>
                      <a:gd name="connsiteY8" fmla="*/ 2031300 h 2086227"/>
                      <a:gd name="connsiteX9" fmla="*/ 4383137 w 7587789"/>
                      <a:gd name="connsiteY9" fmla="*/ 2085618 h 2086227"/>
                      <a:gd name="connsiteX10" fmla="*/ 5757821 w 7587789"/>
                      <a:gd name="connsiteY10" fmla="*/ 2001200 h 2086227"/>
                      <a:gd name="connsiteX11" fmla="*/ 7363827 w 7587789"/>
                      <a:gd name="connsiteY11" fmla="*/ 1885235 h 2086227"/>
                      <a:gd name="connsiteX12" fmla="*/ 7334799 w 7587789"/>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42900 w 7595890"/>
                      <a:gd name="connsiteY0" fmla="*/ 185173 h 2086227"/>
                      <a:gd name="connsiteX1" fmla="*/ 5139449 w 7595890"/>
                      <a:gd name="connsiteY1" fmla="*/ 40808 h 2086227"/>
                      <a:gd name="connsiteX2" fmla="*/ 3891947 w 7595890"/>
                      <a:gd name="connsiteY2" fmla="*/ 145483 h 2086227"/>
                      <a:gd name="connsiteX3" fmla="*/ 3194717 w 7595890"/>
                      <a:gd name="connsiteY3" fmla="*/ 226913 h 2086227"/>
                      <a:gd name="connsiteX4" fmla="*/ 2314425 w 7595890"/>
                      <a:gd name="connsiteY4" fmla="*/ 42199 h 2086227"/>
                      <a:gd name="connsiteX5" fmla="*/ 724203 w 7595890"/>
                      <a:gd name="connsiteY5" fmla="*/ 92471 h 2086227"/>
                      <a:gd name="connsiteX6" fmla="*/ 53643 w 7595890"/>
                      <a:gd name="connsiteY6" fmla="*/ 526503 h 2086227"/>
                      <a:gd name="connsiteX7" fmla="*/ 124945 w 7595890"/>
                      <a:gd name="connsiteY7" fmla="*/ 1889511 h 2086227"/>
                      <a:gd name="connsiteX8" fmla="*/ 2091812 w 7595890"/>
                      <a:gd name="connsiteY8" fmla="*/ 2031300 h 2086227"/>
                      <a:gd name="connsiteX9" fmla="*/ 4391238 w 7595890"/>
                      <a:gd name="connsiteY9" fmla="*/ 2085618 h 2086227"/>
                      <a:gd name="connsiteX10" fmla="*/ 5765922 w 7595890"/>
                      <a:gd name="connsiteY10" fmla="*/ 2001200 h 2086227"/>
                      <a:gd name="connsiteX11" fmla="*/ 7371928 w 7595890"/>
                      <a:gd name="connsiteY11" fmla="*/ 1885235 h 2086227"/>
                      <a:gd name="connsiteX12" fmla="*/ 7342900 w 7595890"/>
                      <a:gd name="connsiteY12" fmla="*/ 185173 h 2086227"/>
                      <a:gd name="connsiteX0" fmla="*/ 7375595 w 7628585"/>
                      <a:gd name="connsiteY0" fmla="*/ 185173 h 2086718"/>
                      <a:gd name="connsiteX1" fmla="*/ 5172144 w 7628585"/>
                      <a:gd name="connsiteY1" fmla="*/ 40808 h 2086718"/>
                      <a:gd name="connsiteX2" fmla="*/ 3924642 w 7628585"/>
                      <a:gd name="connsiteY2" fmla="*/ 145483 h 2086718"/>
                      <a:gd name="connsiteX3" fmla="*/ 3227412 w 7628585"/>
                      <a:gd name="connsiteY3" fmla="*/ 226913 h 2086718"/>
                      <a:gd name="connsiteX4" fmla="*/ 2347120 w 7628585"/>
                      <a:gd name="connsiteY4" fmla="*/ 42199 h 2086718"/>
                      <a:gd name="connsiteX5" fmla="*/ 756898 w 7628585"/>
                      <a:gd name="connsiteY5" fmla="*/ 92471 h 2086718"/>
                      <a:gd name="connsiteX6" fmla="*/ 86338 w 7628585"/>
                      <a:gd name="connsiteY6" fmla="*/ 526503 h 2086718"/>
                      <a:gd name="connsiteX7" fmla="*/ 89060 w 7628585"/>
                      <a:gd name="connsiteY7" fmla="*/ 1796448 h 2086718"/>
                      <a:gd name="connsiteX8" fmla="*/ 2124507 w 7628585"/>
                      <a:gd name="connsiteY8" fmla="*/ 2031300 h 2086718"/>
                      <a:gd name="connsiteX9" fmla="*/ 4423933 w 7628585"/>
                      <a:gd name="connsiteY9" fmla="*/ 2085618 h 2086718"/>
                      <a:gd name="connsiteX10" fmla="*/ 5798617 w 7628585"/>
                      <a:gd name="connsiteY10" fmla="*/ 2001200 h 2086718"/>
                      <a:gd name="connsiteX11" fmla="*/ 7404623 w 7628585"/>
                      <a:gd name="connsiteY11" fmla="*/ 1885235 h 2086718"/>
                      <a:gd name="connsiteX12" fmla="*/ 7375595 w 7628585"/>
                      <a:gd name="connsiteY12" fmla="*/ 185173 h 2086718"/>
                      <a:gd name="connsiteX0" fmla="*/ 7375595 w 7628585"/>
                      <a:gd name="connsiteY0" fmla="*/ 1644531 h 3546076"/>
                      <a:gd name="connsiteX1" fmla="*/ 5172144 w 7628585"/>
                      <a:gd name="connsiteY1" fmla="*/ 1500166 h 3546076"/>
                      <a:gd name="connsiteX2" fmla="*/ 3907788 w 7628585"/>
                      <a:gd name="connsiteY2" fmla="*/ 1051 h 3546076"/>
                      <a:gd name="connsiteX3" fmla="*/ 3227412 w 7628585"/>
                      <a:gd name="connsiteY3" fmla="*/ 1686271 h 3546076"/>
                      <a:gd name="connsiteX4" fmla="*/ 2347120 w 7628585"/>
                      <a:gd name="connsiteY4" fmla="*/ 1501557 h 3546076"/>
                      <a:gd name="connsiteX5" fmla="*/ 756898 w 7628585"/>
                      <a:gd name="connsiteY5" fmla="*/ 1551829 h 3546076"/>
                      <a:gd name="connsiteX6" fmla="*/ 86338 w 7628585"/>
                      <a:gd name="connsiteY6" fmla="*/ 1985861 h 3546076"/>
                      <a:gd name="connsiteX7" fmla="*/ 89060 w 7628585"/>
                      <a:gd name="connsiteY7" fmla="*/ 3255806 h 3546076"/>
                      <a:gd name="connsiteX8" fmla="*/ 2124507 w 7628585"/>
                      <a:gd name="connsiteY8" fmla="*/ 3490658 h 3546076"/>
                      <a:gd name="connsiteX9" fmla="*/ 4423933 w 7628585"/>
                      <a:gd name="connsiteY9" fmla="*/ 3544976 h 3546076"/>
                      <a:gd name="connsiteX10" fmla="*/ 5798617 w 7628585"/>
                      <a:gd name="connsiteY10" fmla="*/ 3460558 h 3546076"/>
                      <a:gd name="connsiteX11" fmla="*/ 7404623 w 7628585"/>
                      <a:gd name="connsiteY11" fmla="*/ 3344593 h 3546076"/>
                      <a:gd name="connsiteX12" fmla="*/ 7375595 w 7628585"/>
                      <a:gd name="connsiteY12" fmla="*/ 1644531 h 3546076"/>
                      <a:gd name="connsiteX0" fmla="*/ 7375595 w 7628585"/>
                      <a:gd name="connsiteY0" fmla="*/ 1655233 h 3556778"/>
                      <a:gd name="connsiteX1" fmla="*/ 5172144 w 7628585"/>
                      <a:gd name="connsiteY1" fmla="*/ 1510868 h 3556778"/>
                      <a:gd name="connsiteX2" fmla="*/ 4617435 w 7628585"/>
                      <a:gd name="connsiteY2" fmla="*/ 976137 h 3556778"/>
                      <a:gd name="connsiteX3" fmla="*/ 3907788 w 7628585"/>
                      <a:gd name="connsiteY3" fmla="*/ 11753 h 3556778"/>
                      <a:gd name="connsiteX4" fmla="*/ 3227412 w 7628585"/>
                      <a:gd name="connsiteY4" fmla="*/ 1696973 h 3556778"/>
                      <a:gd name="connsiteX5" fmla="*/ 2347120 w 7628585"/>
                      <a:gd name="connsiteY5" fmla="*/ 1512259 h 3556778"/>
                      <a:gd name="connsiteX6" fmla="*/ 756898 w 7628585"/>
                      <a:gd name="connsiteY6" fmla="*/ 1562531 h 3556778"/>
                      <a:gd name="connsiteX7" fmla="*/ 86338 w 7628585"/>
                      <a:gd name="connsiteY7" fmla="*/ 1996563 h 3556778"/>
                      <a:gd name="connsiteX8" fmla="*/ 89060 w 7628585"/>
                      <a:gd name="connsiteY8" fmla="*/ 3266508 h 3556778"/>
                      <a:gd name="connsiteX9" fmla="*/ 2124507 w 7628585"/>
                      <a:gd name="connsiteY9" fmla="*/ 3501360 h 3556778"/>
                      <a:gd name="connsiteX10" fmla="*/ 4423933 w 7628585"/>
                      <a:gd name="connsiteY10" fmla="*/ 3555678 h 3556778"/>
                      <a:gd name="connsiteX11" fmla="*/ 5798617 w 7628585"/>
                      <a:gd name="connsiteY11" fmla="*/ 3471260 h 3556778"/>
                      <a:gd name="connsiteX12" fmla="*/ 7404623 w 7628585"/>
                      <a:gd name="connsiteY12" fmla="*/ 3355295 h 3556778"/>
                      <a:gd name="connsiteX13" fmla="*/ 7375595 w 7628585"/>
                      <a:gd name="connsiteY13" fmla="*/ 1655233 h 3556778"/>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227412 w 7628585"/>
                      <a:gd name="connsiteY4" fmla="*/ 1745711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176847 w 7628585"/>
                      <a:gd name="connsiteY4" fmla="*/ 13220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907788 w 7628585"/>
                      <a:gd name="connsiteY3" fmla="*/ 60491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703971 h 3605516"/>
                      <a:gd name="connsiteX1" fmla="*/ 5172144 w 7628585"/>
                      <a:gd name="connsiteY1" fmla="*/ 1559606 h 3605516"/>
                      <a:gd name="connsiteX2" fmla="*/ 4668000 w 7628585"/>
                      <a:gd name="connsiteY2" fmla="*/ 247281 h 3605516"/>
                      <a:gd name="connsiteX3" fmla="*/ 3781376 w 7628585"/>
                      <a:gd name="connsiteY3" fmla="*/ 60492 h 3605516"/>
                      <a:gd name="connsiteX4" fmla="*/ 3050435 w 7628585"/>
                      <a:gd name="connsiteY4" fmla="*/ 248842 h 3605516"/>
                      <a:gd name="connsiteX5" fmla="*/ 2347120 w 7628585"/>
                      <a:gd name="connsiteY5" fmla="*/ 1560997 h 3605516"/>
                      <a:gd name="connsiteX6" fmla="*/ 756898 w 7628585"/>
                      <a:gd name="connsiteY6" fmla="*/ 1611269 h 3605516"/>
                      <a:gd name="connsiteX7" fmla="*/ 86338 w 7628585"/>
                      <a:gd name="connsiteY7" fmla="*/ 2045301 h 3605516"/>
                      <a:gd name="connsiteX8" fmla="*/ 89060 w 7628585"/>
                      <a:gd name="connsiteY8" fmla="*/ 3315246 h 3605516"/>
                      <a:gd name="connsiteX9" fmla="*/ 2124507 w 7628585"/>
                      <a:gd name="connsiteY9" fmla="*/ 3550098 h 3605516"/>
                      <a:gd name="connsiteX10" fmla="*/ 4423933 w 7628585"/>
                      <a:gd name="connsiteY10" fmla="*/ 3604416 h 3605516"/>
                      <a:gd name="connsiteX11" fmla="*/ 5798617 w 7628585"/>
                      <a:gd name="connsiteY11" fmla="*/ 3519998 h 3605516"/>
                      <a:gd name="connsiteX12" fmla="*/ 7404623 w 7628585"/>
                      <a:gd name="connsiteY12" fmla="*/ 3404033 h 3605516"/>
                      <a:gd name="connsiteX13" fmla="*/ 7375595 w 7628585"/>
                      <a:gd name="connsiteY13" fmla="*/ 1703971 h 3605516"/>
                      <a:gd name="connsiteX0" fmla="*/ 7375595 w 7628585"/>
                      <a:gd name="connsiteY0" fmla="*/ 1643479 h 3545024"/>
                      <a:gd name="connsiteX1" fmla="*/ 5172144 w 7628585"/>
                      <a:gd name="connsiteY1" fmla="*/ 1499114 h 3545024"/>
                      <a:gd name="connsiteX2" fmla="*/ 4668000 w 7628585"/>
                      <a:gd name="connsiteY2" fmla="*/ 186789 h 3545024"/>
                      <a:gd name="connsiteX3" fmla="*/ 3781376 w 7628585"/>
                      <a:gd name="connsiteY3" fmla="*/ 0 h 3545024"/>
                      <a:gd name="connsiteX4" fmla="*/ 3050435 w 7628585"/>
                      <a:gd name="connsiteY4" fmla="*/ 188350 h 3545024"/>
                      <a:gd name="connsiteX5" fmla="*/ 2347120 w 7628585"/>
                      <a:gd name="connsiteY5" fmla="*/ 1500505 h 3545024"/>
                      <a:gd name="connsiteX6" fmla="*/ 756898 w 7628585"/>
                      <a:gd name="connsiteY6" fmla="*/ 1550777 h 3545024"/>
                      <a:gd name="connsiteX7" fmla="*/ 86338 w 7628585"/>
                      <a:gd name="connsiteY7" fmla="*/ 1984809 h 3545024"/>
                      <a:gd name="connsiteX8" fmla="*/ 89060 w 7628585"/>
                      <a:gd name="connsiteY8" fmla="*/ 3254754 h 3545024"/>
                      <a:gd name="connsiteX9" fmla="*/ 2124507 w 7628585"/>
                      <a:gd name="connsiteY9" fmla="*/ 3489606 h 3545024"/>
                      <a:gd name="connsiteX10" fmla="*/ 4423933 w 7628585"/>
                      <a:gd name="connsiteY10" fmla="*/ 3543924 h 3545024"/>
                      <a:gd name="connsiteX11" fmla="*/ 5798617 w 7628585"/>
                      <a:gd name="connsiteY11" fmla="*/ 3459506 h 3545024"/>
                      <a:gd name="connsiteX12" fmla="*/ 7404623 w 7628585"/>
                      <a:gd name="connsiteY12" fmla="*/ 3343541 h 3545024"/>
                      <a:gd name="connsiteX13" fmla="*/ 7375595 w 7628585"/>
                      <a:gd name="connsiteY13" fmla="*/ 1643479 h 3545024"/>
                      <a:gd name="connsiteX0" fmla="*/ 7375595 w 7628585"/>
                      <a:gd name="connsiteY0" fmla="*/ 1653199 h 3554744"/>
                      <a:gd name="connsiteX1" fmla="*/ 5172144 w 7628585"/>
                      <a:gd name="connsiteY1" fmla="*/ 1508834 h 3554744"/>
                      <a:gd name="connsiteX2" fmla="*/ 4668000 w 7628585"/>
                      <a:gd name="connsiteY2" fmla="*/ 196509 h 3554744"/>
                      <a:gd name="connsiteX3" fmla="*/ 3857223 w 7628585"/>
                      <a:gd name="connsiteY3" fmla="*/ 0 h 3554744"/>
                      <a:gd name="connsiteX4" fmla="*/ 3050435 w 7628585"/>
                      <a:gd name="connsiteY4" fmla="*/ 198070 h 3554744"/>
                      <a:gd name="connsiteX5" fmla="*/ 2347120 w 7628585"/>
                      <a:gd name="connsiteY5" fmla="*/ 1510225 h 3554744"/>
                      <a:gd name="connsiteX6" fmla="*/ 756898 w 7628585"/>
                      <a:gd name="connsiteY6" fmla="*/ 1560497 h 3554744"/>
                      <a:gd name="connsiteX7" fmla="*/ 86338 w 7628585"/>
                      <a:gd name="connsiteY7" fmla="*/ 1994529 h 3554744"/>
                      <a:gd name="connsiteX8" fmla="*/ 89060 w 7628585"/>
                      <a:gd name="connsiteY8" fmla="*/ 3264474 h 3554744"/>
                      <a:gd name="connsiteX9" fmla="*/ 2124507 w 7628585"/>
                      <a:gd name="connsiteY9" fmla="*/ 3499326 h 3554744"/>
                      <a:gd name="connsiteX10" fmla="*/ 4423933 w 7628585"/>
                      <a:gd name="connsiteY10" fmla="*/ 3553644 h 3554744"/>
                      <a:gd name="connsiteX11" fmla="*/ 5798617 w 7628585"/>
                      <a:gd name="connsiteY11" fmla="*/ 3469226 h 3554744"/>
                      <a:gd name="connsiteX12" fmla="*/ 7404623 w 7628585"/>
                      <a:gd name="connsiteY12" fmla="*/ 3353261 h 3554744"/>
                      <a:gd name="connsiteX13" fmla="*/ 7375595 w 7628585"/>
                      <a:gd name="connsiteY13" fmla="*/ 1653199 h 3554744"/>
                      <a:gd name="connsiteX0" fmla="*/ 7375595 w 7628585"/>
                      <a:gd name="connsiteY0" fmla="*/ 1693973 h 3595518"/>
                      <a:gd name="connsiteX1" fmla="*/ 5172144 w 7628585"/>
                      <a:gd name="connsiteY1" fmla="*/ 1549608 h 3595518"/>
                      <a:gd name="connsiteX2" fmla="*/ 4668000 w 7628585"/>
                      <a:gd name="connsiteY2" fmla="*/ 237283 h 3595518"/>
                      <a:gd name="connsiteX3" fmla="*/ 3857223 w 7628585"/>
                      <a:gd name="connsiteY3" fmla="*/ 40774 h 3595518"/>
                      <a:gd name="connsiteX4" fmla="*/ 3050435 w 7628585"/>
                      <a:gd name="connsiteY4" fmla="*/ 238844 h 3595518"/>
                      <a:gd name="connsiteX5" fmla="*/ 2347120 w 7628585"/>
                      <a:gd name="connsiteY5" fmla="*/ 1550999 h 3595518"/>
                      <a:gd name="connsiteX6" fmla="*/ 756898 w 7628585"/>
                      <a:gd name="connsiteY6" fmla="*/ 1601271 h 3595518"/>
                      <a:gd name="connsiteX7" fmla="*/ 86338 w 7628585"/>
                      <a:gd name="connsiteY7" fmla="*/ 2035303 h 3595518"/>
                      <a:gd name="connsiteX8" fmla="*/ 89060 w 7628585"/>
                      <a:gd name="connsiteY8" fmla="*/ 3305248 h 3595518"/>
                      <a:gd name="connsiteX9" fmla="*/ 2124507 w 7628585"/>
                      <a:gd name="connsiteY9" fmla="*/ 3540100 h 3595518"/>
                      <a:gd name="connsiteX10" fmla="*/ 4423933 w 7628585"/>
                      <a:gd name="connsiteY10" fmla="*/ 3594418 h 3595518"/>
                      <a:gd name="connsiteX11" fmla="*/ 5798617 w 7628585"/>
                      <a:gd name="connsiteY11" fmla="*/ 3510000 h 3595518"/>
                      <a:gd name="connsiteX12" fmla="*/ 7404623 w 7628585"/>
                      <a:gd name="connsiteY12" fmla="*/ 3394035 h 3595518"/>
                      <a:gd name="connsiteX13" fmla="*/ 7375595 w 7628585"/>
                      <a:gd name="connsiteY13" fmla="*/ 1693973 h 3595518"/>
                      <a:gd name="connsiteX0" fmla="*/ 7375595 w 7628585"/>
                      <a:gd name="connsiteY0" fmla="*/ 1666049 h 3567594"/>
                      <a:gd name="connsiteX1" fmla="*/ 5172144 w 7628585"/>
                      <a:gd name="connsiteY1" fmla="*/ 1521684 h 3567594"/>
                      <a:gd name="connsiteX2" fmla="*/ 4668000 w 7628585"/>
                      <a:gd name="connsiteY2" fmla="*/ 209359 h 3567594"/>
                      <a:gd name="connsiteX3" fmla="*/ 3874077 w 7628585"/>
                      <a:gd name="connsiteY3" fmla="*/ 51730 h 3567594"/>
                      <a:gd name="connsiteX4" fmla="*/ 3050435 w 7628585"/>
                      <a:gd name="connsiteY4" fmla="*/ 210920 h 3567594"/>
                      <a:gd name="connsiteX5" fmla="*/ 2347120 w 7628585"/>
                      <a:gd name="connsiteY5" fmla="*/ 1523075 h 3567594"/>
                      <a:gd name="connsiteX6" fmla="*/ 756898 w 7628585"/>
                      <a:gd name="connsiteY6" fmla="*/ 1573347 h 3567594"/>
                      <a:gd name="connsiteX7" fmla="*/ 86338 w 7628585"/>
                      <a:gd name="connsiteY7" fmla="*/ 2007379 h 3567594"/>
                      <a:gd name="connsiteX8" fmla="*/ 89060 w 7628585"/>
                      <a:gd name="connsiteY8" fmla="*/ 3277324 h 3567594"/>
                      <a:gd name="connsiteX9" fmla="*/ 2124507 w 7628585"/>
                      <a:gd name="connsiteY9" fmla="*/ 3512176 h 3567594"/>
                      <a:gd name="connsiteX10" fmla="*/ 4423933 w 7628585"/>
                      <a:gd name="connsiteY10" fmla="*/ 3566494 h 3567594"/>
                      <a:gd name="connsiteX11" fmla="*/ 5798617 w 7628585"/>
                      <a:gd name="connsiteY11" fmla="*/ 3482076 h 3567594"/>
                      <a:gd name="connsiteX12" fmla="*/ 7404623 w 7628585"/>
                      <a:gd name="connsiteY12" fmla="*/ 3366111 h 3567594"/>
                      <a:gd name="connsiteX13" fmla="*/ 7375595 w 7628585"/>
                      <a:gd name="connsiteY13" fmla="*/ 1666049 h 3567594"/>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347120 w 7628585"/>
                      <a:gd name="connsiteY4" fmla="*/ 1476968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75595 w 7628585"/>
                      <a:gd name="connsiteY0" fmla="*/ 1619942 h 3521487"/>
                      <a:gd name="connsiteX1" fmla="*/ 5172144 w 7628585"/>
                      <a:gd name="connsiteY1" fmla="*/ 1475577 h 3521487"/>
                      <a:gd name="connsiteX2" fmla="*/ 4668000 w 7628585"/>
                      <a:gd name="connsiteY2" fmla="*/ 163252 h 3521487"/>
                      <a:gd name="connsiteX3" fmla="*/ 3050435 w 7628585"/>
                      <a:gd name="connsiteY3" fmla="*/ 164813 h 3521487"/>
                      <a:gd name="connsiteX4" fmla="*/ 2667366 w 7628585"/>
                      <a:gd name="connsiteY4" fmla="*/ 1418649 h 3521487"/>
                      <a:gd name="connsiteX5" fmla="*/ 756898 w 7628585"/>
                      <a:gd name="connsiteY5" fmla="*/ 1527240 h 3521487"/>
                      <a:gd name="connsiteX6" fmla="*/ 86338 w 7628585"/>
                      <a:gd name="connsiteY6" fmla="*/ 1961272 h 3521487"/>
                      <a:gd name="connsiteX7" fmla="*/ 89060 w 7628585"/>
                      <a:gd name="connsiteY7" fmla="*/ 3231217 h 3521487"/>
                      <a:gd name="connsiteX8" fmla="*/ 2124507 w 7628585"/>
                      <a:gd name="connsiteY8" fmla="*/ 3466069 h 3521487"/>
                      <a:gd name="connsiteX9" fmla="*/ 4423933 w 7628585"/>
                      <a:gd name="connsiteY9" fmla="*/ 3520387 h 3521487"/>
                      <a:gd name="connsiteX10" fmla="*/ 5798617 w 7628585"/>
                      <a:gd name="connsiteY10" fmla="*/ 3435969 h 3521487"/>
                      <a:gd name="connsiteX11" fmla="*/ 7404623 w 7628585"/>
                      <a:gd name="connsiteY11" fmla="*/ 3320004 h 3521487"/>
                      <a:gd name="connsiteX12" fmla="*/ 7375595 w 7628585"/>
                      <a:gd name="connsiteY12" fmla="*/ 1619942 h 3521487"/>
                      <a:gd name="connsiteX0" fmla="*/ 7331702 w 7584692"/>
                      <a:gd name="connsiteY0" fmla="*/ 1619942 h 3521169"/>
                      <a:gd name="connsiteX1" fmla="*/ 5128251 w 7584692"/>
                      <a:gd name="connsiteY1" fmla="*/ 1475577 h 3521169"/>
                      <a:gd name="connsiteX2" fmla="*/ 4624107 w 7584692"/>
                      <a:gd name="connsiteY2" fmla="*/ 163252 h 3521169"/>
                      <a:gd name="connsiteX3" fmla="*/ 3006542 w 7584692"/>
                      <a:gd name="connsiteY3" fmla="*/ 164813 h 3521169"/>
                      <a:gd name="connsiteX4" fmla="*/ 2623473 w 7584692"/>
                      <a:gd name="connsiteY4" fmla="*/ 1418649 h 3521169"/>
                      <a:gd name="connsiteX5" fmla="*/ 713005 w 7584692"/>
                      <a:gd name="connsiteY5" fmla="*/ 1527240 h 3521169"/>
                      <a:gd name="connsiteX6" fmla="*/ 42445 w 7584692"/>
                      <a:gd name="connsiteY6" fmla="*/ 1961272 h 3521169"/>
                      <a:gd name="connsiteX7" fmla="*/ 146297 w 7584692"/>
                      <a:gd name="connsiteY7" fmla="*/ 3279817 h 3521169"/>
                      <a:gd name="connsiteX8" fmla="*/ 2080614 w 7584692"/>
                      <a:gd name="connsiteY8" fmla="*/ 3466069 h 3521169"/>
                      <a:gd name="connsiteX9" fmla="*/ 4380040 w 7584692"/>
                      <a:gd name="connsiteY9" fmla="*/ 3520387 h 3521169"/>
                      <a:gd name="connsiteX10" fmla="*/ 5754724 w 7584692"/>
                      <a:gd name="connsiteY10" fmla="*/ 3435969 h 3521169"/>
                      <a:gd name="connsiteX11" fmla="*/ 7360730 w 7584692"/>
                      <a:gd name="connsiteY11" fmla="*/ 3320004 h 3521169"/>
                      <a:gd name="connsiteX12" fmla="*/ 7331702 w 7584692"/>
                      <a:gd name="connsiteY12" fmla="*/ 1619942 h 3521169"/>
                      <a:gd name="connsiteX0" fmla="*/ 7343242 w 7596232"/>
                      <a:gd name="connsiteY0" fmla="*/ 1619942 h 3521169"/>
                      <a:gd name="connsiteX1" fmla="*/ 5139791 w 7596232"/>
                      <a:gd name="connsiteY1" fmla="*/ 1475577 h 3521169"/>
                      <a:gd name="connsiteX2" fmla="*/ 4635647 w 7596232"/>
                      <a:gd name="connsiteY2" fmla="*/ 163252 h 3521169"/>
                      <a:gd name="connsiteX3" fmla="*/ 3018082 w 7596232"/>
                      <a:gd name="connsiteY3" fmla="*/ 164813 h 3521169"/>
                      <a:gd name="connsiteX4" fmla="*/ 2635013 w 7596232"/>
                      <a:gd name="connsiteY4" fmla="*/ 1418649 h 3521169"/>
                      <a:gd name="connsiteX5" fmla="*/ 724545 w 7596232"/>
                      <a:gd name="connsiteY5" fmla="*/ 1527240 h 3521169"/>
                      <a:gd name="connsiteX6" fmla="*/ 180398 w 7596232"/>
                      <a:gd name="connsiteY6" fmla="*/ 1902953 h 3521169"/>
                      <a:gd name="connsiteX7" fmla="*/ 157837 w 7596232"/>
                      <a:gd name="connsiteY7" fmla="*/ 3279817 h 3521169"/>
                      <a:gd name="connsiteX8" fmla="*/ 2092154 w 7596232"/>
                      <a:gd name="connsiteY8" fmla="*/ 3466069 h 3521169"/>
                      <a:gd name="connsiteX9" fmla="*/ 4391580 w 7596232"/>
                      <a:gd name="connsiteY9" fmla="*/ 3520387 h 3521169"/>
                      <a:gd name="connsiteX10" fmla="*/ 5766264 w 7596232"/>
                      <a:gd name="connsiteY10" fmla="*/ 3435969 h 3521169"/>
                      <a:gd name="connsiteX11" fmla="*/ 7372270 w 7596232"/>
                      <a:gd name="connsiteY11" fmla="*/ 3320004 h 3521169"/>
                      <a:gd name="connsiteX12" fmla="*/ 7343242 w 7596232"/>
                      <a:gd name="connsiteY12" fmla="*/ 1619942 h 3521169"/>
                      <a:gd name="connsiteX0" fmla="*/ 7329055 w 7582045"/>
                      <a:gd name="connsiteY0" fmla="*/ 1619942 h 3521169"/>
                      <a:gd name="connsiteX1" fmla="*/ 5125604 w 7582045"/>
                      <a:gd name="connsiteY1" fmla="*/ 1475577 h 3521169"/>
                      <a:gd name="connsiteX2" fmla="*/ 4621460 w 7582045"/>
                      <a:gd name="connsiteY2" fmla="*/ 163252 h 3521169"/>
                      <a:gd name="connsiteX3" fmla="*/ 3003895 w 7582045"/>
                      <a:gd name="connsiteY3" fmla="*/ 164813 h 3521169"/>
                      <a:gd name="connsiteX4" fmla="*/ 2620826 w 7582045"/>
                      <a:gd name="connsiteY4" fmla="*/ 1418649 h 3521169"/>
                      <a:gd name="connsiteX5" fmla="*/ 710358 w 7582045"/>
                      <a:gd name="connsiteY5" fmla="*/ 1527240 h 3521169"/>
                      <a:gd name="connsiteX6" fmla="*/ 166211 w 7582045"/>
                      <a:gd name="connsiteY6" fmla="*/ 1902953 h 3521169"/>
                      <a:gd name="connsiteX7" fmla="*/ 143650 w 7582045"/>
                      <a:gd name="connsiteY7" fmla="*/ 3279817 h 3521169"/>
                      <a:gd name="connsiteX8" fmla="*/ 2077967 w 7582045"/>
                      <a:gd name="connsiteY8" fmla="*/ 3466069 h 3521169"/>
                      <a:gd name="connsiteX9" fmla="*/ 4377393 w 7582045"/>
                      <a:gd name="connsiteY9" fmla="*/ 3520387 h 3521169"/>
                      <a:gd name="connsiteX10" fmla="*/ 5752077 w 7582045"/>
                      <a:gd name="connsiteY10" fmla="*/ 3435969 h 3521169"/>
                      <a:gd name="connsiteX11" fmla="*/ 7358083 w 7582045"/>
                      <a:gd name="connsiteY11" fmla="*/ 3320004 h 3521169"/>
                      <a:gd name="connsiteX12" fmla="*/ 7329055 w 7582045"/>
                      <a:gd name="connsiteY12" fmla="*/ 1619942 h 3521169"/>
                      <a:gd name="connsiteX0" fmla="*/ 7354035 w 7607025"/>
                      <a:gd name="connsiteY0" fmla="*/ 1619942 h 3521169"/>
                      <a:gd name="connsiteX1" fmla="*/ 5150584 w 7607025"/>
                      <a:gd name="connsiteY1" fmla="*/ 1475577 h 3521169"/>
                      <a:gd name="connsiteX2" fmla="*/ 4646440 w 7607025"/>
                      <a:gd name="connsiteY2" fmla="*/ 163252 h 3521169"/>
                      <a:gd name="connsiteX3" fmla="*/ 3028875 w 7607025"/>
                      <a:gd name="connsiteY3" fmla="*/ 164813 h 3521169"/>
                      <a:gd name="connsiteX4" fmla="*/ 2645806 w 7607025"/>
                      <a:gd name="connsiteY4" fmla="*/ 1418649 h 3521169"/>
                      <a:gd name="connsiteX5" fmla="*/ 735338 w 7607025"/>
                      <a:gd name="connsiteY5" fmla="*/ 1527240 h 3521169"/>
                      <a:gd name="connsiteX6" fmla="*/ 123770 w 7607025"/>
                      <a:gd name="connsiteY6" fmla="*/ 1864073 h 3521169"/>
                      <a:gd name="connsiteX7" fmla="*/ 168630 w 7607025"/>
                      <a:gd name="connsiteY7" fmla="*/ 3279817 h 3521169"/>
                      <a:gd name="connsiteX8" fmla="*/ 2102947 w 7607025"/>
                      <a:gd name="connsiteY8" fmla="*/ 3466069 h 3521169"/>
                      <a:gd name="connsiteX9" fmla="*/ 4402373 w 7607025"/>
                      <a:gd name="connsiteY9" fmla="*/ 3520387 h 3521169"/>
                      <a:gd name="connsiteX10" fmla="*/ 5777057 w 7607025"/>
                      <a:gd name="connsiteY10" fmla="*/ 3435969 h 3521169"/>
                      <a:gd name="connsiteX11" fmla="*/ 7383063 w 7607025"/>
                      <a:gd name="connsiteY11" fmla="*/ 3320004 h 3521169"/>
                      <a:gd name="connsiteX12" fmla="*/ 7354035 w 7607025"/>
                      <a:gd name="connsiteY12" fmla="*/ 1619942 h 3521169"/>
                      <a:gd name="connsiteX0" fmla="*/ 7286000 w 7538990"/>
                      <a:gd name="connsiteY0" fmla="*/ 1619942 h 3523594"/>
                      <a:gd name="connsiteX1" fmla="*/ 5082549 w 7538990"/>
                      <a:gd name="connsiteY1" fmla="*/ 1475577 h 3523594"/>
                      <a:gd name="connsiteX2" fmla="*/ 4578405 w 7538990"/>
                      <a:gd name="connsiteY2" fmla="*/ 163252 h 3523594"/>
                      <a:gd name="connsiteX3" fmla="*/ 2960840 w 7538990"/>
                      <a:gd name="connsiteY3" fmla="*/ 164813 h 3523594"/>
                      <a:gd name="connsiteX4" fmla="*/ 2577771 w 7538990"/>
                      <a:gd name="connsiteY4" fmla="*/ 1418649 h 3523594"/>
                      <a:gd name="connsiteX5" fmla="*/ 667303 w 7538990"/>
                      <a:gd name="connsiteY5" fmla="*/ 1527240 h 3523594"/>
                      <a:gd name="connsiteX6" fmla="*/ 55735 w 7538990"/>
                      <a:gd name="connsiteY6" fmla="*/ 1864073 h 3523594"/>
                      <a:gd name="connsiteX7" fmla="*/ 252291 w 7538990"/>
                      <a:gd name="connsiteY7" fmla="*/ 3386737 h 3523594"/>
                      <a:gd name="connsiteX8" fmla="*/ 2034912 w 7538990"/>
                      <a:gd name="connsiteY8" fmla="*/ 3466069 h 3523594"/>
                      <a:gd name="connsiteX9" fmla="*/ 4334338 w 7538990"/>
                      <a:gd name="connsiteY9" fmla="*/ 3520387 h 3523594"/>
                      <a:gd name="connsiteX10" fmla="*/ 5709022 w 7538990"/>
                      <a:gd name="connsiteY10" fmla="*/ 3435969 h 3523594"/>
                      <a:gd name="connsiteX11" fmla="*/ 7315028 w 7538990"/>
                      <a:gd name="connsiteY11" fmla="*/ 3320004 h 3523594"/>
                      <a:gd name="connsiteX12" fmla="*/ 7286000 w 7538990"/>
                      <a:gd name="connsiteY12" fmla="*/ 1619942 h 3523594"/>
                      <a:gd name="connsiteX0" fmla="*/ 7277605 w 7530595"/>
                      <a:gd name="connsiteY0" fmla="*/ 1619942 h 3523594"/>
                      <a:gd name="connsiteX1" fmla="*/ 5074154 w 7530595"/>
                      <a:gd name="connsiteY1" fmla="*/ 1475577 h 3523594"/>
                      <a:gd name="connsiteX2" fmla="*/ 4570010 w 7530595"/>
                      <a:gd name="connsiteY2" fmla="*/ 163252 h 3523594"/>
                      <a:gd name="connsiteX3" fmla="*/ 2952445 w 7530595"/>
                      <a:gd name="connsiteY3" fmla="*/ 164813 h 3523594"/>
                      <a:gd name="connsiteX4" fmla="*/ 2569376 w 7530595"/>
                      <a:gd name="connsiteY4" fmla="*/ 1418649 h 3523594"/>
                      <a:gd name="connsiteX5" fmla="*/ 540923 w 7530595"/>
                      <a:gd name="connsiteY5" fmla="*/ 1459201 h 3523594"/>
                      <a:gd name="connsiteX6" fmla="*/ 47340 w 7530595"/>
                      <a:gd name="connsiteY6" fmla="*/ 1864073 h 3523594"/>
                      <a:gd name="connsiteX7" fmla="*/ 243896 w 7530595"/>
                      <a:gd name="connsiteY7" fmla="*/ 3386737 h 3523594"/>
                      <a:gd name="connsiteX8" fmla="*/ 2026517 w 7530595"/>
                      <a:gd name="connsiteY8" fmla="*/ 3466069 h 3523594"/>
                      <a:gd name="connsiteX9" fmla="*/ 4325943 w 7530595"/>
                      <a:gd name="connsiteY9" fmla="*/ 3520387 h 3523594"/>
                      <a:gd name="connsiteX10" fmla="*/ 5700627 w 7530595"/>
                      <a:gd name="connsiteY10" fmla="*/ 3435969 h 3523594"/>
                      <a:gd name="connsiteX11" fmla="*/ 7306633 w 7530595"/>
                      <a:gd name="connsiteY11" fmla="*/ 3320004 h 3523594"/>
                      <a:gd name="connsiteX12" fmla="*/ 7277605 w 7530595"/>
                      <a:gd name="connsiteY12" fmla="*/ 1619942 h 3523594"/>
                      <a:gd name="connsiteX0" fmla="*/ 7261177 w 7514167"/>
                      <a:gd name="connsiteY0" fmla="*/ 1619942 h 3520848"/>
                      <a:gd name="connsiteX1" fmla="*/ 5057726 w 7514167"/>
                      <a:gd name="connsiteY1" fmla="*/ 1475577 h 3520848"/>
                      <a:gd name="connsiteX2" fmla="*/ 4553582 w 7514167"/>
                      <a:gd name="connsiteY2" fmla="*/ 163252 h 3520848"/>
                      <a:gd name="connsiteX3" fmla="*/ 2936017 w 7514167"/>
                      <a:gd name="connsiteY3" fmla="*/ 164813 h 3520848"/>
                      <a:gd name="connsiteX4" fmla="*/ 2552948 w 7514167"/>
                      <a:gd name="connsiteY4" fmla="*/ 1418649 h 3520848"/>
                      <a:gd name="connsiteX5" fmla="*/ 524495 w 7514167"/>
                      <a:gd name="connsiteY5" fmla="*/ 1459201 h 3520848"/>
                      <a:gd name="connsiteX6" fmla="*/ 56194 w 7514167"/>
                      <a:gd name="connsiteY6" fmla="*/ 2029312 h 3520848"/>
                      <a:gd name="connsiteX7" fmla="*/ 227468 w 7514167"/>
                      <a:gd name="connsiteY7" fmla="*/ 3386737 h 3520848"/>
                      <a:gd name="connsiteX8" fmla="*/ 2010089 w 7514167"/>
                      <a:gd name="connsiteY8" fmla="*/ 3466069 h 3520848"/>
                      <a:gd name="connsiteX9" fmla="*/ 4309515 w 7514167"/>
                      <a:gd name="connsiteY9" fmla="*/ 3520387 h 3520848"/>
                      <a:gd name="connsiteX10" fmla="*/ 5684199 w 7514167"/>
                      <a:gd name="connsiteY10" fmla="*/ 3435969 h 3520848"/>
                      <a:gd name="connsiteX11" fmla="*/ 7290205 w 7514167"/>
                      <a:gd name="connsiteY11" fmla="*/ 3320004 h 3520848"/>
                      <a:gd name="connsiteX12" fmla="*/ 7261177 w 7514167"/>
                      <a:gd name="connsiteY12" fmla="*/ 1619942 h 3520848"/>
                      <a:gd name="connsiteX0" fmla="*/ 7241141 w 7494131"/>
                      <a:gd name="connsiteY0" fmla="*/ 1619942 h 3520848"/>
                      <a:gd name="connsiteX1" fmla="*/ 5037690 w 7494131"/>
                      <a:gd name="connsiteY1" fmla="*/ 1475577 h 3520848"/>
                      <a:gd name="connsiteX2" fmla="*/ 4533546 w 7494131"/>
                      <a:gd name="connsiteY2" fmla="*/ 163252 h 3520848"/>
                      <a:gd name="connsiteX3" fmla="*/ 2915981 w 7494131"/>
                      <a:gd name="connsiteY3" fmla="*/ 164813 h 3520848"/>
                      <a:gd name="connsiteX4" fmla="*/ 2532912 w 7494131"/>
                      <a:gd name="connsiteY4" fmla="*/ 1418649 h 3520848"/>
                      <a:gd name="connsiteX5" fmla="*/ 504459 w 7494131"/>
                      <a:gd name="connsiteY5" fmla="*/ 1459201 h 3520848"/>
                      <a:gd name="connsiteX6" fmla="*/ 36158 w 7494131"/>
                      <a:gd name="connsiteY6" fmla="*/ 2029312 h 3520848"/>
                      <a:gd name="connsiteX7" fmla="*/ 207432 w 7494131"/>
                      <a:gd name="connsiteY7" fmla="*/ 3386737 h 3520848"/>
                      <a:gd name="connsiteX8" fmla="*/ 1990053 w 7494131"/>
                      <a:gd name="connsiteY8" fmla="*/ 3466069 h 3520848"/>
                      <a:gd name="connsiteX9" fmla="*/ 4289479 w 7494131"/>
                      <a:gd name="connsiteY9" fmla="*/ 3520387 h 3520848"/>
                      <a:gd name="connsiteX10" fmla="*/ 5664163 w 7494131"/>
                      <a:gd name="connsiteY10" fmla="*/ 3435969 h 3520848"/>
                      <a:gd name="connsiteX11" fmla="*/ 7270169 w 7494131"/>
                      <a:gd name="connsiteY11" fmla="*/ 3320004 h 3520848"/>
                      <a:gd name="connsiteX12" fmla="*/ 7241141 w 7494131"/>
                      <a:gd name="connsiteY12" fmla="*/ 1619942 h 3520848"/>
                      <a:gd name="connsiteX0" fmla="*/ 7261176 w 7514166"/>
                      <a:gd name="connsiteY0" fmla="*/ 1619942 h 3520848"/>
                      <a:gd name="connsiteX1" fmla="*/ 5057725 w 7514166"/>
                      <a:gd name="connsiteY1" fmla="*/ 1475577 h 3520848"/>
                      <a:gd name="connsiteX2" fmla="*/ 4553581 w 7514166"/>
                      <a:gd name="connsiteY2" fmla="*/ 163252 h 3520848"/>
                      <a:gd name="connsiteX3" fmla="*/ 2936016 w 7514166"/>
                      <a:gd name="connsiteY3" fmla="*/ 164813 h 3520848"/>
                      <a:gd name="connsiteX4" fmla="*/ 2552947 w 7514166"/>
                      <a:gd name="connsiteY4" fmla="*/ 1418649 h 3520848"/>
                      <a:gd name="connsiteX5" fmla="*/ 524494 w 7514166"/>
                      <a:gd name="connsiteY5" fmla="*/ 1459201 h 3520848"/>
                      <a:gd name="connsiteX6" fmla="*/ 56193 w 7514166"/>
                      <a:gd name="connsiteY6" fmla="*/ 2029312 h 3520848"/>
                      <a:gd name="connsiteX7" fmla="*/ 227467 w 7514166"/>
                      <a:gd name="connsiteY7" fmla="*/ 3386737 h 3520848"/>
                      <a:gd name="connsiteX8" fmla="*/ 2010088 w 7514166"/>
                      <a:gd name="connsiteY8" fmla="*/ 3466069 h 3520848"/>
                      <a:gd name="connsiteX9" fmla="*/ 4309514 w 7514166"/>
                      <a:gd name="connsiteY9" fmla="*/ 3520387 h 3520848"/>
                      <a:gd name="connsiteX10" fmla="*/ 5684198 w 7514166"/>
                      <a:gd name="connsiteY10" fmla="*/ 3435969 h 3520848"/>
                      <a:gd name="connsiteX11" fmla="*/ 7290204 w 7514166"/>
                      <a:gd name="connsiteY11" fmla="*/ 3320004 h 3520848"/>
                      <a:gd name="connsiteX12" fmla="*/ 7261176 w 7514166"/>
                      <a:gd name="connsiteY12" fmla="*/ 1619942 h 3520848"/>
                      <a:gd name="connsiteX0" fmla="*/ 7261176 w 7514166"/>
                      <a:gd name="connsiteY0" fmla="*/ 1549238 h 3450144"/>
                      <a:gd name="connsiteX1" fmla="*/ 5057725 w 7514166"/>
                      <a:gd name="connsiteY1" fmla="*/ 1404873 h 3450144"/>
                      <a:gd name="connsiteX2" fmla="*/ 4039502 w 7514166"/>
                      <a:gd name="connsiteY2" fmla="*/ 296667 h 3450144"/>
                      <a:gd name="connsiteX3" fmla="*/ 2936016 w 7514166"/>
                      <a:gd name="connsiteY3" fmla="*/ 94109 h 3450144"/>
                      <a:gd name="connsiteX4" fmla="*/ 2552947 w 7514166"/>
                      <a:gd name="connsiteY4" fmla="*/ 1347945 h 3450144"/>
                      <a:gd name="connsiteX5" fmla="*/ 524494 w 7514166"/>
                      <a:gd name="connsiteY5" fmla="*/ 1388497 h 3450144"/>
                      <a:gd name="connsiteX6" fmla="*/ 56193 w 7514166"/>
                      <a:gd name="connsiteY6" fmla="*/ 1958608 h 3450144"/>
                      <a:gd name="connsiteX7" fmla="*/ 227467 w 7514166"/>
                      <a:gd name="connsiteY7" fmla="*/ 3316033 h 3450144"/>
                      <a:gd name="connsiteX8" fmla="*/ 2010088 w 7514166"/>
                      <a:gd name="connsiteY8" fmla="*/ 3395365 h 3450144"/>
                      <a:gd name="connsiteX9" fmla="*/ 4309514 w 7514166"/>
                      <a:gd name="connsiteY9" fmla="*/ 3449683 h 3450144"/>
                      <a:gd name="connsiteX10" fmla="*/ 5684198 w 7514166"/>
                      <a:gd name="connsiteY10" fmla="*/ 3365265 h 3450144"/>
                      <a:gd name="connsiteX11" fmla="*/ 7290204 w 7514166"/>
                      <a:gd name="connsiteY11" fmla="*/ 3249300 h 3450144"/>
                      <a:gd name="connsiteX12" fmla="*/ 7261176 w 7514166"/>
                      <a:gd name="connsiteY12" fmla="*/ 1549238 h 3450144"/>
                      <a:gd name="connsiteX0" fmla="*/ 7261176 w 7514166"/>
                      <a:gd name="connsiteY0" fmla="*/ 1556851 h 3457757"/>
                      <a:gd name="connsiteX1" fmla="*/ 5057725 w 7514166"/>
                      <a:gd name="connsiteY1" fmla="*/ 1412486 h 3457757"/>
                      <a:gd name="connsiteX2" fmla="*/ 4039502 w 7514166"/>
                      <a:gd name="connsiteY2" fmla="*/ 304280 h 3457757"/>
                      <a:gd name="connsiteX3" fmla="*/ 3020292 w 7514166"/>
                      <a:gd name="connsiteY3" fmla="*/ 92002 h 3457757"/>
                      <a:gd name="connsiteX4" fmla="*/ 2552947 w 7514166"/>
                      <a:gd name="connsiteY4" fmla="*/ 1355558 h 3457757"/>
                      <a:gd name="connsiteX5" fmla="*/ 524494 w 7514166"/>
                      <a:gd name="connsiteY5" fmla="*/ 1396110 h 3457757"/>
                      <a:gd name="connsiteX6" fmla="*/ 56193 w 7514166"/>
                      <a:gd name="connsiteY6" fmla="*/ 1966221 h 3457757"/>
                      <a:gd name="connsiteX7" fmla="*/ 227467 w 7514166"/>
                      <a:gd name="connsiteY7" fmla="*/ 3323646 h 3457757"/>
                      <a:gd name="connsiteX8" fmla="*/ 2010088 w 7514166"/>
                      <a:gd name="connsiteY8" fmla="*/ 3402978 h 3457757"/>
                      <a:gd name="connsiteX9" fmla="*/ 4309514 w 7514166"/>
                      <a:gd name="connsiteY9" fmla="*/ 3457296 h 3457757"/>
                      <a:gd name="connsiteX10" fmla="*/ 5684198 w 7514166"/>
                      <a:gd name="connsiteY10" fmla="*/ 3372878 h 3457757"/>
                      <a:gd name="connsiteX11" fmla="*/ 7290204 w 7514166"/>
                      <a:gd name="connsiteY11" fmla="*/ 3256913 h 3457757"/>
                      <a:gd name="connsiteX12" fmla="*/ 7261176 w 7514166"/>
                      <a:gd name="connsiteY12" fmla="*/ 1556851 h 3457757"/>
                      <a:gd name="connsiteX0" fmla="*/ 7261176 w 7514166"/>
                      <a:gd name="connsiteY0" fmla="*/ 1596065 h 3496971"/>
                      <a:gd name="connsiteX1" fmla="*/ 5057725 w 7514166"/>
                      <a:gd name="connsiteY1" fmla="*/ 1451700 h 3496971"/>
                      <a:gd name="connsiteX2" fmla="*/ 4039502 w 7514166"/>
                      <a:gd name="connsiteY2" fmla="*/ 343494 h 3496971"/>
                      <a:gd name="connsiteX3" fmla="*/ 2961300 w 7514166"/>
                      <a:gd name="connsiteY3" fmla="*/ 82616 h 3496971"/>
                      <a:gd name="connsiteX4" fmla="*/ 2552947 w 7514166"/>
                      <a:gd name="connsiteY4" fmla="*/ 1394772 h 3496971"/>
                      <a:gd name="connsiteX5" fmla="*/ 524494 w 7514166"/>
                      <a:gd name="connsiteY5" fmla="*/ 1435324 h 3496971"/>
                      <a:gd name="connsiteX6" fmla="*/ 56193 w 7514166"/>
                      <a:gd name="connsiteY6" fmla="*/ 2005435 h 3496971"/>
                      <a:gd name="connsiteX7" fmla="*/ 227467 w 7514166"/>
                      <a:gd name="connsiteY7" fmla="*/ 3362860 h 3496971"/>
                      <a:gd name="connsiteX8" fmla="*/ 2010088 w 7514166"/>
                      <a:gd name="connsiteY8" fmla="*/ 3442192 h 3496971"/>
                      <a:gd name="connsiteX9" fmla="*/ 4309514 w 7514166"/>
                      <a:gd name="connsiteY9" fmla="*/ 3496510 h 3496971"/>
                      <a:gd name="connsiteX10" fmla="*/ 5684198 w 7514166"/>
                      <a:gd name="connsiteY10" fmla="*/ 3412092 h 3496971"/>
                      <a:gd name="connsiteX11" fmla="*/ 7290204 w 7514166"/>
                      <a:gd name="connsiteY11" fmla="*/ 3296127 h 3496971"/>
                      <a:gd name="connsiteX12" fmla="*/ 7261176 w 7514166"/>
                      <a:gd name="connsiteY12" fmla="*/ 1596065 h 3496971"/>
                      <a:gd name="connsiteX0" fmla="*/ 7261176 w 7514166"/>
                      <a:gd name="connsiteY0" fmla="*/ 1630860 h 3531766"/>
                      <a:gd name="connsiteX1" fmla="*/ 5057725 w 7514166"/>
                      <a:gd name="connsiteY1" fmla="*/ 1486495 h 3531766"/>
                      <a:gd name="connsiteX2" fmla="*/ 3837243 w 7514166"/>
                      <a:gd name="connsiteY2" fmla="*/ 232490 h 3531766"/>
                      <a:gd name="connsiteX3" fmla="*/ 2961300 w 7514166"/>
                      <a:gd name="connsiteY3" fmla="*/ 117411 h 3531766"/>
                      <a:gd name="connsiteX4" fmla="*/ 2552947 w 7514166"/>
                      <a:gd name="connsiteY4" fmla="*/ 1429567 h 3531766"/>
                      <a:gd name="connsiteX5" fmla="*/ 524494 w 7514166"/>
                      <a:gd name="connsiteY5" fmla="*/ 1470119 h 3531766"/>
                      <a:gd name="connsiteX6" fmla="*/ 56193 w 7514166"/>
                      <a:gd name="connsiteY6" fmla="*/ 2040230 h 3531766"/>
                      <a:gd name="connsiteX7" fmla="*/ 227467 w 7514166"/>
                      <a:gd name="connsiteY7" fmla="*/ 3397655 h 3531766"/>
                      <a:gd name="connsiteX8" fmla="*/ 2010088 w 7514166"/>
                      <a:gd name="connsiteY8" fmla="*/ 3476987 h 3531766"/>
                      <a:gd name="connsiteX9" fmla="*/ 4309514 w 7514166"/>
                      <a:gd name="connsiteY9" fmla="*/ 3531305 h 3531766"/>
                      <a:gd name="connsiteX10" fmla="*/ 5684198 w 7514166"/>
                      <a:gd name="connsiteY10" fmla="*/ 3446887 h 3531766"/>
                      <a:gd name="connsiteX11" fmla="*/ 7290204 w 7514166"/>
                      <a:gd name="connsiteY11" fmla="*/ 3330922 h 3531766"/>
                      <a:gd name="connsiteX12" fmla="*/ 7261176 w 7514166"/>
                      <a:gd name="connsiteY12" fmla="*/ 1630860 h 3531766"/>
                      <a:gd name="connsiteX0" fmla="*/ 7261176 w 7514166"/>
                      <a:gd name="connsiteY0" fmla="*/ 1606905 h 3507811"/>
                      <a:gd name="connsiteX1" fmla="*/ 5057725 w 7514166"/>
                      <a:gd name="connsiteY1" fmla="*/ 1462540 h 3507811"/>
                      <a:gd name="connsiteX2" fmla="*/ 4309181 w 7514166"/>
                      <a:gd name="connsiteY2" fmla="*/ 782010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06905 h 3507811"/>
                      <a:gd name="connsiteX1" fmla="*/ 5057725 w 7514166"/>
                      <a:gd name="connsiteY1" fmla="*/ 1462540 h 3507811"/>
                      <a:gd name="connsiteX2" fmla="*/ 4047929 w 7514166"/>
                      <a:gd name="connsiteY2" fmla="*/ 587611 h 3507811"/>
                      <a:gd name="connsiteX3" fmla="*/ 3837243 w 7514166"/>
                      <a:gd name="connsiteY3" fmla="*/ 208535 h 3507811"/>
                      <a:gd name="connsiteX4" fmla="*/ 2961300 w 7514166"/>
                      <a:gd name="connsiteY4" fmla="*/ 93456 h 3507811"/>
                      <a:gd name="connsiteX5" fmla="*/ 2552947 w 7514166"/>
                      <a:gd name="connsiteY5" fmla="*/ 1405612 h 3507811"/>
                      <a:gd name="connsiteX6" fmla="*/ 524494 w 7514166"/>
                      <a:gd name="connsiteY6" fmla="*/ 1446164 h 3507811"/>
                      <a:gd name="connsiteX7" fmla="*/ 56193 w 7514166"/>
                      <a:gd name="connsiteY7" fmla="*/ 2016275 h 3507811"/>
                      <a:gd name="connsiteX8" fmla="*/ 227467 w 7514166"/>
                      <a:gd name="connsiteY8" fmla="*/ 3373700 h 3507811"/>
                      <a:gd name="connsiteX9" fmla="*/ 2010088 w 7514166"/>
                      <a:gd name="connsiteY9" fmla="*/ 3453032 h 3507811"/>
                      <a:gd name="connsiteX10" fmla="*/ 4309514 w 7514166"/>
                      <a:gd name="connsiteY10" fmla="*/ 3507350 h 3507811"/>
                      <a:gd name="connsiteX11" fmla="*/ 5684198 w 7514166"/>
                      <a:gd name="connsiteY11" fmla="*/ 3422932 h 3507811"/>
                      <a:gd name="connsiteX12" fmla="*/ 7290204 w 7514166"/>
                      <a:gd name="connsiteY12" fmla="*/ 3306967 h 3507811"/>
                      <a:gd name="connsiteX13" fmla="*/ 7261176 w 7514166"/>
                      <a:gd name="connsiteY13" fmla="*/ 1606905 h 3507811"/>
                      <a:gd name="connsiteX0" fmla="*/ 7261176 w 7514166"/>
                      <a:gd name="connsiteY0" fmla="*/ 1638376 h 3539282"/>
                      <a:gd name="connsiteX1" fmla="*/ 5057725 w 7514166"/>
                      <a:gd name="connsiteY1" fmla="*/ 1494011 h 3539282"/>
                      <a:gd name="connsiteX2" fmla="*/ 4047929 w 7514166"/>
                      <a:gd name="connsiteY2" fmla="*/ 619082 h 3539282"/>
                      <a:gd name="connsiteX3" fmla="*/ 3618128 w 7514166"/>
                      <a:gd name="connsiteY3" fmla="*/ 133087 h 3539282"/>
                      <a:gd name="connsiteX4" fmla="*/ 2961300 w 7514166"/>
                      <a:gd name="connsiteY4" fmla="*/ 124927 h 3539282"/>
                      <a:gd name="connsiteX5" fmla="*/ 2552947 w 7514166"/>
                      <a:gd name="connsiteY5" fmla="*/ 1437083 h 3539282"/>
                      <a:gd name="connsiteX6" fmla="*/ 524494 w 7514166"/>
                      <a:gd name="connsiteY6" fmla="*/ 1477635 h 3539282"/>
                      <a:gd name="connsiteX7" fmla="*/ 56193 w 7514166"/>
                      <a:gd name="connsiteY7" fmla="*/ 2047746 h 3539282"/>
                      <a:gd name="connsiteX8" fmla="*/ 227467 w 7514166"/>
                      <a:gd name="connsiteY8" fmla="*/ 3405171 h 3539282"/>
                      <a:gd name="connsiteX9" fmla="*/ 2010088 w 7514166"/>
                      <a:gd name="connsiteY9" fmla="*/ 3484503 h 3539282"/>
                      <a:gd name="connsiteX10" fmla="*/ 4309514 w 7514166"/>
                      <a:gd name="connsiteY10" fmla="*/ 3538821 h 3539282"/>
                      <a:gd name="connsiteX11" fmla="*/ 5684198 w 7514166"/>
                      <a:gd name="connsiteY11" fmla="*/ 3454403 h 3539282"/>
                      <a:gd name="connsiteX12" fmla="*/ 7290204 w 7514166"/>
                      <a:gd name="connsiteY12" fmla="*/ 3338438 h 3539282"/>
                      <a:gd name="connsiteX13" fmla="*/ 7261176 w 7514166"/>
                      <a:gd name="connsiteY13" fmla="*/ 1638376 h 3539282"/>
                      <a:gd name="connsiteX0" fmla="*/ 7261176 w 7514166"/>
                      <a:gd name="connsiteY0" fmla="*/ 1634807 h 3535713"/>
                      <a:gd name="connsiteX1" fmla="*/ 5057725 w 7514166"/>
                      <a:gd name="connsiteY1" fmla="*/ 1490442 h 3535713"/>
                      <a:gd name="connsiteX2" fmla="*/ 4047929 w 7514166"/>
                      <a:gd name="connsiteY2" fmla="*/ 615513 h 3535713"/>
                      <a:gd name="connsiteX3" fmla="*/ 3609701 w 7514166"/>
                      <a:gd name="connsiteY3" fmla="*/ 139238 h 3535713"/>
                      <a:gd name="connsiteX4" fmla="*/ 2961300 w 7514166"/>
                      <a:gd name="connsiteY4" fmla="*/ 121358 h 3535713"/>
                      <a:gd name="connsiteX5" fmla="*/ 2552947 w 7514166"/>
                      <a:gd name="connsiteY5" fmla="*/ 1433514 h 3535713"/>
                      <a:gd name="connsiteX6" fmla="*/ 524494 w 7514166"/>
                      <a:gd name="connsiteY6" fmla="*/ 1474066 h 3535713"/>
                      <a:gd name="connsiteX7" fmla="*/ 56193 w 7514166"/>
                      <a:gd name="connsiteY7" fmla="*/ 2044177 h 3535713"/>
                      <a:gd name="connsiteX8" fmla="*/ 227467 w 7514166"/>
                      <a:gd name="connsiteY8" fmla="*/ 3401602 h 3535713"/>
                      <a:gd name="connsiteX9" fmla="*/ 2010088 w 7514166"/>
                      <a:gd name="connsiteY9" fmla="*/ 3480934 h 3535713"/>
                      <a:gd name="connsiteX10" fmla="*/ 4309514 w 7514166"/>
                      <a:gd name="connsiteY10" fmla="*/ 3535252 h 3535713"/>
                      <a:gd name="connsiteX11" fmla="*/ 5684198 w 7514166"/>
                      <a:gd name="connsiteY11" fmla="*/ 3450834 h 3535713"/>
                      <a:gd name="connsiteX12" fmla="*/ 7290204 w 7514166"/>
                      <a:gd name="connsiteY12" fmla="*/ 3334869 h 3535713"/>
                      <a:gd name="connsiteX13" fmla="*/ 7261176 w 7514166"/>
                      <a:gd name="connsiteY13" fmla="*/ 1634807 h 3535713"/>
                      <a:gd name="connsiteX0" fmla="*/ 7261176 w 7514166"/>
                      <a:gd name="connsiteY0" fmla="*/ 1610043 h 3510949"/>
                      <a:gd name="connsiteX1" fmla="*/ 5057725 w 7514166"/>
                      <a:gd name="connsiteY1" fmla="*/ 1465678 h 3510949"/>
                      <a:gd name="connsiteX2" fmla="*/ 4047929 w 7514166"/>
                      <a:gd name="connsiteY2" fmla="*/ 590749 h 3510949"/>
                      <a:gd name="connsiteX3" fmla="*/ 3609701 w 7514166"/>
                      <a:gd name="connsiteY3" fmla="*/ 114474 h 3510949"/>
                      <a:gd name="connsiteX4" fmla="*/ 2961300 w 7514166"/>
                      <a:gd name="connsiteY4" fmla="*/ 96594 h 3510949"/>
                      <a:gd name="connsiteX5" fmla="*/ 2552947 w 7514166"/>
                      <a:gd name="connsiteY5" fmla="*/ 1408750 h 3510949"/>
                      <a:gd name="connsiteX6" fmla="*/ 524494 w 7514166"/>
                      <a:gd name="connsiteY6" fmla="*/ 1449302 h 3510949"/>
                      <a:gd name="connsiteX7" fmla="*/ 56193 w 7514166"/>
                      <a:gd name="connsiteY7" fmla="*/ 2019413 h 3510949"/>
                      <a:gd name="connsiteX8" fmla="*/ 227467 w 7514166"/>
                      <a:gd name="connsiteY8" fmla="*/ 3376838 h 3510949"/>
                      <a:gd name="connsiteX9" fmla="*/ 2010088 w 7514166"/>
                      <a:gd name="connsiteY9" fmla="*/ 3456170 h 3510949"/>
                      <a:gd name="connsiteX10" fmla="*/ 4309514 w 7514166"/>
                      <a:gd name="connsiteY10" fmla="*/ 3510488 h 3510949"/>
                      <a:gd name="connsiteX11" fmla="*/ 5684198 w 7514166"/>
                      <a:gd name="connsiteY11" fmla="*/ 3426070 h 3510949"/>
                      <a:gd name="connsiteX12" fmla="*/ 7290204 w 7514166"/>
                      <a:gd name="connsiteY12" fmla="*/ 3310105 h 3510949"/>
                      <a:gd name="connsiteX13" fmla="*/ 7261176 w 7514166"/>
                      <a:gd name="connsiteY13" fmla="*/ 1610043 h 3510949"/>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 name="connsiteX0" fmla="*/ 7261176 w 7514166"/>
                      <a:gd name="connsiteY0" fmla="*/ 1620952 h 3521858"/>
                      <a:gd name="connsiteX1" fmla="*/ 5057725 w 7514166"/>
                      <a:gd name="connsiteY1" fmla="*/ 1476587 h 3521858"/>
                      <a:gd name="connsiteX2" fmla="*/ 4047929 w 7514166"/>
                      <a:gd name="connsiteY2" fmla="*/ 601658 h 3521858"/>
                      <a:gd name="connsiteX3" fmla="*/ 3601274 w 7514166"/>
                      <a:gd name="connsiteY3" fmla="*/ 86503 h 3521858"/>
                      <a:gd name="connsiteX4" fmla="*/ 2961300 w 7514166"/>
                      <a:gd name="connsiteY4" fmla="*/ 107503 h 3521858"/>
                      <a:gd name="connsiteX5" fmla="*/ 2552947 w 7514166"/>
                      <a:gd name="connsiteY5" fmla="*/ 1419659 h 3521858"/>
                      <a:gd name="connsiteX6" fmla="*/ 524494 w 7514166"/>
                      <a:gd name="connsiteY6" fmla="*/ 1460211 h 3521858"/>
                      <a:gd name="connsiteX7" fmla="*/ 56193 w 7514166"/>
                      <a:gd name="connsiteY7" fmla="*/ 2030322 h 3521858"/>
                      <a:gd name="connsiteX8" fmla="*/ 227467 w 7514166"/>
                      <a:gd name="connsiteY8" fmla="*/ 3387747 h 3521858"/>
                      <a:gd name="connsiteX9" fmla="*/ 2010088 w 7514166"/>
                      <a:gd name="connsiteY9" fmla="*/ 3467079 h 3521858"/>
                      <a:gd name="connsiteX10" fmla="*/ 4309514 w 7514166"/>
                      <a:gd name="connsiteY10" fmla="*/ 3521397 h 3521858"/>
                      <a:gd name="connsiteX11" fmla="*/ 5684198 w 7514166"/>
                      <a:gd name="connsiteY11" fmla="*/ 3436979 h 3521858"/>
                      <a:gd name="connsiteX12" fmla="*/ 7290204 w 7514166"/>
                      <a:gd name="connsiteY12" fmla="*/ 3321014 h 3521858"/>
                      <a:gd name="connsiteX13" fmla="*/ 7261176 w 7514166"/>
                      <a:gd name="connsiteY13" fmla="*/ 1620952 h 352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14166" h="3521858">
                        <a:moveTo>
                          <a:pt x="7261176" y="1620952"/>
                        </a:moveTo>
                        <a:cubicBezTo>
                          <a:pt x="6889096" y="1313548"/>
                          <a:pt x="5593266" y="1646469"/>
                          <a:pt x="5057725" y="1476587"/>
                        </a:cubicBezTo>
                        <a:cubicBezTo>
                          <a:pt x="4522184" y="1306705"/>
                          <a:pt x="4251343" y="810659"/>
                          <a:pt x="4047929" y="601658"/>
                        </a:cubicBezTo>
                        <a:cubicBezTo>
                          <a:pt x="3844515" y="392657"/>
                          <a:pt x="3741646" y="181822"/>
                          <a:pt x="3601274" y="86503"/>
                        </a:cubicBezTo>
                        <a:cubicBezTo>
                          <a:pt x="3562033" y="68943"/>
                          <a:pt x="3348113" y="-111450"/>
                          <a:pt x="2961300" y="107503"/>
                        </a:cubicBezTo>
                        <a:cubicBezTo>
                          <a:pt x="2574487" y="326456"/>
                          <a:pt x="2959081" y="1194208"/>
                          <a:pt x="2552947" y="1419659"/>
                        </a:cubicBezTo>
                        <a:cubicBezTo>
                          <a:pt x="2146813" y="1645110"/>
                          <a:pt x="940620" y="1358434"/>
                          <a:pt x="524494" y="1460211"/>
                        </a:cubicBezTo>
                        <a:cubicBezTo>
                          <a:pt x="108368" y="1561988"/>
                          <a:pt x="105696" y="1767384"/>
                          <a:pt x="56193" y="2030322"/>
                        </a:cubicBezTo>
                        <a:cubicBezTo>
                          <a:pt x="6690" y="2293260"/>
                          <a:pt x="-98182" y="3148288"/>
                          <a:pt x="227467" y="3387747"/>
                        </a:cubicBezTo>
                        <a:cubicBezTo>
                          <a:pt x="553116" y="3627206"/>
                          <a:pt x="1329747" y="3444804"/>
                          <a:pt x="2010088" y="3467079"/>
                        </a:cubicBezTo>
                        <a:cubicBezTo>
                          <a:pt x="2690429" y="3489354"/>
                          <a:pt x="3697162" y="3526414"/>
                          <a:pt x="4309514" y="3521397"/>
                        </a:cubicBezTo>
                        <a:cubicBezTo>
                          <a:pt x="4921866" y="3516380"/>
                          <a:pt x="4999608" y="3441817"/>
                          <a:pt x="5684198" y="3436979"/>
                        </a:cubicBezTo>
                        <a:cubicBezTo>
                          <a:pt x="6368788" y="3432141"/>
                          <a:pt x="7027374" y="3623685"/>
                          <a:pt x="7290204" y="3321014"/>
                        </a:cubicBezTo>
                        <a:cubicBezTo>
                          <a:pt x="7553034" y="3018343"/>
                          <a:pt x="7633256" y="1928356"/>
                          <a:pt x="7261176" y="1620952"/>
                        </a:cubicBezTo>
                        <a:close/>
                      </a:path>
                    </a:pathLst>
                  </a:custGeom>
                  <a:noFill/>
                  <a:ln w="38100">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직사각형 16"/>
                <p:cNvSpPr/>
                <p:nvPr/>
              </p:nvSpPr>
              <p:spPr>
                <a:xfrm>
                  <a:off x="4658148" y="3361429"/>
                  <a:ext cx="52636" cy="9652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p:cNvGrpSpPr/>
                <p:nvPr/>
              </p:nvGrpSpPr>
              <p:grpSpPr>
                <a:xfrm>
                  <a:off x="2371322" y="3645232"/>
                  <a:ext cx="749797" cy="276999"/>
                  <a:chOff x="1869191" y="3341582"/>
                  <a:chExt cx="749797" cy="276999"/>
                </a:xfrm>
              </p:grpSpPr>
              <p:sp>
                <p:nvSpPr>
                  <p:cNvPr id="19" name="직사각형 18"/>
                  <p:cNvSpPr/>
                  <p:nvPr/>
                </p:nvSpPr>
                <p:spPr>
                  <a:xfrm>
                    <a:off x="1996440" y="3398520"/>
                    <a:ext cx="497994" cy="170696"/>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869191" y="3341582"/>
                    <a:ext cx="749797" cy="276999"/>
                  </a:xfrm>
                  <a:prstGeom prst="rect">
                    <a:avLst/>
                  </a:prstGeom>
                  <a:noFill/>
                </p:spPr>
                <p:txBody>
                  <a:bodyPr wrap="square" rtlCol="0">
                    <a:spAutoFit/>
                  </a:bodyPr>
                  <a:lstStyle/>
                  <a:p>
                    <a:pPr algn="ctr"/>
                    <a:r>
                      <a:rPr lang="en-US" altLang="ko-KR" sz="600" dirty="0">
                        <a:solidFill>
                          <a:srgbClr val="353F3A"/>
                        </a:solidFill>
                        <a:latin typeface="SamsungOne-400" panose="020B0503030303020204" pitchFamily="34" charset="0"/>
                        <a:ea typeface="SamsungOne-400" panose="020B0503030303020204" pitchFamily="34" charset="0"/>
                      </a:rPr>
                      <a:t>kernel</a:t>
                    </a:r>
                  </a:p>
                  <a:p>
                    <a:pPr algn="ctr"/>
                    <a:r>
                      <a:rPr lang="en-US" altLang="ko-KR" sz="600" dirty="0">
                        <a:solidFill>
                          <a:srgbClr val="353F3A"/>
                        </a:solidFill>
                        <a:latin typeface="SamsungOne-400" panose="020B0503030303020204" pitchFamily="34" charset="0"/>
                        <a:ea typeface="SamsungOne-400" panose="020B0503030303020204" pitchFamily="34" charset="0"/>
                      </a:rPr>
                      <a:t>approximation</a:t>
                    </a:r>
                    <a:endParaRPr lang="ko-KR" altLang="en-US" sz="600" dirty="0">
                      <a:solidFill>
                        <a:srgbClr val="353F3A"/>
                      </a:solidFill>
                      <a:latin typeface="SamsungOne-400" panose="020B0503030303020204" pitchFamily="34" charset="0"/>
                      <a:ea typeface="SamsungOne-400" panose="020B0503030303020204" pitchFamily="34" charset="0"/>
                    </a:endParaRPr>
                  </a:p>
                </p:txBody>
              </p:sp>
            </p:grpSp>
            <p:grpSp>
              <p:nvGrpSpPr>
                <p:cNvPr id="22" name="그룹 21"/>
                <p:cNvGrpSpPr/>
                <p:nvPr/>
              </p:nvGrpSpPr>
              <p:grpSpPr>
                <a:xfrm>
                  <a:off x="6499393" y="4074422"/>
                  <a:ext cx="965821" cy="184666"/>
                  <a:chOff x="6735259" y="3839733"/>
                  <a:chExt cx="965821" cy="184666"/>
                </a:xfrm>
              </p:grpSpPr>
              <p:sp>
                <p:nvSpPr>
                  <p:cNvPr id="23" name="직사각형 22"/>
                  <p:cNvSpPr/>
                  <p:nvPr/>
                </p:nvSpPr>
                <p:spPr>
                  <a:xfrm>
                    <a:off x="6828311" y="3888664"/>
                    <a:ext cx="739900" cy="84792"/>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p:cNvSpPr txBox="1"/>
                  <p:nvPr/>
                </p:nvSpPr>
                <p:spPr>
                  <a:xfrm>
                    <a:off x="6735259" y="3839733"/>
                    <a:ext cx="965821" cy="184666"/>
                  </a:xfrm>
                  <a:prstGeom prst="rect">
                    <a:avLst/>
                  </a:prstGeom>
                  <a:noFill/>
                </p:spPr>
                <p:txBody>
                  <a:bodyPr wrap="square" rtlCol="0">
                    <a:spAutoFit/>
                  </a:bodyPr>
                  <a:lstStyle/>
                  <a:p>
                    <a:pPr algn="ctr"/>
                    <a:r>
                      <a:rPr lang="en-US" altLang="ko-KR" sz="600" dirty="0">
                        <a:solidFill>
                          <a:srgbClr val="353F3A"/>
                        </a:solidFill>
                        <a:latin typeface="SamsungOne-400" panose="020B0503030303020204" pitchFamily="34" charset="0"/>
                        <a:ea typeface="SamsungOne-400" panose="020B0503030303020204" pitchFamily="34" charset="0"/>
                      </a:rPr>
                      <a:t>SVR (kernel=‘linear’)</a:t>
                    </a:r>
                    <a:endParaRPr lang="ko-KR" altLang="en-US" sz="600" dirty="0">
                      <a:solidFill>
                        <a:srgbClr val="353F3A"/>
                      </a:solidFill>
                      <a:latin typeface="SamsungOne-400" panose="020B0503030303020204" pitchFamily="34" charset="0"/>
                      <a:ea typeface="SamsungOne-400" panose="020B0503030303020204" pitchFamily="34" charset="0"/>
                    </a:endParaRPr>
                  </a:p>
                </p:txBody>
              </p:sp>
            </p:grpSp>
            <p:grpSp>
              <p:nvGrpSpPr>
                <p:cNvPr id="25" name="그룹 24"/>
                <p:cNvGrpSpPr/>
                <p:nvPr/>
              </p:nvGrpSpPr>
              <p:grpSpPr>
                <a:xfrm>
                  <a:off x="6489094" y="4318971"/>
                  <a:ext cx="965821" cy="184666"/>
                  <a:chOff x="5910459" y="3943691"/>
                  <a:chExt cx="965821" cy="184666"/>
                </a:xfrm>
              </p:grpSpPr>
              <p:sp>
                <p:nvSpPr>
                  <p:cNvPr id="26" name="직사각형 25"/>
                  <p:cNvSpPr/>
                  <p:nvPr/>
                </p:nvSpPr>
                <p:spPr>
                  <a:xfrm>
                    <a:off x="6091076" y="3999154"/>
                    <a:ext cx="578814" cy="73741"/>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7" name="TextBox 26"/>
                  <p:cNvSpPr txBox="1"/>
                  <p:nvPr/>
                </p:nvSpPr>
                <p:spPr>
                  <a:xfrm>
                    <a:off x="5910459" y="3943691"/>
                    <a:ext cx="965821" cy="184666"/>
                  </a:xfrm>
                  <a:prstGeom prst="rect">
                    <a:avLst/>
                  </a:prstGeom>
                  <a:noFill/>
                </p:spPr>
                <p:txBody>
                  <a:bodyPr wrap="square" rtlCol="0">
                    <a:spAutoFit/>
                  </a:bodyPr>
                  <a:lstStyle/>
                  <a:p>
                    <a:pPr algn="ctr"/>
                    <a:r>
                      <a:rPr lang="en-US" altLang="ko-KR" sz="600" dirty="0">
                        <a:solidFill>
                          <a:srgbClr val="353F3A"/>
                        </a:solidFill>
                        <a:latin typeface="SamsungOne-400" panose="020B0503030303020204" pitchFamily="34" charset="0"/>
                        <a:ea typeface="SamsungOne-400" panose="020B0503030303020204" pitchFamily="34" charset="0"/>
                      </a:rPr>
                      <a:t>SVR (kernel=‘rbf’)</a:t>
                    </a:r>
                    <a:endParaRPr lang="ko-KR" altLang="en-US" sz="600" dirty="0">
                      <a:solidFill>
                        <a:srgbClr val="353F3A"/>
                      </a:solidFill>
                      <a:latin typeface="SamsungOne-400" panose="020B0503030303020204" pitchFamily="34" charset="0"/>
                      <a:ea typeface="SamsungOne-400" panose="020B0503030303020204" pitchFamily="34" charset="0"/>
                    </a:endParaRPr>
                  </a:p>
                </p:txBody>
              </p:sp>
            </p:grpSp>
          </p:grpSp>
          <p:grpSp>
            <p:nvGrpSpPr>
              <p:cNvPr id="28" name="그룹 27"/>
              <p:cNvGrpSpPr/>
              <p:nvPr/>
            </p:nvGrpSpPr>
            <p:grpSpPr>
              <a:xfrm>
                <a:off x="4244667" y="4052271"/>
                <a:ext cx="749797" cy="184666"/>
                <a:chOff x="4090362" y="3817956"/>
                <a:chExt cx="749797" cy="184666"/>
              </a:xfrm>
            </p:grpSpPr>
            <p:sp>
              <p:nvSpPr>
                <p:cNvPr id="29" name="직사각형 28"/>
                <p:cNvSpPr/>
                <p:nvPr/>
              </p:nvSpPr>
              <p:spPr>
                <a:xfrm>
                  <a:off x="4263390" y="3872865"/>
                  <a:ext cx="417194" cy="68580"/>
                </a:xfrm>
                <a:prstGeom prst="rect">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0" name="TextBox 29"/>
                <p:cNvSpPr txBox="1"/>
                <p:nvPr/>
              </p:nvSpPr>
              <p:spPr>
                <a:xfrm>
                  <a:off x="4090362" y="3817956"/>
                  <a:ext cx="749797" cy="184666"/>
                </a:xfrm>
                <a:prstGeom prst="rect">
                  <a:avLst/>
                </a:prstGeom>
                <a:noFill/>
              </p:spPr>
              <p:txBody>
                <a:bodyPr wrap="square" rtlCol="0">
                  <a:spAutoFit/>
                </a:bodyPr>
                <a:lstStyle/>
                <a:p>
                  <a:pPr algn="ctr"/>
                  <a:r>
                    <a:rPr lang="en-US" altLang="ko-KR" sz="600" dirty="0">
                      <a:solidFill>
                        <a:srgbClr val="353F3A"/>
                      </a:solidFill>
                      <a:latin typeface="SamsungOne-400" panose="020B0503030303020204" pitchFamily="34" charset="0"/>
                      <a:ea typeface="SamsungOne-400" panose="020B0503030303020204" pitchFamily="34" charset="0"/>
                    </a:rPr>
                    <a:t>labeled data</a:t>
                  </a:r>
                  <a:endParaRPr lang="ko-KR" altLang="en-US" sz="600" dirty="0">
                    <a:solidFill>
                      <a:srgbClr val="353F3A"/>
                    </a:solidFill>
                    <a:latin typeface="SamsungOne-400" panose="020B0503030303020204" pitchFamily="34" charset="0"/>
                    <a:ea typeface="SamsungOne-400" panose="020B0503030303020204" pitchFamily="34" charset="0"/>
                  </a:endParaRPr>
                </a:p>
              </p:txBody>
            </p:sp>
          </p:grpSp>
          <p:grpSp>
            <p:nvGrpSpPr>
              <p:cNvPr id="31" name="그룹 30"/>
              <p:cNvGrpSpPr/>
              <p:nvPr/>
            </p:nvGrpSpPr>
            <p:grpSpPr>
              <a:xfrm>
                <a:off x="3115235" y="5134466"/>
                <a:ext cx="936104" cy="276999"/>
                <a:chOff x="4037789" y="3772614"/>
                <a:chExt cx="936104" cy="276999"/>
              </a:xfrm>
            </p:grpSpPr>
            <p:sp>
              <p:nvSpPr>
                <p:cNvPr id="32" name="타원 31"/>
                <p:cNvSpPr/>
                <p:nvPr/>
              </p:nvSpPr>
              <p:spPr>
                <a:xfrm>
                  <a:off x="4138154" y="3819749"/>
                  <a:ext cx="739398" cy="198119"/>
                </a:xfrm>
                <a:prstGeom prst="ellipse">
                  <a:avLst/>
                </a:prstGeom>
                <a:solidFill>
                  <a:srgbClr val="D5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4037789" y="3772614"/>
                  <a:ext cx="936104" cy="276999"/>
                </a:xfrm>
                <a:prstGeom prst="rect">
                  <a:avLst/>
                </a:prstGeom>
                <a:noFill/>
              </p:spPr>
              <p:txBody>
                <a:bodyPr wrap="square" rtlCol="0">
                  <a:spAutoFit/>
                </a:bodyPr>
                <a:lstStyle/>
                <a:p>
                  <a:pPr algn="ctr"/>
                  <a:r>
                    <a:rPr lang="en-US" altLang="ko-KR" sz="600" dirty="0">
                      <a:solidFill>
                        <a:srgbClr val="353F3A"/>
                      </a:solidFill>
                      <a:latin typeface="SamsungOne-400" panose="020B0503030303020204" pitchFamily="34" charset="0"/>
                      <a:ea typeface="SamsungOne-400" panose="020B0503030303020204" pitchFamily="34" charset="0"/>
                    </a:rPr>
                    <a:t>number of </a:t>
                  </a:r>
                </a:p>
                <a:p>
                  <a:pPr algn="ctr"/>
                  <a:r>
                    <a:rPr lang="en-US" altLang="ko-KR" sz="600" dirty="0">
                      <a:solidFill>
                        <a:srgbClr val="353F3A"/>
                      </a:solidFill>
                      <a:latin typeface="SamsungOne-400" panose="020B0503030303020204" pitchFamily="34" charset="0"/>
                      <a:ea typeface="SamsungOne-400" panose="020B0503030303020204" pitchFamily="34" charset="0"/>
                    </a:rPr>
                    <a:t>categories known</a:t>
                  </a:r>
                  <a:endParaRPr lang="ko-KR" altLang="en-US" sz="600" dirty="0">
                    <a:solidFill>
                      <a:srgbClr val="353F3A"/>
                    </a:solidFill>
                    <a:latin typeface="SamsungOne-400" panose="020B0503030303020204" pitchFamily="34" charset="0"/>
                    <a:ea typeface="SamsungOne-400" panose="020B0503030303020204" pitchFamily="34" charset="0"/>
                  </a:endParaRPr>
                </a:p>
              </p:txBody>
            </p:sp>
          </p:grpSp>
        </p:grpSp>
        <p:grpSp>
          <p:nvGrpSpPr>
            <p:cNvPr id="34" name="그룹 33"/>
            <p:cNvGrpSpPr/>
            <p:nvPr/>
          </p:nvGrpSpPr>
          <p:grpSpPr>
            <a:xfrm>
              <a:off x="1751635" y="3984109"/>
              <a:ext cx="749797" cy="276999"/>
              <a:chOff x="2360511" y="3767519"/>
              <a:chExt cx="749797" cy="276999"/>
            </a:xfrm>
          </p:grpSpPr>
          <p:sp>
            <p:nvSpPr>
              <p:cNvPr id="35" name="직사각형 34"/>
              <p:cNvSpPr/>
              <p:nvPr/>
            </p:nvSpPr>
            <p:spPr>
              <a:xfrm>
                <a:off x="2566035" y="3810572"/>
                <a:ext cx="351701" cy="184794"/>
              </a:xfrm>
              <a:prstGeom prst="rect">
                <a:avLst/>
              </a:prstGeom>
              <a:solidFill>
                <a:srgbClr val="7FD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360511" y="3767519"/>
                <a:ext cx="749797" cy="276999"/>
              </a:xfrm>
              <a:prstGeom prst="rect">
                <a:avLst/>
              </a:prstGeom>
              <a:noFill/>
            </p:spPr>
            <p:txBody>
              <a:bodyPr wrap="square" rtlCol="0">
                <a:spAutoFit/>
              </a:bodyPr>
              <a:lstStyle/>
              <a:p>
                <a:pPr algn="ctr"/>
                <a:r>
                  <a:rPr lang="en-US" altLang="ko-KR" sz="600" dirty="0">
                    <a:solidFill>
                      <a:srgbClr val="353F3A"/>
                    </a:solidFill>
                    <a:latin typeface="SamsungOne-400" panose="020B0503030303020204" pitchFamily="34" charset="0"/>
                    <a:ea typeface="SamsungOne-400" panose="020B0503030303020204" pitchFamily="34" charset="0"/>
                  </a:rPr>
                  <a:t>Ensemble</a:t>
                </a:r>
              </a:p>
              <a:p>
                <a:pPr algn="ctr"/>
                <a:r>
                  <a:rPr lang="en-US" altLang="ko-KR" sz="600" dirty="0">
                    <a:solidFill>
                      <a:srgbClr val="353F3A"/>
                    </a:solidFill>
                    <a:latin typeface="SamsungOne-400" panose="020B0503030303020204" pitchFamily="34" charset="0"/>
                    <a:ea typeface="SamsungOne-400" panose="020B0503030303020204" pitchFamily="34" charset="0"/>
                  </a:rPr>
                  <a:t>Classifiers</a:t>
                </a:r>
                <a:endParaRPr lang="ko-KR" altLang="en-US" sz="600" dirty="0">
                  <a:solidFill>
                    <a:srgbClr val="353F3A"/>
                  </a:solidFill>
                  <a:latin typeface="SamsungOne-400" panose="020B0503030303020204" pitchFamily="34" charset="0"/>
                  <a:ea typeface="SamsungOne-400" panose="020B0503030303020204" pitchFamily="34" charset="0"/>
                </a:endParaRPr>
              </a:p>
            </p:txBody>
          </p:sp>
        </p:grpSp>
      </p:grpSp>
    </p:spTree>
    <p:custDataLst>
      <p:tags r:id="rId1"/>
    </p:custDataLst>
    <p:extLst>
      <p:ext uri="{BB962C8B-B14F-4D97-AF65-F5344CB8AC3E}">
        <p14:creationId xmlns:p14="http://schemas.microsoft.com/office/powerpoint/2010/main" val="207804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vì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vậy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phải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giúp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nào.</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tập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trọng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2" name="직사각형 11">
            <a:extLst>
              <a:ext uri="{FF2B5EF4-FFF2-40B4-BE49-F238E27FC236}">
                <a16:creationId xmlns:a16="http://schemas.microsoft.com/office/drawing/2014/main" id="{7F7E245B-771F-436E-A164-AA71F17A57B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endParaRPr lang="en-US" altLang="ko-KR" sz="1400" dirty="0">
              <a:solidFill>
                <a:schemeClr val="tx1"/>
              </a:solidFill>
              <a:latin typeface="SamsungOne-400" panose="020B0503030303020204" pitchFamily="34" charset="0"/>
              <a:ea typeface="SamsungOne-400" panose="020B0503030303020204" pitchFamily="34" charset="0"/>
            </a:endParaRPr>
          </a:p>
        </p:txBody>
      </p:sp>
      <p:graphicFrame>
        <p:nvGraphicFramePr>
          <p:cNvPr id="14" name="표 13">
            <a:extLst>
              <a:ext uri="{FF2B5EF4-FFF2-40B4-BE49-F238E27FC236}">
                <a16:creationId xmlns:a16="http://schemas.microsoft.com/office/drawing/2014/main" id="{A0038015-7712-4788-9B1F-B698B5C8CAE6}"/>
              </a:ext>
            </a:extLst>
          </p:cNvPr>
          <p:cNvGraphicFramePr>
            <a:graphicFrameLocks noGrp="1"/>
          </p:cNvGraphicFramePr>
          <p:nvPr>
            <p:extLst>
              <p:ext uri="{D42A27DB-BD31-4B8C-83A1-F6EECF244321}">
                <p14:modId xmlns:p14="http://schemas.microsoft.com/office/powerpoint/2010/main" val="1007903279"/>
              </p:ext>
            </p:extLst>
          </p:nvPr>
        </p:nvGraphicFramePr>
        <p:xfrm>
          <a:off x="702940" y="2456862"/>
          <a:ext cx="8630829" cy="2844346"/>
        </p:xfrm>
        <a:graphic>
          <a:graphicData uri="http://schemas.openxmlformats.org/drawingml/2006/table">
            <a:tbl>
              <a:tblPr firstRow="1" bandRow="1">
                <a:tableStyleId>{5940675A-B579-460E-94D1-54222C63F5DA}</a:tableStyleId>
              </a:tblPr>
              <a:tblGrid>
                <a:gridCol w="2876943">
                  <a:extLst>
                    <a:ext uri="{9D8B030D-6E8A-4147-A177-3AD203B41FA5}">
                      <a16:colId xmlns:a16="http://schemas.microsoft.com/office/drawing/2014/main" val="20000"/>
                    </a:ext>
                  </a:extLst>
                </a:gridCol>
                <a:gridCol w="2876943">
                  <a:extLst>
                    <a:ext uri="{9D8B030D-6E8A-4147-A177-3AD203B41FA5}">
                      <a16:colId xmlns:a16="http://schemas.microsoft.com/office/drawing/2014/main" val="20001"/>
                    </a:ext>
                  </a:extLst>
                </a:gridCol>
                <a:gridCol w="2876943">
                  <a:extLst>
                    <a:ext uri="{9D8B030D-6E8A-4147-A177-3AD203B41FA5}">
                      <a16:colId xmlns:a16="http://schemas.microsoft.com/office/drawing/2014/main" val="20002"/>
                    </a:ext>
                  </a:extLst>
                </a:gridCol>
              </a:tblGrid>
              <a:tr h="591417">
                <a:tc>
                  <a:txBody>
                    <a:bodyPr/>
                    <a:lstStyle/>
                    <a:p>
                      <a:pPr marL="0" algn="ctr" defTabSz="914126" rtl="0" eaLnBrk="1" latinLnBrk="1" hangingPunct="1">
                        <a:spcAft>
                          <a:spcPts val="300"/>
                        </a:spcAft>
                      </a:pP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Phân </a:t>
                      </a: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nhóm</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Trực quan hóa và </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G</a:t>
                      </a: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iảm kích thước</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Học</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quy</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tắc</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nhóm</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 </a:t>
                      </a:r>
                      <a:r>
                        <a:rPr lang="en-US" altLang="ko-KR" sz="1400" b="1"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chung</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252929">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K-Means</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DBSCAN</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Phân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tích</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phân</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cụm</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theo</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cấp</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bậc</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(HCA)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vi-VN"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Phát hiện bất thường và phát hiện ngoại lệ</a:t>
                      </a:r>
                      <a:endPar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One-Class SVM</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Isolation Forest</a:t>
                      </a: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Phân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tích</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thành</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phần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chính</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Kernel PCA</a:t>
                      </a: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Nhúng</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tuyến</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tính</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cục</a:t>
                      </a: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bộ</a:t>
                      </a:r>
                      <a:endPar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t-SNE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Apriori</a:t>
                      </a:r>
                      <a:endPar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p>
                      <a:pPr marL="361950" lvl="1" indent="-180975" algn="l" defTabSz="457200" rtl="0" eaLnBrk="1" fontAlgn="t" latinLnBrk="0" hangingPunct="1">
                        <a:spcBef>
                          <a:spcPts val="0"/>
                        </a:spcBef>
                        <a:spcAft>
                          <a:spcPts val="6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Eclat</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431432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4" y="1619179"/>
            <a:ext cx="8629817" cy="219893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schemeClr val="tx1"/>
                </a:solidFill>
                <a:latin typeface="SamsungOne-400" panose="020B0503030303020204" pitchFamily="34" charset="0"/>
                <a:ea typeface="SamsungOne-400" panose="020B0503030303020204" pitchFamily="34" charset="0"/>
              </a:rPr>
              <a:t>Tìm hiểu về các khái niệm về Trí tuệ nhân tạo và Học máy cũng như các loại, quy trình và giới hạn của các phân tích dữ liệu dựa trên Học máy.</a:t>
            </a:r>
            <a:endParaRPr lang="en-US" altLang="ko-KR" sz="1300" dirty="0">
              <a:solidFill>
                <a:schemeClr val="tx1"/>
              </a:solidFill>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altLang="ko-KR" sz="1300" dirty="0">
                <a:solidFill>
                  <a:schemeClr val="tx1"/>
                </a:solidFill>
                <a:latin typeface="SamsungOne-400" panose="020B0503030303020204" pitchFamily="34" charset="0"/>
                <a:ea typeface="SamsungOne-400" panose="020B0503030303020204" pitchFamily="34" charset="0"/>
              </a:rPr>
              <a:t>Có khả năng phân tích môi trường bên trong và bên ngoài của các tập đoàn dựa trên Trí tuệ nhân tạo và có thể phân tích cách thức sử dụng cũng như thương mại hóa các mô hình kinh doanh nhằm mở rộng phạm vi ứng dụng dịch vụ Trí tuệ nhân tạo trong các ngành dựa trên Trí tuệ nhân tạo.</a:t>
            </a:r>
            <a:endParaRPr lang="en-US" altLang="ko-KR" sz="1300" dirty="0">
              <a:solidFill>
                <a:schemeClr val="tx1"/>
              </a:solidFill>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altLang="ko-KR" sz="1300" dirty="0">
                <a:solidFill>
                  <a:schemeClr val="tx1"/>
                </a:solidFill>
                <a:latin typeface="SamsungOne-400" panose="020B0503030303020204" pitchFamily="34" charset="0"/>
                <a:ea typeface="SamsungOne-400" panose="020B0503030303020204" pitchFamily="34" charset="0"/>
              </a:rPr>
              <a:t>Có khả năng phân tích xu hướng của các công nghệ liên quan đến Trí tuệ nhân tạo và những thay đổi về nhu cầu thị trường.</a:t>
            </a:r>
            <a:endParaRPr lang="en-US" altLang="ko-KR" sz="1300" dirty="0">
              <a:solidFill>
                <a:schemeClr val="tx1"/>
              </a:solidFill>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altLang="ko-KR" sz="1300" dirty="0">
                <a:solidFill>
                  <a:schemeClr val="tx1"/>
                </a:solidFill>
                <a:latin typeface="SamsungOne-400" panose="020B0503030303020204" pitchFamily="34" charset="0"/>
                <a:ea typeface="SamsungOne-400" panose="020B0503030303020204" pitchFamily="34" charset="0"/>
              </a:rPr>
              <a:t>Tìm hiểu về toàn bộ lộ trình khóa học Trí tuệ nhân tạo.</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a:t>
              </a:r>
              <a:r>
                <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 </a:t>
              </a: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tiêu</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grpSp>
        <p:nvGrpSpPr>
          <p:cNvPr id="2" name="그룹 1">
            <a:extLst>
              <a:ext uri="{FF2B5EF4-FFF2-40B4-BE49-F238E27FC236}">
                <a16:creationId xmlns:a16="http://schemas.microsoft.com/office/drawing/2014/main" id="{2A9B8441-AF29-4E04-904A-44C44F5B61C3}"/>
              </a:ext>
            </a:extLst>
          </p:cNvPr>
          <p:cNvGrpSpPr/>
          <p:nvPr/>
        </p:nvGrpSpPr>
        <p:grpSpPr>
          <a:xfrm>
            <a:off x="449856" y="3861048"/>
            <a:ext cx="8899428" cy="2006147"/>
            <a:chOff x="449856" y="3933056"/>
            <a:chExt cx="8899428" cy="2006147"/>
          </a:xfrm>
        </p:grpSpPr>
        <p:grpSp>
          <p:nvGrpSpPr>
            <p:cNvPr id="29" name="그룹 28">
              <a:extLst>
                <a:ext uri="{FF2B5EF4-FFF2-40B4-BE49-F238E27FC236}">
                  <a16:creationId xmlns:a16="http://schemas.microsoft.com/office/drawing/2014/main" id="{5546DDD7-0649-48D2-9E99-1C9EA17BFAF3}"/>
                </a:ext>
              </a:extLst>
            </p:cNvPr>
            <p:cNvGrpSpPr/>
            <p:nvPr/>
          </p:nvGrpSpPr>
          <p:grpSpPr>
            <a:xfrm>
              <a:off x="449856" y="3933056"/>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a:t>
                </a:r>
                <a:r>
                  <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 dung</a:t>
                </a: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dirty="0"/>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4237841"/>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400" panose="020B0503030303020204" pitchFamily="34" charset="0"/>
                </a:rPr>
                <a:t>Bài 1. </a:t>
              </a:r>
              <a:r>
                <a:rPr kumimoji="1" lang="en-US" altLang="ko-KR" sz="1300" dirty="0" err="1">
                  <a:solidFill>
                    <a:prstClr val="black">
                      <a:lumMod val="85000"/>
                      <a:lumOff val="15000"/>
                    </a:prstClr>
                  </a:solidFill>
                  <a:latin typeface="SamsungOne-400" panose="020B0503030303020204" pitchFamily="34" charset="0"/>
                </a:rPr>
                <a:t>Khái</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niệm</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trí</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tuệ</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nhân</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tạo</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400" panose="020B0503030303020204" pitchFamily="34" charset="0"/>
                </a:rPr>
                <a:t>Bài 2. </a:t>
              </a:r>
              <a:r>
                <a:rPr kumimoji="1" lang="en-US" altLang="ko-KR" sz="1300" dirty="0" err="1">
                  <a:solidFill>
                    <a:prstClr val="black">
                      <a:lumMod val="85000"/>
                      <a:lumOff val="15000"/>
                    </a:prstClr>
                  </a:solidFill>
                  <a:latin typeface="SamsungOne-400" panose="020B0503030303020204" pitchFamily="34" charset="0"/>
                </a:rPr>
                <a:t>Ứng</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dụng</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trí</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tuệ</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nhân</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tạo</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400" panose="020B0503030303020204" pitchFamily="34" charset="0"/>
                </a:rPr>
                <a:t>Bài 3. </a:t>
              </a:r>
              <a:r>
                <a:rPr kumimoji="1" lang="en-US" altLang="ko-KR" sz="1300" dirty="0" err="1">
                  <a:solidFill>
                    <a:prstClr val="black">
                      <a:lumMod val="85000"/>
                      <a:lumOff val="15000"/>
                    </a:prstClr>
                  </a:solidFill>
                  <a:latin typeface="SamsungOne-400" panose="020B0503030303020204" pitchFamily="34" charset="0"/>
                </a:rPr>
                <a:t>Kỹ</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thuật</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trong</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trí</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tuệ</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nhân</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tạo</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400" panose="020B0503030303020204" pitchFamily="34" charset="0"/>
                </a:rPr>
                <a:t>Bài 4. </a:t>
              </a:r>
              <a:r>
                <a:rPr kumimoji="1" lang="en-US" altLang="ko-KR" sz="1300" dirty="0" err="1">
                  <a:solidFill>
                    <a:prstClr val="black">
                      <a:lumMod val="85000"/>
                      <a:lumOff val="15000"/>
                    </a:prstClr>
                  </a:solidFill>
                  <a:latin typeface="SamsungOne-400" panose="020B0503030303020204" pitchFamily="34" charset="0"/>
                </a:rPr>
                <a:t>Trí</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tuệ</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nhân</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tạo</a:t>
              </a:r>
              <a:r>
                <a:rPr kumimoji="1" lang="en-US" altLang="ko-KR" sz="1300" dirty="0">
                  <a:solidFill>
                    <a:prstClr val="black">
                      <a:lumMod val="85000"/>
                      <a:lumOff val="15000"/>
                    </a:prstClr>
                  </a:solidFill>
                  <a:latin typeface="SamsungOne-400" panose="020B0503030303020204" pitchFamily="34" charset="0"/>
                </a:rPr>
                <a:t>: Xu </a:t>
              </a:r>
              <a:r>
                <a:rPr kumimoji="1" lang="en-US" altLang="ko-KR" sz="1300" dirty="0" err="1">
                  <a:solidFill>
                    <a:prstClr val="black">
                      <a:lumMod val="85000"/>
                      <a:lumOff val="15000"/>
                    </a:prstClr>
                  </a:solidFill>
                  <a:latin typeface="SamsungOne-400" panose="020B0503030303020204" pitchFamily="34" charset="0"/>
                </a:rPr>
                <a:t>hướng</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và</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Thị</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trường</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en-US" altLang="ko-KR" sz="1300" dirty="0">
                  <a:solidFill>
                    <a:prstClr val="black">
                      <a:lumMod val="85000"/>
                      <a:lumOff val="15000"/>
                    </a:prstClr>
                  </a:solidFill>
                  <a:latin typeface="SamsungOne-400" panose="020B0503030303020204" pitchFamily="34" charset="0"/>
                </a:rPr>
                <a:t>Bài 5. </a:t>
              </a:r>
              <a:r>
                <a:rPr kumimoji="1" lang="en-US" altLang="ko-KR" sz="1300" dirty="0" err="1">
                  <a:solidFill>
                    <a:prstClr val="black">
                      <a:lumMod val="85000"/>
                      <a:lumOff val="15000"/>
                    </a:prstClr>
                  </a:solidFill>
                  <a:latin typeface="SamsungOne-400" panose="020B0503030303020204" pitchFamily="34" charset="0"/>
                </a:rPr>
                <a:t>Lộ</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trình</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khóa</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học</a:t>
              </a:r>
              <a:endParaRPr kumimoji="1" lang="en-US" altLang="ko-KR" sz="1300" dirty="0">
                <a:solidFill>
                  <a:prstClr val="black">
                    <a:lumMod val="85000"/>
                    <a:lumOff val="15000"/>
                  </a:prstClr>
                </a:solidFill>
                <a:latin typeface="SamsungOne-400" panose="020B0503030303020204" pitchFamily="34" charset="0"/>
              </a:endParaRPr>
            </a:p>
          </p:txBody>
        </p:sp>
      </p:grpSp>
      <p:grpSp>
        <p:nvGrpSpPr>
          <p:cNvPr id="13" name="그룹 12">
            <a:extLst>
              <a:ext uri="{FF2B5EF4-FFF2-40B4-BE49-F238E27FC236}">
                <a16:creationId xmlns:a16="http://schemas.microsoft.com/office/drawing/2014/main" id="{F2C3C996-990D-46F7-8F6B-2959CDFD75A8}"/>
              </a:ext>
            </a:extLst>
          </p:cNvPr>
          <p:cNvGrpSpPr/>
          <p:nvPr/>
        </p:nvGrpSpPr>
        <p:grpSpPr>
          <a:xfrm>
            <a:off x="449856" y="450955"/>
            <a:ext cx="8999458" cy="369214"/>
            <a:chOff x="450000" y="450000"/>
            <a:chExt cx="9002343" cy="369332"/>
          </a:xfrm>
        </p:grpSpPr>
        <p:sp>
          <p:nvSpPr>
            <p:cNvPr id="14" name="직사각형 13">
              <a:extLst>
                <a:ext uri="{FF2B5EF4-FFF2-40B4-BE49-F238E27FC236}">
                  <a16:creationId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063">
                <a:defRPr/>
              </a:pPr>
              <a:r>
                <a:rPr lang="en-US" altLang="ko-KR" sz="2399" b="1" dirty="0" err="1">
                  <a:solidFill>
                    <a:srgbClr val="002F8E"/>
                  </a:solidFill>
                  <a:latin typeface="iCiel Samsung Sharp Sans Regular" pitchFamily="2" charset="77"/>
                  <a:ea typeface="iCiel Samsung Sharp Sans Regular" pitchFamily="2" charset="77"/>
                  <a:cs typeface="iCiel Samsung Sharp Sans Regular" pitchFamily="2" charset="77"/>
                </a:rPr>
                <a:t>Mô</a:t>
              </a:r>
              <a:r>
                <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 </a:t>
              </a:r>
              <a:r>
                <a:rPr lang="en-US" altLang="ko-KR" sz="2399" b="1" dirty="0" err="1">
                  <a:solidFill>
                    <a:srgbClr val="002F8E"/>
                  </a:solidFill>
                  <a:latin typeface="iCiel Samsung Sharp Sans Regular" pitchFamily="2" charset="77"/>
                  <a:ea typeface="iCiel Samsung Sharp Sans Regular" pitchFamily="2" charset="77"/>
                  <a:cs typeface="iCiel Samsung Sharp Sans Regular" pitchFamily="2" charset="77"/>
                </a:rPr>
                <a:t>tả</a:t>
              </a:r>
              <a:r>
                <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 </a:t>
              </a:r>
              <a:r>
                <a:rPr lang="en-US" altLang="ko-KR" sz="2399" b="1" dirty="0" err="1">
                  <a:solidFill>
                    <a:srgbClr val="002F8E"/>
                  </a:solidFill>
                  <a:latin typeface="iCiel Samsung Sharp Sans Regular" pitchFamily="2" charset="77"/>
                  <a:ea typeface="iCiel Samsung Sharp Sans Regular" pitchFamily="2" charset="77"/>
                  <a:cs typeface="iCiel Samsung Sharp Sans Regular" pitchFamily="2" charset="77"/>
                </a:rPr>
                <a:t>chương</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15" name="직선 연결선 14">
              <a:extLst>
                <a:ext uri="{FF2B5EF4-FFF2-40B4-BE49-F238E27FC236}">
                  <a16:creationId xmlns:a16="http://schemas.microsoft.com/office/drawing/2014/main" id="{D4F9354B-F836-4327-921B-E0690AEB4C60}"/>
                </a:ext>
              </a:extLst>
            </p:cNvPr>
            <p:cNvCxnSpPr>
              <a:cxnSpLocks/>
            </p:cNvCxnSpPr>
            <p:nvPr/>
          </p:nvCxnSpPr>
          <p:spPr>
            <a:xfrm>
              <a:off x="2864098" y="630000"/>
              <a:ext cx="6588245"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kỹ thuật chính của tự học, hoặc học không giám sát, bao gồm phân cụm, giảm kích thước, phân tích tương quan và mạng thần kinh nhân tạo tự học (SOM, v.v.) và việc sử dụng chúng rất đa dạng.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3" name="직사각형 12">
            <a:extLst>
              <a:ext uri="{FF2B5EF4-FFF2-40B4-BE49-F238E27FC236}">
                <a16:creationId xmlns:a16="http://schemas.microsoft.com/office/drawing/2014/main" id="{C2E2A049-EF7F-43E8-B55E-18045E2BAA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Tư</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(hay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sát</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7CD90959-487A-43F2-B4DB-4E86D478A552}"/>
              </a:ext>
            </a:extLst>
          </p:cNvPr>
          <p:cNvGrpSpPr/>
          <p:nvPr/>
        </p:nvGrpSpPr>
        <p:grpSpPr>
          <a:xfrm>
            <a:off x="1613347" y="2335442"/>
            <a:ext cx="6759128" cy="3880449"/>
            <a:chOff x="1680022" y="2411642"/>
            <a:chExt cx="6759128" cy="3880449"/>
          </a:xfrm>
        </p:grpSpPr>
        <p:sp>
          <p:nvSpPr>
            <p:cNvPr id="7" name="직사각형 6">
              <a:extLst>
                <a:ext uri="{FF2B5EF4-FFF2-40B4-BE49-F238E27FC236}">
                  <a16:creationId xmlns:a16="http://schemas.microsoft.com/office/drawing/2014/main" id="{3D740B28-4C21-433E-AB7F-A461EDAB2490}"/>
                </a:ext>
              </a:extLst>
            </p:cNvPr>
            <p:cNvSpPr/>
            <p:nvPr/>
          </p:nvSpPr>
          <p:spPr>
            <a:xfrm>
              <a:off x="1680022" y="2505075"/>
              <a:ext cx="6759128" cy="3787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그림 46">
              <a:extLst>
                <a:ext uri="{FF2B5EF4-FFF2-40B4-BE49-F238E27FC236}">
                  <a16:creationId xmlns:a16="http://schemas.microsoft.com/office/drawing/2014/main" id="{92821A06-3DF1-40B5-AC47-B93FACA4A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653" y="2411642"/>
              <a:ext cx="6198637" cy="3880449"/>
            </a:xfrm>
            <a:prstGeom prst="rect">
              <a:avLst/>
            </a:prstGeom>
          </p:spPr>
        </p:pic>
        <p:sp>
          <p:nvSpPr>
            <p:cNvPr id="50" name="TextBox 49">
              <a:extLst>
                <a:ext uri="{FF2B5EF4-FFF2-40B4-BE49-F238E27FC236}">
                  <a16:creationId xmlns:a16="http://schemas.microsoft.com/office/drawing/2014/main" id="{F02036A2-2E66-4491-86EC-025ED468E125}"/>
                </a:ext>
              </a:extLst>
            </p:cNvPr>
            <p:cNvSpPr txBox="1"/>
            <p:nvPr/>
          </p:nvSpPr>
          <p:spPr>
            <a:xfrm>
              <a:off x="6607595" y="2551474"/>
              <a:ext cx="64958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err="1">
                  <a:solidFill>
                    <a:schemeClr val="bg1"/>
                  </a:solidFill>
                  <a:latin typeface="SamsungOne-400" panose="020B0503030303020204" pitchFamily="34" charset="0"/>
                </a:rPr>
                <a:t>Dự</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đoán</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chuỗi</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thời</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gian</a:t>
              </a:r>
              <a:endParaRPr lang="en-US" sz="1000" b="1" dirty="0">
                <a:solidFill>
                  <a:schemeClr val="bg1"/>
                </a:solidFill>
                <a:latin typeface="SamsungOne-400" panose="020B0503030303020204" pitchFamily="34" charset="0"/>
              </a:endParaRPr>
            </a:p>
          </p:txBody>
        </p:sp>
        <p:sp>
          <p:nvSpPr>
            <p:cNvPr id="53" name="TextBox 52">
              <a:extLst>
                <a:ext uri="{FF2B5EF4-FFF2-40B4-BE49-F238E27FC236}">
                  <a16:creationId xmlns:a16="http://schemas.microsoft.com/office/drawing/2014/main" id="{F3CDA740-1AE2-474D-B9A1-EA053C60FCDF}"/>
                </a:ext>
              </a:extLst>
            </p:cNvPr>
            <p:cNvSpPr txBox="1"/>
            <p:nvPr/>
          </p:nvSpPr>
          <p:spPr>
            <a:xfrm>
              <a:off x="5743500" y="3476038"/>
              <a:ext cx="57606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00" b="1" dirty="0" err="1">
                  <a:solidFill>
                    <a:schemeClr val="bg1"/>
                  </a:solidFill>
                  <a:latin typeface="SamsungOne-400" panose="020B0503030303020204" pitchFamily="34" charset="0"/>
                </a:rPr>
                <a:t>Mô</a:t>
              </a:r>
              <a:r>
                <a:rPr lang="en-US" altLang="ko-KR" sz="1000" b="1" dirty="0">
                  <a:solidFill>
                    <a:schemeClr val="bg1"/>
                  </a:solidFill>
                  <a:latin typeface="SamsungOne-400" panose="020B0503030303020204" pitchFamily="34" charset="0"/>
                </a:rPr>
                <a:t> hình </a:t>
              </a:r>
              <a:r>
                <a:rPr lang="en-US" altLang="ko-KR" sz="1000" b="1" dirty="0" err="1">
                  <a:solidFill>
                    <a:schemeClr val="bg1"/>
                  </a:solidFill>
                  <a:latin typeface="SamsungOne-400" panose="020B0503030303020204" pitchFamily="34" charset="0"/>
                </a:rPr>
                <a:t>chuỗi</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thời</a:t>
              </a:r>
              <a:r>
                <a:rPr lang="en-US" altLang="ko-KR" sz="1000" b="1" dirty="0">
                  <a:solidFill>
                    <a:schemeClr val="bg1"/>
                  </a:solidFill>
                  <a:latin typeface="SamsungOne-400" panose="020B0503030303020204" pitchFamily="34" charset="0"/>
                </a:rPr>
                <a:t> </a:t>
              </a:r>
              <a:r>
                <a:rPr lang="en-US" altLang="ko-KR" sz="1000" b="1" dirty="0" err="1">
                  <a:solidFill>
                    <a:schemeClr val="bg1"/>
                  </a:solidFill>
                  <a:latin typeface="SamsungOne-400" panose="020B0503030303020204" pitchFamily="34" charset="0"/>
                </a:rPr>
                <a:t>gian</a:t>
              </a:r>
              <a:endParaRPr lang="en-US" sz="1000" b="1" dirty="0">
                <a:solidFill>
                  <a:schemeClr val="bg1"/>
                </a:solidFill>
                <a:latin typeface="SamsungOne-400" panose="020B0503030303020204" pitchFamily="34" charset="0"/>
              </a:endParaRPr>
            </a:p>
          </p:txBody>
        </p:sp>
        <p:sp>
          <p:nvSpPr>
            <p:cNvPr id="54" name="TextBox 53">
              <a:extLst>
                <a:ext uri="{FF2B5EF4-FFF2-40B4-BE49-F238E27FC236}">
                  <a16:creationId xmlns:a16="http://schemas.microsoft.com/office/drawing/2014/main" id="{42374B33-340E-44E8-9C3A-9B0682C77231}"/>
                </a:ext>
              </a:extLst>
            </p:cNvPr>
            <p:cNvSpPr txBox="1"/>
            <p:nvPr/>
          </p:nvSpPr>
          <p:spPr>
            <a:xfrm>
              <a:off x="6789511" y="3556271"/>
              <a:ext cx="5760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Chuỗi</a:t>
              </a:r>
              <a:r>
                <a:rPr lang="en-US" altLang="ko-KR" dirty="0"/>
                <a:t> Markov</a:t>
              </a:r>
              <a:endParaRPr lang="en-US" dirty="0"/>
            </a:p>
          </p:txBody>
        </p:sp>
        <p:sp>
          <p:nvSpPr>
            <p:cNvPr id="55" name="TextBox 54">
              <a:extLst>
                <a:ext uri="{FF2B5EF4-FFF2-40B4-BE49-F238E27FC236}">
                  <a16:creationId xmlns:a16="http://schemas.microsoft.com/office/drawing/2014/main" id="{E7BF4419-CEBD-422E-B7BE-10A451203E4A}"/>
                </a:ext>
              </a:extLst>
            </p:cNvPr>
            <p:cNvSpPr txBox="1"/>
            <p:nvPr/>
          </p:nvSpPr>
          <p:spPr>
            <a:xfrm>
              <a:off x="7610375" y="3361764"/>
              <a:ext cx="47894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0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700" dirty="0"/>
                <a:t>AR </a:t>
              </a:r>
            </a:p>
            <a:p>
              <a:r>
                <a:rPr lang="en-US" sz="700" dirty="0" err="1"/>
                <a:t>liên</a:t>
              </a:r>
              <a:r>
                <a:rPr lang="en-US" sz="700" dirty="0"/>
                <a:t> </a:t>
              </a:r>
              <a:r>
                <a:rPr lang="en-US" sz="700" dirty="0" err="1"/>
                <a:t>tục</a:t>
              </a:r>
              <a:endParaRPr lang="en-US" sz="700" dirty="0"/>
            </a:p>
          </p:txBody>
        </p:sp>
        <p:sp>
          <p:nvSpPr>
            <p:cNvPr id="56" name="TextBox 55">
              <a:extLst>
                <a:ext uri="{FF2B5EF4-FFF2-40B4-BE49-F238E27FC236}">
                  <a16:creationId xmlns:a16="http://schemas.microsoft.com/office/drawing/2014/main" id="{B005657E-DEA0-4391-8101-77EDE73160C9}"/>
                </a:ext>
              </a:extLst>
            </p:cNvPr>
            <p:cNvSpPr txBox="1"/>
            <p:nvPr/>
          </p:nvSpPr>
          <p:spPr>
            <a:xfrm>
              <a:off x="7585969" y="3851683"/>
              <a:ext cx="47894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ko-KR" dirty="0"/>
                <a:t>CRF vô hướng</a:t>
              </a:r>
              <a:endParaRPr lang="en-US" dirty="0"/>
            </a:p>
          </p:txBody>
        </p:sp>
        <p:sp>
          <p:nvSpPr>
            <p:cNvPr id="57" name="TextBox 56">
              <a:extLst>
                <a:ext uri="{FF2B5EF4-FFF2-40B4-BE49-F238E27FC236}">
                  <a16:creationId xmlns:a16="http://schemas.microsoft.com/office/drawing/2014/main" id="{FA804150-71BF-455F-85A6-214FF8CACC7F}"/>
                </a:ext>
              </a:extLst>
            </p:cNvPr>
            <p:cNvSpPr txBox="1"/>
            <p:nvPr/>
          </p:nvSpPr>
          <p:spPr>
            <a:xfrm>
              <a:off x="4288759" y="3541056"/>
              <a:ext cx="9847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dirty="0" err="1"/>
                <a:t>Học</a:t>
              </a:r>
              <a:r>
                <a:rPr lang="en-US" altLang="ko-KR" sz="1200" dirty="0"/>
                <a:t> </a:t>
              </a:r>
              <a:r>
                <a:rPr lang="en-US" altLang="ko-KR" sz="1200" dirty="0" err="1"/>
                <a:t>không</a:t>
              </a:r>
              <a:r>
                <a:rPr lang="en-US" altLang="ko-KR" sz="1200" dirty="0"/>
                <a:t> </a:t>
              </a:r>
              <a:r>
                <a:rPr lang="en-US" altLang="ko-KR" sz="1200" dirty="0" err="1"/>
                <a:t>giám</a:t>
              </a:r>
              <a:r>
                <a:rPr lang="en-US" altLang="ko-KR" sz="1200" dirty="0"/>
                <a:t> </a:t>
              </a:r>
              <a:r>
                <a:rPr lang="en-US" altLang="ko-KR" sz="1200" dirty="0" err="1"/>
                <a:t>sát</a:t>
              </a:r>
              <a:endParaRPr lang="en-US" sz="1200" dirty="0"/>
            </a:p>
          </p:txBody>
        </p:sp>
        <p:sp>
          <p:nvSpPr>
            <p:cNvPr id="58" name="TextBox 57">
              <a:extLst>
                <a:ext uri="{FF2B5EF4-FFF2-40B4-BE49-F238E27FC236}">
                  <a16:creationId xmlns:a16="http://schemas.microsoft.com/office/drawing/2014/main" id="{12B5BE12-90C5-445A-8139-AFC036FBC4B7}"/>
                </a:ext>
              </a:extLst>
            </p:cNvPr>
            <p:cNvSpPr txBox="1"/>
            <p:nvPr/>
          </p:nvSpPr>
          <p:spPr>
            <a:xfrm>
              <a:off x="3505901" y="2639775"/>
              <a:ext cx="600098"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ko-KR" sz="1100" dirty="0"/>
                <a:t>Phát hiện bất thường</a:t>
              </a:r>
              <a:endParaRPr lang="en-US" sz="1100" dirty="0"/>
            </a:p>
          </p:txBody>
        </p:sp>
        <p:sp>
          <p:nvSpPr>
            <p:cNvPr id="59" name="TextBox 58">
              <a:extLst>
                <a:ext uri="{FF2B5EF4-FFF2-40B4-BE49-F238E27FC236}">
                  <a16:creationId xmlns:a16="http://schemas.microsoft.com/office/drawing/2014/main" id="{40BE263E-0C9A-4051-BE70-129E691DD63E}"/>
                </a:ext>
              </a:extLst>
            </p:cNvPr>
            <p:cNvSpPr txBox="1"/>
            <p:nvPr/>
          </p:nvSpPr>
          <p:spPr>
            <a:xfrm>
              <a:off x="3247603" y="3887211"/>
              <a:ext cx="68559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err="1"/>
                <a:t>Mô</a:t>
              </a:r>
              <a:r>
                <a:rPr lang="en-US" altLang="ko-KR" sz="1100" dirty="0"/>
                <a:t> hình </a:t>
              </a:r>
              <a:r>
                <a:rPr lang="en-US" altLang="ko-KR" sz="1100" dirty="0" err="1"/>
                <a:t>biến</a:t>
              </a:r>
              <a:r>
                <a:rPr lang="en-US" altLang="ko-KR" sz="1100" dirty="0"/>
                <a:t> </a:t>
              </a:r>
              <a:r>
                <a:rPr lang="en-US" altLang="ko-KR" sz="1100" dirty="0" err="1"/>
                <a:t>tiềm</a:t>
              </a:r>
              <a:r>
                <a:rPr lang="en-US" altLang="ko-KR" sz="1100" dirty="0"/>
                <a:t> </a:t>
              </a:r>
              <a:r>
                <a:rPr lang="en-US" altLang="ko-KR" sz="1100" dirty="0" err="1"/>
                <a:t>ẩn</a:t>
              </a:r>
              <a:endParaRPr lang="en-US" altLang="ko-KR" sz="1100" dirty="0"/>
            </a:p>
          </p:txBody>
        </p:sp>
        <p:sp>
          <p:nvSpPr>
            <p:cNvPr id="5" name="타원 4">
              <a:extLst>
                <a:ext uri="{FF2B5EF4-FFF2-40B4-BE49-F238E27FC236}">
                  <a16:creationId xmlns:a16="http://schemas.microsoft.com/office/drawing/2014/main" id="{4E46E657-6A8E-4C6B-9F8A-54E59DBCEDD7}"/>
                </a:ext>
              </a:extLst>
            </p:cNvPr>
            <p:cNvSpPr/>
            <p:nvPr/>
          </p:nvSpPr>
          <p:spPr>
            <a:xfrm>
              <a:off x="3073747" y="3605060"/>
              <a:ext cx="1032252" cy="1032252"/>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1" name="TextBox 60">
              <a:extLst>
                <a:ext uri="{FF2B5EF4-FFF2-40B4-BE49-F238E27FC236}">
                  <a16:creationId xmlns:a16="http://schemas.microsoft.com/office/drawing/2014/main" id="{C7FF9CA6-F525-46EC-A622-AC238478EE5A}"/>
                </a:ext>
              </a:extLst>
            </p:cNvPr>
            <p:cNvSpPr txBox="1"/>
            <p:nvPr/>
          </p:nvSpPr>
          <p:spPr>
            <a:xfrm>
              <a:off x="5284107" y="4471942"/>
              <a:ext cx="76093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dirty="0" err="1"/>
                <a:t>Giảm</a:t>
              </a:r>
              <a:r>
                <a:rPr lang="en-US" altLang="ko-KR" sz="1100" dirty="0"/>
                <a:t> </a:t>
              </a:r>
              <a:r>
                <a:rPr lang="en-US" altLang="ko-KR" sz="1100" dirty="0" err="1"/>
                <a:t>kích</a:t>
              </a:r>
              <a:r>
                <a:rPr lang="en-US" altLang="ko-KR" sz="1100" dirty="0"/>
                <a:t> </a:t>
              </a:r>
              <a:r>
                <a:rPr lang="en-US" altLang="ko-KR" sz="1100" dirty="0" err="1"/>
                <a:t>thước</a:t>
              </a:r>
              <a:endParaRPr lang="en-US" altLang="ko-KR" sz="1100" dirty="0"/>
            </a:p>
          </p:txBody>
        </p:sp>
        <p:sp>
          <p:nvSpPr>
            <p:cNvPr id="62" name="타원 61">
              <a:extLst>
                <a:ext uri="{FF2B5EF4-FFF2-40B4-BE49-F238E27FC236}">
                  <a16:creationId xmlns:a16="http://schemas.microsoft.com/office/drawing/2014/main" id="{24F70F63-834F-4750-A055-153BED43FA61}"/>
                </a:ext>
              </a:extLst>
            </p:cNvPr>
            <p:cNvSpPr/>
            <p:nvPr/>
          </p:nvSpPr>
          <p:spPr>
            <a:xfrm>
              <a:off x="5170465" y="4092939"/>
              <a:ext cx="984794" cy="984794"/>
            </a:xfrm>
            <a:prstGeom prst="ellipse">
              <a:avLst/>
            </a:prstGeom>
            <a:solidFill>
              <a:schemeClr val="accent2">
                <a:alpha val="24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p>
          </p:txBody>
        </p:sp>
        <p:sp>
          <p:nvSpPr>
            <p:cNvPr id="63" name="TextBox 62">
              <a:extLst>
                <a:ext uri="{FF2B5EF4-FFF2-40B4-BE49-F238E27FC236}">
                  <a16:creationId xmlns:a16="http://schemas.microsoft.com/office/drawing/2014/main" id="{5FB285E8-5FE7-431B-994A-ECE610703A17}"/>
                </a:ext>
              </a:extLst>
            </p:cNvPr>
            <p:cNvSpPr txBox="1"/>
            <p:nvPr/>
          </p:nvSpPr>
          <p:spPr>
            <a:xfrm>
              <a:off x="7689474" y="6028267"/>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7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a:t>PCA</a:t>
              </a:r>
              <a:endParaRPr lang="en-US" sz="900" dirty="0"/>
            </a:p>
          </p:txBody>
        </p:sp>
        <p:sp>
          <p:nvSpPr>
            <p:cNvPr id="64" name="TextBox 63">
              <a:extLst>
                <a:ext uri="{FF2B5EF4-FFF2-40B4-BE49-F238E27FC236}">
                  <a16:creationId xmlns:a16="http://schemas.microsoft.com/office/drawing/2014/main" id="{4125A2E2-C4AA-4840-B61E-4DCA64894B17}"/>
                </a:ext>
              </a:extLst>
            </p:cNvPr>
            <p:cNvSpPr txBox="1"/>
            <p:nvPr/>
          </p:nvSpPr>
          <p:spPr>
            <a:xfrm>
              <a:off x="6231220" y="5912769"/>
              <a:ext cx="2528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NMF</a:t>
              </a:r>
              <a:endParaRPr lang="en-US" dirty="0"/>
            </a:p>
          </p:txBody>
        </p:sp>
        <p:sp>
          <p:nvSpPr>
            <p:cNvPr id="65" name="TextBox 64">
              <a:extLst>
                <a:ext uri="{FF2B5EF4-FFF2-40B4-BE49-F238E27FC236}">
                  <a16:creationId xmlns:a16="http://schemas.microsoft.com/office/drawing/2014/main" id="{03A61F7E-9ACE-43C4-9522-1C043B28BC0B}"/>
                </a:ext>
              </a:extLst>
            </p:cNvPr>
            <p:cNvSpPr txBox="1"/>
            <p:nvPr/>
          </p:nvSpPr>
          <p:spPr>
            <a:xfrm>
              <a:off x="6650310" y="5856984"/>
              <a:ext cx="33218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a:t>PLSA</a:t>
              </a:r>
              <a:endParaRPr lang="en-US" dirty="0"/>
            </a:p>
          </p:txBody>
        </p:sp>
        <p:sp>
          <p:nvSpPr>
            <p:cNvPr id="66" name="TextBox 65">
              <a:extLst>
                <a:ext uri="{FF2B5EF4-FFF2-40B4-BE49-F238E27FC236}">
                  <a16:creationId xmlns:a16="http://schemas.microsoft.com/office/drawing/2014/main" id="{09C48B2E-71D5-48F5-B99E-CDED0F5DC35D}"/>
                </a:ext>
              </a:extLst>
            </p:cNvPr>
            <p:cNvSpPr txBox="1"/>
            <p:nvPr/>
          </p:nvSpPr>
          <p:spPr>
            <a:xfrm>
              <a:off x="6890295" y="5521424"/>
              <a:ext cx="53831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err="1"/>
                <a:t>Phân</a:t>
              </a:r>
              <a:r>
                <a:rPr lang="en-US" altLang="ko-KR" sz="700" dirty="0"/>
                <a:t> </a:t>
              </a:r>
              <a:r>
                <a:rPr lang="en-US" altLang="ko-KR" sz="700" dirty="0" err="1"/>
                <a:t>tích</a:t>
              </a:r>
              <a:endParaRPr lang="en-US" altLang="ko-KR" sz="700" dirty="0"/>
            </a:p>
            <a:p>
              <a:r>
                <a:rPr lang="en-US" altLang="ko-KR" sz="700" dirty="0" err="1"/>
                <a:t>yếu</a:t>
              </a:r>
              <a:r>
                <a:rPr lang="en-US" altLang="ko-KR" sz="700" dirty="0"/>
                <a:t> </a:t>
              </a:r>
              <a:r>
                <a:rPr lang="en-US" altLang="ko-KR" sz="700" dirty="0" err="1"/>
                <a:t>tố</a:t>
              </a:r>
              <a:endParaRPr lang="en-US" sz="700" dirty="0"/>
            </a:p>
          </p:txBody>
        </p:sp>
        <p:sp>
          <p:nvSpPr>
            <p:cNvPr id="67" name="TextBox 66">
              <a:extLst>
                <a:ext uri="{FF2B5EF4-FFF2-40B4-BE49-F238E27FC236}">
                  <a16:creationId xmlns:a16="http://schemas.microsoft.com/office/drawing/2014/main" id="{8C8D1A86-0E83-48C5-8563-D147815C3747}"/>
                </a:ext>
              </a:extLst>
            </p:cNvPr>
            <p:cNvSpPr txBox="1"/>
            <p:nvPr/>
          </p:nvSpPr>
          <p:spPr>
            <a:xfrm>
              <a:off x="6293572" y="5051679"/>
              <a:ext cx="42926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Tuyến</a:t>
              </a:r>
              <a:r>
                <a:rPr lang="en-US" altLang="ko-KR" dirty="0"/>
                <a:t> </a:t>
              </a:r>
              <a:r>
                <a:rPr lang="en-US" altLang="ko-KR" dirty="0" err="1"/>
                <a:t>tính</a:t>
              </a:r>
              <a:endParaRPr lang="en-US" dirty="0"/>
            </a:p>
          </p:txBody>
        </p:sp>
        <p:sp>
          <p:nvSpPr>
            <p:cNvPr id="68" name="TextBox 67">
              <a:extLst>
                <a:ext uri="{FF2B5EF4-FFF2-40B4-BE49-F238E27FC236}">
                  <a16:creationId xmlns:a16="http://schemas.microsoft.com/office/drawing/2014/main" id="{B6E001FE-4177-4DF3-8A12-BA3237D7EFFA}"/>
                </a:ext>
              </a:extLst>
            </p:cNvPr>
            <p:cNvSpPr txBox="1"/>
            <p:nvPr/>
          </p:nvSpPr>
          <p:spPr>
            <a:xfrm>
              <a:off x="5624886" y="5404309"/>
              <a:ext cx="435704"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Phi </a:t>
              </a:r>
              <a:r>
                <a:rPr lang="en-US" altLang="ko-KR" dirty="0" err="1"/>
                <a:t>tuyến</a:t>
              </a:r>
              <a:r>
                <a:rPr lang="en-US" altLang="ko-KR" dirty="0"/>
                <a:t> </a:t>
              </a:r>
              <a:r>
                <a:rPr lang="en-US" altLang="ko-KR" dirty="0" err="1"/>
                <a:t>tính</a:t>
              </a:r>
              <a:endParaRPr lang="en-US" dirty="0"/>
            </a:p>
          </p:txBody>
        </p:sp>
        <p:sp>
          <p:nvSpPr>
            <p:cNvPr id="69" name="TextBox 68">
              <a:extLst>
                <a:ext uri="{FF2B5EF4-FFF2-40B4-BE49-F238E27FC236}">
                  <a16:creationId xmlns:a16="http://schemas.microsoft.com/office/drawing/2014/main" id="{8A328555-7F97-4E72-9C68-B37F628492BA}"/>
                </a:ext>
              </a:extLst>
            </p:cNvPr>
            <p:cNvSpPr txBox="1"/>
            <p:nvPr/>
          </p:nvSpPr>
          <p:spPr>
            <a:xfrm>
              <a:off x="4870415" y="5233392"/>
              <a:ext cx="435704"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Trực</a:t>
              </a:r>
              <a:r>
                <a:rPr lang="en-US" altLang="ko-KR" dirty="0"/>
                <a:t> </a:t>
              </a:r>
              <a:r>
                <a:rPr lang="en-US" altLang="ko-KR" dirty="0" err="1"/>
                <a:t>quan</a:t>
              </a:r>
              <a:r>
                <a:rPr lang="en-US" altLang="ko-KR" dirty="0"/>
                <a:t> </a:t>
              </a:r>
              <a:r>
                <a:rPr lang="en-US" altLang="ko-KR" dirty="0" err="1"/>
                <a:t>hóa</a:t>
              </a:r>
              <a:endParaRPr lang="en-US" altLang="ko-KR" dirty="0"/>
            </a:p>
          </p:txBody>
        </p:sp>
        <p:sp>
          <p:nvSpPr>
            <p:cNvPr id="70" name="TextBox 69">
              <a:extLst>
                <a:ext uri="{FF2B5EF4-FFF2-40B4-BE49-F238E27FC236}">
                  <a16:creationId xmlns:a16="http://schemas.microsoft.com/office/drawing/2014/main" id="{12098950-BFA6-4F03-89DD-97F18DECA022}"/>
                </a:ext>
              </a:extLst>
            </p:cNvPr>
            <p:cNvSpPr txBox="1"/>
            <p:nvPr/>
          </p:nvSpPr>
          <p:spPr>
            <a:xfrm>
              <a:off x="6530255" y="4225280"/>
              <a:ext cx="43204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dirty="0" err="1"/>
                <a:t>Chuỗi</a:t>
              </a:r>
              <a:r>
                <a:rPr lang="en-US" altLang="ko-KR" sz="800" dirty="0"/>
                <a:t> Markov </a:t>
              </a:r>
              <a:r>
                <a:rPr lang="en-US" altLang="ko-KR" sz="800" dirty="0" err="1"/>
                <a:t>tiềm</a:t>
              </a:r>
              <a:r>
                <a:rPr lang="en-US" altLang="ko-KR" sz="800" dirty="0"/>
                <a:t> </a:t>
              </a:r>
              <a:r>
                <a:rPr lang="en-US" altLang="ko-KR" sz="800" dirty="0" err="1"/>
                <a:t>ẩn</a:t>
              </a:r>
              <a:endParaRPr lang="en-US" sz="800" dirty="0"/>
            </a:p>
          </p:txBody>
        </p:sp>
        <p:sp>
          <p:nvSpPr>
            <p:cNvPr id="71" name="TextBox 70">
              <a:extLst>
                <a:ext uri="{FF2B5EF4-FFF2-40B4-BE49-F238E27FC236}">
                  <a16:creationId xmlns:a16="http://schemas.microsoft.com/office/drawing/2014/main" id="{38EE76BC-3001-4A2B-A23D-363488839B5C}"/>
                </a:ext>
              </a:extLst>
            </p:cNvPr>
            <p:cNvSpPr txBox="1"/>
            <p:nvPr/>
          </p:nvSpPr>
          <p:spPr>
            <a:xfrm>
              <a:off x="7336487" y="4317812"/>
              <a:ext cx="43204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HMM </a:t>
              </a:r>
              <a:r>
                <a:rPr lang="en-US" altLang="ko-KR" sz="700" dirty="0" err="1"/>
                <a:t>rời</a:t>
              </a:r>
              <a:r>
                <a:rPr lang="en-US" altLang="ko-KR" sz="700" dirty="0"/>
                <a:t> </a:t>
              </a:r>
              <a:r>
                <a:rPr lang="en-US" altLang="ko-KR" sz="700" dirty="0" err="1"/>
                <a:t>rạc</a:t>
              </a:r>
              <a:endParaRPr lang="en-US" sz="700" dirty="0"/>
            </a:p>
          </p:txBody>
        </p:sp>
        <p:sp>
          <p:nvSpPr>
            <p:cNvPr id="72" name="TextBox 71">
              <a:extLst>
                <a:ext uri="{FF2B5EF4-FFF2-40B4-BE49-F238E27FC236}">
                  <a16:creationId xmlns:a16="http://schemas.microsoft.com/office/drawing/2014/main" id="{2E2B1393-87E5-4902-A762-0953C500B42E}"/>
                </a:ext>
              </a:extLst>
            </p:cNvPr>
            <p:cNvSpPr txBox="1"/>
            <p:nvPr/>
          </p:nvSpPr>
          <p:spPr>
            <a:xfrm>
              <a:off x="7178327" y="4768689"/>
              <a:ext cx="5349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LDS </a:t>
              </a:r>
            </a:p>
            <a:p>
              <a:r>
                <a:rPr lang="en-US" altLang="ko-KR" sz="700" dirty="0" err="1"/>
                <a:t>liên</a:t>
              </a:r>
              <a:r>
                <a:rPr lang="en-US" altLang="ko-KR" sz="700" dirty="0"/>
                <a:t> </a:t>
              </a:r>
              <a:r>
                <a:rPr lang="en-US" altLang="ko-KR" sz="700" dirty="0" err="1"/>
                <a:t>tục</a:t>
              </a:r>
              <a:endParaRPr lang="en-US" sz="700" dirty="0"/>
            </a:p>
          </p:txBody>
        </p:sp>
        <p:sp>
          <p:nvSpPr>
            <p:cNvPr id="73" name="TextBox 72">
              <a:extLst>
                <a:ext uri="{FF2B5EF4-FFF2-40B4-BE49-F238E27FC236}">
                  <a16:creationId xmlns:a16="http://schemas.microsoft.com/office/drawing/2014/main" id="{9528E321-2026-43C2-819B-D5D9F0DDDB7D}"/>
                </a:ext>
              </a:extLst>
            </p:cNvPr>
            <p:cNvSpPr txBox="1"/>
            <p:nvPr/>
          </p:nvSpPr>
          <p:spPr>
            <a:xfrm>
              <a:off x="6818287" y="5059179"/>
              <a:ext cx="53492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8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SLDS </a:t>
              </a:r>
            </a:p>
            <a:p>
              <a:r>
                <a:rPr lang="en-US" altLang="ko-KR" dirty="0" err="1"/>
                <a:t>trộn</a:t>
              </a:r>
              <a:endParaRPr lang="en-US" altLang="ko-KR" dirty="0"/>
            </a:p>
          </p:txBody>
        </p:sp>
        <p:sp>
          <p:nvSpPr>
            <p:cNvPr id="74" name="TextBox 73">
              <a:extLst>
                <a:ext uri="{FF2B5EF4-FFF2-40B4-BE49-F238E27FC236}">
                  <a16:creationId xmlns:a16="http://schemas.microsoft.com/office/drawing/2014/main" id="{CCB0E4CB-0DC1-4D87-8DA3-5801498C809B}"/>
                </a:ext>
              </a:extLst>
            </p:cNvPr>
            <p:cNvSpPr txBox="1"/>
            <p:nvPr/>
          </p:nvSpPr>
          <p:spPr>
            <a:xfrm>
              <a:off x="4057037" y="4749332"/>
              <a:ext cx="55408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dirty="0"/>
                <a:t>Chưa </a:t>
              </a:r>
              <a:r>
                <a:rPr lang="en-US" altLang="ko-KR" sz="800" dirty="0" err="1"/>
                <a:t>hoàn</a:t>
              </a:r>
              <a:r>
                <a:rPr lang="en-US" altLang="ko-KR" sz="800" dirty="0"/>
                <a:t> </a:t>
              </a:r>
              <a:r>
                <a:rPr lang="en-US" altLang="ko-KR" sz="800" dirty="0" err="1"/>
                <a:t>thành</a:t>
              </a:r>
              <a:endParaRPr lang="en-US" sz="800" dirty="0"/>
            </a:p>
          </p:txBody>
        </p:sp>
        <p:sp>
          <p:nvSpPr>
            <p:cNvPr id="75" name="TextBox 74">
              <a:extLst>
                <a:ext uri="{FF2B5EF4-FFF2-40B4-BE49-F238E27FC236}">
                  <a16:creationId xmlns:a16="http://schemas.microsoft.com/office/drawing/2014/main" id="{2BC708DA-4828-4911-9253-F592CEBE5658}"/>
                </a:ext>
              </a:extLst>
            </p:cNvPr>
            <p:cNvSpPr txBox="1"/>
            <p:nvPr/>
          </p:nvSpPr>
          <p:spPr>
            <a:xfrm>
              <a:off x="3333131" y="5015339"/>
              <a:ext cx="50481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Hoàn</a:t>
              </a:r>
              <a:r>
                <a:rPr lang="en-US" dirty="0"/>
                <a:t> </a:t>
              </a:r>
              <a:r>
                <a:rPr lang="en-US" dirty="0" err="1"/>
                <a:t>thành</a:t>
              </a:r>
              <a:endParaRPr lang="en-US" dirty="0"/>
            </a:p>
          </p:txBody>
        </p:sp>
        <p:sp>
          <p:nvSpPr>
            <p:cNvPr id="76" name="TextBox 75">
              <a:extLst>
                <a:ext uri="{FF2B5EF4-FFF2-40B4-BE49-F238E27FC236}">
                  <a16:creationId xmlns:a16="http://schemas.microsoft.com/office/drawing/2014/main" id="{AA1D1B4E-45E1-4769-800E-25C340ED4D53}"/>
                </a:ext>
              </a:extLst>
            </p:cNvPr>
            <p:cNvSpPr txBox="1"/>
            <p:nvPr/>
          </p:nvSpPr>
          <p:spPr>
            <a:xfrm>
              <a:off x="3390221" y="5854155"/>
              <a:ext cx="43570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C</a:t>
              </a:r>
              <a:r>
                <a:rPr lang="vi-VN" altLang="ko-KR" sz="700" dirty="0"/>
                <a:t>ơ sở</a:t>
              </a:r>
            </a:p>
            <a:p>
              <a:r>
                <a:rPr lang="vi-VN" altLang="ko-KR" sz="700" dirty="0"/>
                <a:t>thưa thớt</a:t>
              </a:r>
              <a:endParaRPr lang="en-US" sz="700" dirty="0"/>
            </a:p>
          </p:txBody>
        </p:sp>
        <p:sp>
          <p:nvSpPr>
            <p:cNvPr id="77" name="TextBox 76">
              <a:extLst>
                <a:ext uri="{FF2B5EF4-FFF2-40B4-BE49-F238E27FC236}">
                  <a16:creationId xmlns:a16="http://schemas.microsoft.com/office/drawing/2014/main" id="{7FD351E0-5751-424F-B132-6FA6AC6A5665}"/>
                </a:ext>
              </a:extLst>
            </p:cNvPr>
            <p:cNvSpPr txBox="1"/>
            <p:nvPr/>
          </p:nvSpPr>
          <p:spPr>
            <a:xfrm>
              <a:off x="2298876" y="5165096"/>
              <a:ext cx="632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600" dirty="0"/>
                <a:t>Phân </a:t>
              </a:r>
              <a:r>
                <a:rPr lang="en-US" altLang="ko-KR" sz="600" dirty="0" err="1"/>
                <a:t>bổ</a:t>
              </a:r>
              <a:r>
                <a:rPr lang="en-US" altLang="ko-KR" sz="600" dirty="0"/>
                <a:t> </a:t>
              </a:r>
            </a:p>
            <a:p>
              <a:r>
                <a:rPr lang="en-US" altLang="ko-KR" sz="600" dirty="0"/>
                <a:t>Dirichlet </a:t>
              </a:r>
            </a:p>
            <a:p>
              <a:r>
                <a:rPr lang="en-US" altLang="ko-KR" sz="600" dirty="0" err="1"/>
                <a:t>tiềm</a:t>
              </a:r>
              <a:r>
                <a:rPr lang="en-US" altLang="ko-KR" sz="600" dirty="0"/>
                <a:t> </a:t>
              </a:r>
              <a:r>
                <a:rPr lang="en-US" altLang="ko-KR" sz="600" dirty="0" err="1"/>
                <a:t>ẩn</a:t>
              </a:r>
              <a:endParaRPr lang="en-US" sz="600" dirty="0"/>
            </a:p>
          </p:txBody>
        </p:sp>
        <p:sp>
          <p:nvSpPr>
            <p:cNvPr id="78" name="TextBox 77">
              <a:extLst>
                <a:ext uri="{FF2B5EF4-FFF2-40B4-BE49-F238E27FC236}">
                  <a16:creationId xmlns:a16="http://schemas.microsoft.com/office/drawing/2014/main" id="{63E682D5-D713-4B68-8DB6-E87C53811573}"/>
                </a:ext>
              </a:extLst>
            </p:cNvPr>
            <p:cNvSpPr txBox="1"/>
            <p:nvPr/>
          </p:nvSpPr>
          <p:spPr>
            <a:xfrm>
              <a:off x="2364765" y="4327971"/>
              <a:ext cx="46771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800" dirty="0" err="1"/>
                <a:t>Thành</a:t>
              </a:r>
              <a:r>
                <a:rPr lang="en-US" altLang="ko-KR" sz="800" dirty="0"/>
                <a:t> </a:t>
              </a:r>
              <a:r>
                <a:rPr lang="en-US" altLang="ko-KR" sz="800" dirty="0" err="1"/>
                <a:t>viên</a:t>
              </a:r>
              <a:r>
                <a:rPr lang="en-US" altLang="ko-KR" sz="800" dirty="0"/>
                <a:t> </a:t>
              </a:r>
              <a:r>
                <a:rPr lang="en-US" altLang="ko-KR" sz="800" dirty="0" err="1"/>
                <a:t>hỗn</a:t>
              </a:r>
              <a:r>
                <a:rPr lang="en-US" altLang="ko-KR" sz="800" dirty="0"/>
                <a:t> </a:t>
              </a:r>
              <a:r>
                <a:rPr lang="en-US" altLang="ko-KR" sz="800" dirty="0" err="1"/>
                <a:t>hợp</a:t>
              </a:r>
              <a:endParaRPr lang="en-US" sz="800" dirty="0"/>
            </a:p>
          </p:txBody>
        </p:sp>
        <p:sp>
          <p:nvSpPr>
            <p:cNvPr id="79" name="TextBox 78">
              <a:extLst>
                <a:ext uri="{FF2B5EF4-FFF2-40B4-BE49-F238E27FC236}">
                  <a16:creationId xmlns:a16="http://schemas.microsoft.com/office/drawing/2014/main" id="{46AEDC51-E866-4AE8-8E45-2E9D9E53D4DC}"/>
                </a:ext>
              </a:extLst>
            </p:cNvPr>
            <p:cNvSpPr txBox="1"/>
            <p:nvPr/>
          </p:nvSpPr>
          <p:spPr>
            <a:xfrm>
              <a:off x="1872737" y="5021645"/>
              <a:ext cx="434878"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Phân </a:t>
              </a:r>
              <a:r>
                <a:rPr lang="en-US" altLang="ko-KR" dirty="0" err="1"/>
                <a:t>rã</a:t>
              </a:r>
              <a:endParaRPr lang="en-US" dirty="0"/>
            </a:p>
          </p:txBody>
        </p:sp>
      </p:grpSp>
    </p:spTree>
    <p:custDataLst>
      <p:tags r:id="rId1"/>
    </p:custDataLst>
    <p:extLst>
      <p:ext uri="{BB962C8B-B14F-4D97-AF65-F5344CB8AC3E}">
        <p14:creationId xmlns:p14="http://schemas.microsoft.com/office/powerpoint/2010/main" val="3939522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Học</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hàng</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loạt</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Học</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trực</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tuyến</a:t>
            </a:r>
            <a:r>
              <a:rPr lang="en-US" altLang="ko-KR" sz="1300" b="1" dirty="0">
                <a:solidFill>
                  <a:schemeClr val="tx1"/>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thống được đào tạo bằng cách tiêm dữ liệu tuần tự từng cái một hoặc theo từng đợt nhỏ gọi là mini-batch.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6" name="직사각형 2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F6033B04-FC54-4B95-9050-7697A3016CD0}"/>
              </a:ext>
            </a:extLst>
          </p:cNvPr>
          <p:cNvGrpSpPr/>
          <p:nvPr/>
        </p:nvGrpSpPr>
        <p:grpSpPr>
          <a:xfrm>
            <a:off x="1423021" y="2564904"/>
            <a:ext cx="7050012" cy="3672041"/>
            <a:chOff x="1423021" y="2637279"/>
            <a:chExt cx="7050012" cy="3672041"/>
          </a:xfrm>
        </p:grpSpPr>
        <p:sp>
          <p:nvSpPr>
            <p:cNvPr id="30" name="직사각형 29"/>
            <p:cNvSpPr/>
            <p:nvPr/>
          </p:nvSpPr>
          <p:spPr>
            <a:xfrm>
              <a:off x="1423021" y="2818614"/>
              <a:ext cx="7050012" cy="34907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9">
              <a:extLst>
                <a:ext uri="{FF2B5EF4-FFF2-40B4-BE49-F238E27FC236}">
                  <a16:creationId xmlns:a16="http://schemas.microsoft.com/office/drawing/2014/main" id="{19D09BE8-181E-4B71-8FF9-8CE3E133865B}"/>
                </a:ext>
              </a:extLst>
            </p:cNvPr>
            <p:cNvSpPr/>
            <p:nvPr/>
          </p:nvSpPr>
          <p:spPr>
            <a:xfrm>
              <a:off x="2287116" y="2637279"/>
              <a:ext cx="5328592" cy="338554"/>
            </a:xfrm>
            <a:prstGeom prst="rect">
              <a:avLst/>
            </a:prstGeom>
            <a:solidFill>
              <a:schemeClr val="bg1"/>
            </a:solidFill>
          </p:spPr>
          <p:txBody>
            <a:bodyPr wrap="square">
              <a:spAutoFit/>
            </a:bodyPr>
            <a:lstStyle/>
            <a:p>
              <a:pPr algn="ctr"/>
              <a:r>
                <a:rPr lang="vi-VN" altLang="ko-KR" sz="1600" b="1" dirty="0">
                  <a:solidFill>
                    <a:srgbClr val="1429A0"/>
                  </a:solidFill>
                  <a:latin typeface="SamsungOne-400" pitchFamily="34" charset="0"/>
                  <a:ea typeface="SamsungOne-400" pitchFamily="34" charset="0"/>
                </a:rPr>
                <a:t>Xử lý lượng lớn dữ liệu bằng cách học trực tuyến</a:t>
              </a:r>
              <a:endParaRPr lang="ko-KR" altLang="en-US" sz="1600" b="1" dirty="0">
                <a:solidFill>
                  <a:srgbClr val="1429A0"/>
                </a:solidFill>
                <a:latin typeface="SamsungOne-400" pitchFamily="34" charset="0"/>
                <a:ea typeface="SamsungOne-400" pitchFamily="34" charset="0"/>
              </a:endParaRPr>
            </a:p>
          </p:txBody>
        </p:sp>
        <p:grpSp>
          <p:nvGrpSpPr>
            <p:cNvPr id="2" name="그룹 1">
              <a:extLst>
                <a:ext uri="{FF2B5EF4-FFF2-40B4-BE49-F238E27FC236}">
                  <a16:creationId xmlns:a16="http://schemas.microsoft.com/office/drawing/2014/main" id="{22344AFA-B71F-4FFF-9863-6B0583930F2D}"/>
                </a:ext>
              </a:extLst>
            </p:cNvPr>
            <p:cNvGrpSpPr/>
            <p:nvPr/>
          </p:nvGrpSpPr>
          <p:grpSpPr>
            <a:xfrm>
              <a:off x="1822044" y="3127201"/>
              <a:ext cx="6251965" cy="3030751"/>
              <a:chOff x="1832003" y="3156803"/>
              <a:chExt cx="6251965" cy="3030751"/>
            </a:xfrm>
          </p:grpSpPr>
          <p:sp>
            <p:nvSpPr>
              <p:cNvPr id="33" name="TextBox 32"/>
              <p:cNvSpPr txBox="1"/>
              <p:nvPr/>
            </p:nvSpPr>
            <p:spPr>
              <a:xfrm>
                <a:off x="2124942" y="3916226"/>
                <a:ext cx="1344118" cy="200055"/>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ko-KR" altLang="en-US" sz="1300" b="1" dirty="0">
                    <a:solidFill>
                      <a:schemeClr val="tx1"/>
                    </a:solidFill>
                    <a:latin typeface="SamsungOne-400" panose="020B0503030303020204" pitchFamily="34" charset="0"/>
                  </a:rPr>
                  <a:t>많은 양의 데이터</a:t>
                </a:r>
                <a:endParaRPr lang="en-US" sz="1300" b="1" dirty="0">
                  <a:solidFill>
                    <a:schemeClr val="tx1"/>
                  </a:solidFill>
                  <a:latin typeface="SamsungOne-400" panose="020B0503030303020204" pitchFamily="34" charset="0"/>
                </a:endParaRPr>
              </a:p>
            </p:txBody>
          </p:sp>
          <p:sp>
            <p:nvSpPr>
              <p:cNvPr id="34" name="TextBox 33"/>
              <p:cNvSpPr txBox="1"/>
              <p:nvPr/>
            </p:nvSpPr>
            <p:spPr>
              <a:xfrm>
                <a:off x="3749116" y="3817379"/>
                <a:ext cx="920785" cy="692497"/>
              </a:xfrm>
              <a:prstGeom prst="rect">
                <a:avLst/>
              </a:prstGeom>
              <a:solidFill>
                <a:schemeClr val="bg1"/>
              </a:solidFill>
            </p:spPr>
            <p:txBody>
              <a:bodyPr wrap="square" rtlCol="0">
                <a:spAutoFit/>
              </a:bodyPr>
              <a:lstStyle/>
              <a:p>
                <a:r>
                  <a:rPr lang="en-US" altLang="ko-KR" sz="1300" b="1" dirty="0">
                    <a:latin typeface="SamsungOne-400" panose="020B0503030303020204" pitchFamily="34" charset="0"/>
                  </a:rPr>
                  <a:t>Phân chia </a:t>
                </a:r>
                <a:r>
                  <a:rPr lang="en-US" altLang="ko-KR" sz="1300" b="1" dirty="0" err="1">
                    <a:latin typeface="SamsungOne-400" panose="020B0503030303020204" pitchFamily="34" charset="0"/>
                  </a:rPr>
                  <a:t>thành</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các</a:t>
                </a:r>
                <a:r>
                  <a:rPr lang="en-US" altLang="ko-KR" sz="1300" b="1" dirty="0">
                    <a:latin typeface="SamsungOne-400" panose="020B0503030303020204" pitchFamily="34" charset="0"/>
                  </a:rPr>
                  <a:t> phần</a:t>
                </a:r>
                <a:endParaRPr lang="en-US" sz="1300" b="1" dirty="0">
                  <a:latin typeface="SamsungOne-400" panose="020B0503030303020204" pitchFamily="34" charset="0"/>
                </a:endParaRPr>
              </a:p>
            </p:txBody>
          </p:sp>
          <p:grpSp>
            <p:nvGrpSpPr>
              <p:cNvPr id="35" name="그룹 34">
                <a:extLst>
                  <a:ext uri="{FF2B5EF4-FFF2-40B4-BE49-F238E27FC236}">
                    <a16:creationId xmlns:a16="http://schemas.microsoft.com/office/drawing/2014/main" id="{6D7A0CF7-4114-4B4E-892B-2336026D2338}"/>
                  </a:ext>
                </a:extLst>
              </p:cNvPr>
              <p:cNvGrpSpPr/>
              <p:nvPr/>
            </p:nvGrpSpPr>
            <p:grpSpPr>
              <a:xfrm>
                <a:off x="1832003" y="3276031"/>
                <a:ext cx="2183305" cy="936104"/>
                <a:chOff x="9069" y="3212976"/>
                <a:chExt cx="2183305" cy="936104"/>
              </a:xfrm>
            </p:grpSpPr>
            <p:sp>
              <p:nvSpPr>
                <p:cNvPr id="74" name="순서도: 데이터 73">
                  <a:extLst>
                    <a:ext uri="{FF2B5EF4-FFF2-40B4-BE49-F238E27FC236}">
                      <a16:creationId xmlns:a16="http://schemas.microsoft.com/office/drawing/2014/main" id="{6E8CC313-296C-43FA-8557-CC5B4D8145B1}"/>
                    </a:ext>
                  </a:extLst>
                </p:cNvPr>
                <p:cNvSpPr/>
                <p:nvPr/>
              </p:nvSpPr>
              <p:spPr>
                <a:xfrm>
                  <a:off x="9069" y="3212976"/>
                  <a:ext cx="2183305" cy="936104"/>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5" name="직선 화살표 연결선 74">
                  <a:extLst>
                    <a:ext uri="{FF2B5EF4-FFF2-40B4-BE49-F238E27FC236}">
                      <a16:creationId xmlns:a16="http://schemas.microsoft.com/office/drawing/2014/main" id="{3AFF396E-3E9E-419C-AAF9-87AEE07D4B9E}"/>
                    </a:ext>
                  </a:extLst>
                </p:cNvPr>
                <p:cNvCxnSpPr/>
                <p:nvPr/>
              </p:nvCxnSpPr>
              <p:spPr>
                <a:xfrm flipV="1">
                  <a:off x="559817" y="3284984"/>
                  <a:ext cx="0" cy="52273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49D130E-2E7D-49EB-B453-F71049540F13}"/>
                    </a:ext>
                  </a:extLst>
                </p:cNvPr>
                <p:cNvCxnSpPr/>
                <p:nvPr/>
              </p:nvCxnSpPr>
              <p:spPr>
                <a:xfrm>
                  <a:off x="558800" y="3807720"/>
                  <a:ext cx="1080244" cy="0"/>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F3447E5-B811-43C7-95A6-4FA6BBAE80F6}"/>
                    </a:ext>
                  </a:extLst>
                </p:cNvPr>
                <p:cNvSpPr txBox="1"/>
                <p:nvPr/>
              </p:nvSpPr>
              <p:spPr>
                <a:xfrm>
                  <a:off x="316225" y="3890523"/>
                  <a:ext cx="13441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b="1" dirty="0">
                      <a:solidFill>
                        <a:schemeClr val="tx1"/>
                      </a:solidFill>
                      <a:latin typeface="SamsungOne-400" panose="020B0503030303020204" pitchFamily="34" charset="0"/>
                    </a:rPr>
                    <a:t>Rất nhiều </a:t>
                  </a:r>
                  <a:r>
                    <a:rPr lang="en-US" sz="1300" b="1" dirty="0" err="1">
                      <a:solidFill>
                        <a:schemeClr val="tx1"/>
                      </a:solidFill>
                      <a:latin typeface="SamsungOne-400" panose="020B0503030303020204" pitchFamily="34" charset="0"/>
                    </a:rPr>
                    <a:t>dữ</a:t>
                  </a:r>
                  <a:r>
                    <a:rPr lang="en-US" sz="1300" b="1" dirty="0">
                      <a:solidFill>
                        <a:schemeClr val="tx1"/>
                      </a:solidFill>
                      <a:latin typeface="SamsungOne-400" panose="020B0503030303020204" pitchFamily="34" charset="0"/>
                    </a:rPr>
                    <a:t> </a:t>
                  </a:r>
                  <a:r>
                    <a:rPr lang="en-US" sz="1300" b="1" dirty="0" err="1">
                      <a:solidFill>
                        <a:schemeClr val="tx1"/>
                      </a:solidFill>
                      <a:latin typeface="SamsungOne-400" panose="020B0503030303020204" pitchFamily="34" charset="0"/>
                    </a:rPr>
                    <a:t>liệu</a:t>
                  </a:r>
                  <a:endParaRPr lang="en-US" sz="1300" b="1" dirty="0">
                    <a:solidFill>
                      <a:schemeClr val="tx1"/>
                    </a:solidFill>
                    <a:latin typeface="SamsungOne-400" panose="020B0503030303020204" pitchFamily="34" charset="0"/>
                  </a:endParaRPr>
                </a:p>
              </p:txBody>
            </p:sp>
            <p:sp>
              <p:nvSpPr>
                <p:cNvPr id="78" name="타원 77">
                  <a:extLst>
                    <a:ext uri="{FF2B5EF4-FFF2-40B4-BE49-F238E27FC236}">
                      <a16:creationId xmlns:a16="http://schemas.microsoft.com/office/drawing/2014/main" id="{ECD3D173-B4B4-436B-B5A2-5E3CC0A4020C}"/>
                    </a:ext>
                  </a:extLst>
                </p:cNvPr>
                <p:cNvSpPr/>
                <p:nvPr/>
              </p:nvSpPr>
              <p:spPr>
                <a:xfrm>
                  <a:off x="657220" y="3679198"/>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타원 78">
                  <a:extLst>
                    <a:ext uri="{FF2B5EF4-FFF2-40B4-BE49-F238E27FC236}">
                      <a16:creationId xmlns:a16="http://schemas.microsoft.com/office/drawing/2014/main" id="{06A95895-6704-4788-9405-7A6E187A0A99}"/>
                    </a:ext>
                  </a:extLst>
                </p:cNvPr>
                <p:cNvSpPr/>
                <p:nvPr/>
              </p:nvSpPr>
              <p:spPr>
                <a:xfrm>
                  <a:off x="619299" y="35963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타원 79">
                  <a:extLst>
                    <a:ext uri="{FF2B5EF4-FFF2-40B4-BE49-F238E27FC236}">
                      <a16:creationId xmlns:a16="http://schemas.microsoft.com/office/drawing/2014/main" id="{290D1304-0511-4CE3-B339-2D4A7335DF4C}"/>
                    </a:ext>
                  </a:extLst>
                </p:cNvPr>
                <p:cNvSpPr/>
                <p:nvPr/>
              </p:nvSpPr>
              <p:spPr>
                <a:xfrm>
                  <a:off x="646143" y="355067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80">
                  <a:extLst>
                    <a:ext uri="{FF2B5EF4-FFF2-40B4-BE49-F238E27FC236}">
                      <a16:creationId xmlns:a16="http://schemas.microsoft.com/office/drawing/2014/main" id="{7C3ECBB8-0BF3-407E-BB1F-FC550E0E0648}"/>
                    </a:ext>
                  </a:extLst>
                </p:cNvPr>
                <p:cNvSpPr/>
                <p:nvPr/>
              </p:nvSpPr>
              <p:spPr>
                <a:xfrm>
                  <a:off x="703263" y="356249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타원 81">
                  <a:extLst>
                    <a:ext uri="{FF2B5EF4-FFF2-40B4-BE49-F238E27FC236}">
                      <a16:creationId xmlns:a16="http://schemas.microsoft.com/office/drawing/2014/main" id="{F65B0457-0613-4D77-B321-D01470662BBB}"/>
                    </a:ext>
                  </a:extLst>
                </p:cNvPr>
                <p:cNvSpPr/>
                <p:nvPr/>
              </p:nvSpPr>
              <p:spPr>
                <a:xfrm>
                  <a:off x="748983" y="348317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타원 82">
                  <a:extLst>
                    <a:ext uri="{FF2B5EF4-FFF2-40B4-BE49-F238E27FC236}">
                      <a16:creationId xmlns:a16="http://schemas.microsoft.com/office/drawing/2014/main" id="{D70FED60-A82F-43B5-8FF8-C6330679F1C8}"/>
                    </a:ext>
                  </a:extLst>
                </p:cNvPr>
                <p:cNvSpPr/>
                <p:nvPr/>
              </p:nvSpPr>
              <p:spPr>
                <a:xfrm>
                  <a:off x="809764" y="343745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타원 83">
                  <a:extLst>
                    <a:ext uri="{FF2B5EF4-FFF2-40B4-BE49-F238E27FC236}">
                      <a16:creationId xmlns:a16="http://schemas.microsoft.com/office/drawing/2014/main" id="{45582F6C-8B69-43A4-8B00-AEC9FC65DD5F}"/>
                    </a:ext>
                  </a:extLst>
                </p:cNvPr>
                <p:cNvSpPr/>
                <p:nvPr/>
              </p:nvSpPr>
              <p:spPr>
                <a:xfrm>
                  <a:off x="857707" y="34211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타원 84">
                  <a:extLst>
                    <a:ext uri="{FF2B5EF4-FFF2-40B4-BE49-F238E27FC236}">
                      <a16:creationId xmlns:a16="http://schemas.microsoft.com/office/drawing/2014/main" id="{046CC3D0-86AF-47AC-93D8-5631B6FFF2B0}"/>
                    </a:ext>
                  </a:extLst>
                </p:cNvPr>
                <p:cNvSpPr/>
                <p:nvPr/>
              </p:nvSpPr>
              <p:spPr>
                <a:xfrm>
                  <a:off x="857707" y="348234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타원 85">
                  <a:extLst>
                    <a:ext uri="{FF2B5EF4-FFF2-40B4-BE49-F238E27FC236}">
                      <a16:creationId xmlns:a16="http://schemas.microsoft.com/office/drawing/2014/main" id="{350B125F-D6FA-487A-B03C-419A050BD6D2}"/>
                    </a:ext>
                  </a:extLst>
                </p:cNvPr>
                <p:cNvSpPr/>
                <p:nvPr/>
              </p:nvSpPr>
              <p:spPr>
                <a:xfrm>
                  <a:off x="949850" y="34669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86">
                  <a:extLst>
                    <a:ext uri="{FF2B5EF4-FFF2-40B4-BE49-F238E27FC236}">
                      <a16:creationId xmlns:a16="http://schemas.microsoft.com/office/drawing/2014/main" id="{6B4A917B-F8F1-4F83-BF71-48D46098E9DE}"/>
                    </a:ext>
                  </a:extLst>
                </p:cNvPr>
                <p:cNvSpPr/>
                <p:nvPr/>
              </p:nvSpPr>
              <p:spPr>
                <a:xfrm>
                  <a:off x="995570" y="351677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87">
                  <a:extLst>
                    <a:ext uri="{FF2B5EF4-FFF2-40B4-BE49-F238E27FC236}">
                      <a16:creationId xmlns:a16="http://schemas.microsoft.com/office/drawing/2014/main" id="{2579A406-7F3A-4790-B20D-CF9A08DEB3D2}"/>
                    </a:ext>
                  </a:extLst>
                </p:cNvPr>
                <p:cNvSpPr/>
                <p:nvPr/>
              </p:nvSpPr>
              <p:spPr>
                <a:xfrm>
                  <a:off x="1041290" y="355226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88">
                  <a:extLst>
                    <a:ext uri="{FF2B5EF4-FFF2-40B4-BE49-F238E27FC236}">
                      <a16:creationId xmlns:a16="http://schemas.microsoft.com/office/drawing/2014/main" id="{53BBEFC4-08B6-45BB-9779-E9FD97BEB79B}"/>
                    </a:ext>
                  </a:extLst>
                </p:cNvPr>
                <p:cNvSpPr/>
                <p:nvPr/>
              </p:nvSpPr>
              <p:spPr>
                <a:xfrm>
                  <a:off x="1089032" y="365280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89">
                  <a:extLst>
                    <a:ext uri="{FF2B5EF4-FFF2-40B4-BE49-F238E27FC236}">
                      <a16:creationId xmlns:a16="http://schemas.microsoft.com/office/drawing/2014/main" id="{81B2FABC-D487-49F6-AEC2-534BD54AA3F6}"/>
                    </a:ext>
                  </a:extLst>
                </p:cNvPr>
                <p:cNvSpPr/>
                <p:nvPr/>
              </p:nvSpPr>
              <p:spPr>
                <a:xfrm>
                  <a:off x="1149813" y="369420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타원 90">
                  <a:extLst>
                    <a:ext uri="{FF2B5EF4-FFF2-40B4-BE49-F238E27FC236}">
                      <a16:creationId xmlns:a16="http://schemas.microsoft.com/office/drawing/2014/main" id="{23D19398-F1E3-40B2-B161-B01645AD0442}"/>
                    </a:ext>
                  </a:extLst>
                </p:cNvPr>
                <p:cNvSpPr/>
                <p:nvPr/>
              </p:nvSpPr>
              <p:spPr>
                <a:xfrm>
                  <a:off x="1207969" y="368301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91">
                  <a:extLst>
                    <a:ext uri="{FF2B5EF4-FFF2-40B4-BE49-F238E27FC236}">
                      <a16:creationId xmlns:a16="http://schemas.microsoft.com/office/drawing/2014/main" id="{A5E461E9-9D25-404A-B3FE-FC0BE3E5217D}"/>
                    </a:ext>
                  </a:extLst>
                </p:cNvPr>
                <p:cNvSpPr/>
                <p:nvPr/>
              </p:nvSpPr>
              <p:spPr>
                <a:xfrm>
                  <a:off x="1304214" y="357353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92">
                  <a:extLst>
                    <a:ext uri="{FF2B5EF4-FFF2-40B4-BE49-F238E27FC236}">
                      <a16:creationId xmlns:a16="http://schemas.microsoft.com/office/drawing/2014/main" id="{EA1883D6-AD7C-44F3-BFC3-132C28C02ECC}"/>
                    </a:ext>
                  </a:extLst>
                </p:cNvPr>
                <p:cNvSpPr/>
                <p:nvPr/>
              </p:nvSpPr>
              <p:spPr>
                <a:xfrm>
                  <a:off x="1322116" y="352349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a16="http://schemas.microsoft.com/office/drawing/2014/main" id="{609C9818-16E9-4C60-B198-928E5CE4857B}"/>
                    </a:ext>
                  </a:extLst>
                </p:cNvPr>
                <p:cNvSpPr/>
                <p:nvPr/>
              </p:nvSpPr>
              <p:spPr>
                <a:xfrm>
                  <a:off x="1372060" y="3482224"/>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타원 94">
                  <a:extLst>
                    <a:ext uri="{FF2B5EF4-FFF2-40B4-BE49-F238E27FC236}">
                      <a16:creationId xmlns:a16="http://schemas.microsoft.com/office/drawing/2014/main" id="{E8C68F57-9FA0-4614-8C2E-129F9BDE5EBD}"/>
                    </a:ext>
                  </a:extLst>
                </p:cNvPr>
                <p:cNvSpPr/>
                <p:nvPr/>
              </p:nvSpPr>
              <p:spPr>
                <a:xfrm>
                  <a:off x="1417046" y="3527513"/>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6" name="타원 95">
                  <a:extLst>
                    <a:ext uri="{FF2B5EF4-FFF2-40B4-BE49-F238E27FC236}">
                      <a16:creationId xmlns:a16="http://schemas.microsoft.com/office/drawing/2014/main" id="{19EB04DD-0A55-4EA1-88F7-99E4B4E8BD95}"/>
                    </a:ext>
                  </a:extLst>
                </p:cNvPr>
                <p:cNvSpPr/>
                <p:nvPr/>
              </p:nvSpPr>
              <p:spPr>
                <a:xfrm>
                  <a:off x="1487572" y="349636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35">
                <a:extLst>
                  <a:ext uri="{FF2B5EF4-FFF2-40B4-BE49-F238E27FC236}">
                    <a16:creationId xmlns:a16="http://schemas.microsoft.com/office/drawing/2014/main" id="{9D336129-8D22-4E80-B9A7-B37638575741}"/>
                  </a:ext>
                </a:extLst>
              </p:cNvPr>
              <p:cNvGrpSpPr/>
              <p:nvPr/>
            </p:nvGrpSpPr>
            <p:grpSpPr>
              <a:xfrm>
                <a:off x="4666458" y="3156803"/>
                <a:ext cx="576064" cy="361712"/>
                <a:chOff x="5570004" y="3147144"/>
                <a:chExt cx="576064" cy="361712"/>
              </a:xfrm>
            </p:grpSpPr>
            <p:sp>
              <p:nvSpPr>
                <p:cNvPr id="69" name="순서도: 데이터 68">
                  <a:extLst>
                    <a:ext uri="{FF2B5EF4-FFF2-40B4-BE49-F238E27FC236}">
                      <a16:creationId xmlns:a16="http://schemas.microsoft.com/office/drawing/2014/main" id="{E7E46764-8F25-449D-9060-0DDE35318FE4}"/>
                    </a:ext>
                  </a:extLst>
                </p:cNvPr>
                <p:cNvSpPr/>
                <p:nvPr/>
              </p:nvSpPr>
              <p:spPr>
                <a:xfrm>
                  <a:off x="5570004" y="3147144"/>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0" name="그룹 69">
                  <a:extLst>
                    <a:ext uri="{FF2B5EF4-FFF2-40B4-BE49-F238E27FC236}">
                      <a16:creationId xmlns:a16="http://schemas.microsoft.com/office/drawing/2014/main" id="{52138EFC-5D4D-4E34-B997-0A5C247E0F3E}"/>
                    </a:ext>
                  </a:extLst>
                </p:cNvPr>
                <p:cNvGrpSpPr/>
                <p:nvPr/>
              </p:nvGrpSpPr>
              <p:grpSpPr>
                <a:xfrm>
                  <a:off x="5785188" y="3350428"/>
                  <a:ext cx="145696" cy="32400"/>
                  <a:chOff x="5743500" y="3350428"/>
                  <a:chExt cx="145696" cy="32400"/>
                </a:xfrm>
              </p:grpSpPr>
              <p:sp>
                <p:nvSpPr>
                  <p:cNvPr id="71" name="타원 70">
                    <a:extLst>
                      <a:ext uri="{FF2B5EF4-FFF2-40B4-BE49-F238E27FC236}">
                        <a16:creationId xmlns:a16="http://schemas.microsoft.com/office/drawing/2014/main" id="{813CC386-9E2A-43A0-B13F-5E06408661FA}"/>
                      </a:ext>
                    </a:extLst>
                  </p:cNvPr>
                  <p:cNvSpPr/>
                  <p:nvPr/>
                </p:nvSpPr>
                <p:spPr>
                  <a:xfrm>
                    <a:off x="5743500"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타원 71">
                    <a:extLst>
                      <a:ext uri="{FF2B5EF4-FFF2-40B4-BE49-F238E27FC236}">
                        <a16:creationId xmlns:a16="http://schemas.microsoft.com/office/drawing/2014/main" id="{5546A2F1-D8A5-4F5D-88FE-86365A065DC7}"/>
                      </a:ext>
                    </a:extLst>
                  </p:cNvPr>
                  <p:cNvSpPr/>
                  <p:nvPr/>
                </p:nvSpPr>
                <p:spPr>
                  <a:xfrm>
                    <a:off x="5800148"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타원 72">
                    <a:extLst>
                      <a:ext uri="{FF2B5EF4-FFF2-40B4-BE49-F238E27FC236}">
                        <a16:creationId xmlns:a16="http://schemas.microsoft.com/office/drawing/2014/main" id="{73A4657D-848B-4056-B26E-3A94BE2667F0}"/>
                      </a:ext>
                    </a:extLst>
                  </p:cNvPr>
                  <p:cNvSpPr/>
                  <p:nvPr/>
                </p:nvSpPr>
                <p:spPr>
                  <a:xfrm>
                    <a:off x="5856796" y="3350428"/>
                    <a:ext cx="32400" cy="32400"/>
                  </a:xfrm>
                  <a:prstGeom prst="ellipse">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37" name="그룹 36">
                <a:extLst>
                  <a:ext uri="{FF2B5EF4-FFF2-40B4-BE49-F238E27FC236}">
                    <a16:creationId xmlns:a16="http://schemas.microsoft.com/office/drawing/2014/main" id="{8F67506F-63AE-4F17-86E3-A5C5D9956E08}"/>
                  </a:ext>
                </a:extLst>
              </p:cNvPr>
              <p:cNvGrpSpPr/>
              <p:nvPr/>
            </p:nvGrpSpPr>
            <p:grpSpPr>
              <a:xfrm>
                <a:off x="4640252" y="3562285"/>
                <a:ext cx="576064" cy="361712"/>
                <a:chOff x="5570004" y="3552626"/>
                <a:chExt cx="576064" cy="361712"/>
              </a:xfrm>
            </p:grpSpPr>
            <p:sp>
              <p:nvSpPr>
                <p:cNvPr id="61" name="순서도: 데이터 60">
                  <a:extLst>
                    <a:ext uri="{FF2B5EF4-FFF2-40B4-BE49-F238E27FC236}">
                      <a16:creationId xmlns:a16="http://schemas.microsoft.com/office/drawing/2014/main" id="{71158055-0B21-4601-A361-20C2BF34B216}"/>
                    </a:ext>
                  </a:extLst>
                </p:cNvPr>
                <p:cNvSpPr/>
                <p:nvPr/>
              </p:nvSpPr>
              <p:spPr>
                <a:xfrm>
                  <a:off x="5570004" y="3552626"/>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2" name="그룹 61">
                  <a:extLst>
                    <a:ext uri="{FF2B5EF4-FFF2-40B4-BE49-F238E27FC236}">
                      <a16:creationId xmlns:a16="http://schemas.microsoft.com/office/drawing/2014/main" id="{FDE34254-CAB5-4DF2-BFB4-CCB652EEAD36}"/>
                    </a:ext>
                  </a:extLst>
                </p:cNvPr>
                <p:cNvGrpSpPr/>
                <p:nvPr/>
              </p:nvGrpSpPr>
              <p:grpSpPr>
                <a:xfrm>
                  <a:off x="5720429" y="3595483"/>
                  <a:ext cx="316837" cy="235499"/>
                  <a:chOff x="2947952" y="3490780"/>
                  <a:chExt cx="1080244" cy="522736"/>
                </a:xfrm>
              </p:grpSpPr>
              <p:cxnSp>
                <p:nvCxnSpPr>
                  <p:cNvPr id="67" name="직선 화살표 연결선 66">
                    <a:extLst>
                      <a:ext uri="{FF2B5EF4-FFF2-40B4-BE49-F238E27FC236}">
                        <a16:creationId xmlns:a16="http://schemas.microsoft.com/office/drawing/2014/main" id="{60CAD427-532F-4E3D-BC48-1277C778D43B}"/>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AA2DCF4-DA0D-49F2-ABBC-AFD8F8D08B84}"/>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타원 62">
                  <a:extLst>
                    <a:ext uri="{FF2B5EF4-FFF2-40B4-BE49-F238E27FC236}">
                      <a16:creationId xmlns:a16="http://schemas.microsoft.com/office/drawing/2014/main" id="{1D864CCE-FE05-43B8-86FA-37B104A14EB3}"/>
                    </a:ext>
                  </a:extLst>
                </p:cNvPr>
                <p:cNvSpPr/>
                <p:nvPr/>
              </p:nvSpPr>
              <p:spPr>
                <a:xfrm>
                  <a:off x="5736592" y="3722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id="{E7812770-9782-4B9C-80A7-7F1A695FA4FF}"/>
                    </a:ext>
                  </a:extLst>
                </p:cNvPr>
                <p:cNvSpPr/>
                <p:nvPr/>
              </p:nvSpPr>
              <p:spPr>
                <a:xfrm>
                  <a:off x="5833277"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id="{D74AA091-F3E4-4D68-B033-760B6CCC495E}"/>
                    </a:ext>
                  </a:extLst>
                </p:cNvPr>
                <p:cNvSpPr/>
                <p:nvPr/>
              </p:nvSpPr>
              <p:spPr>
                <a:xfrm>
                  <a:off x="5884242" y="372149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a16="http://schemas.microsoft.com/office/drawing/2014/main" id="{D40E108B-E0DB-4969-8760-C5ABB25E005C}"/>
                    </a:ext>
                  </a:extLst>
                </p:cNvPr>
                <p:cNvSpPr/>
                <p:nvPr/>
              </p:nvSpPr>
              <p:spPr>
                <a:xfrm>
                  <a:off x="5917518" y="3667512"/>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8" name="그룹 37">
                <a:extLst>
                  <a:ext uri="{FF2B5EF4-FFF2-40B4-BE49-F238E27FC236}">
                    <a16:creationId xmlns:a16="http://schemas.microsoft.com/office/drawing/2014/main" id="{8B800139-C5BF-4FE0-83E3-FF90B7F12701}"/>
                  </a:ext>
                </a:extLst>
              </p:cNvPr>
              <p:cNvGrpSpPr/>
              <p:nvPr/>
            </p:nvGrpSpPr>
            <p:grpSpPr>
              <a:xfrm>
                <a:off x="4650089" y="3969228"/>
                <a:ext cx="576064" cy="361712"/>
                <a:chOff x="5570004" y="3566028"/>
                <a:chExt cx="576064" cy="361712"/>
              </a:xfrm>
            </p:grpSpPr>
            <p:sp>
              <p:nvSpPr>
                <p:cNvPr id="53" name="순서도: 데이터 52">
                  <a:extLst>
                    <a:ext uri="{FF2B5EF4-FFF2-40B4-BE49-F238E27FC236}">
                      <a16:creationId xmlns:a16="http://schemas.microsoft.com/office/drawing/2014/main" id="{88CE9C76-F6AA-4C76-B199-1F3F6BCD64A0}"/>
                    </a:ext>
                  </a:extLst>
                </p:cNvPr>
                <p:cNvSpPr/>
                <p:nvPr/>
              </p:nvSpPr>
              <p:spPr>
                <a:xfrm>
                  <a:off x="5570004" y="3566028"/>
                  <a:ext cx="576064" cy="361712"/>
                </a:xfrm>
                <a:prstGeom prst="flowChartInputOutput">
                  <a:avLst/>
                </a:prstGeom>
                <a:solidFill>
                  <a:srgbClr val="EEEEED"/>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53">
                  <a:extLst>
                    <a:ext uri="{FF2B5EF4-FFF2-40B4-BE49-F238E27FC236}">
                      <a16:creationId xmlns:a16="http://schemas.microsoft.com/office/drawing/2014/main" id="{F7B3B36C-C9DF-43B8-B3E7-6AAB672164AA}"/>
                    </a:ext>
                  </a:extLst>
                </p:cNvPr>
                <p:cNvGrpSpPr/>
                <p:nvPr/>
              </p:nvGrpSpPr>
              <p:grpSpPr>
                <a:xfrm>
                  <a:off x="5720429" y="3595483"/>
                  <a:ext cx="316837" cy="235499"/>
                  <a:chOff x="2947952" y="3490780"/>
                  <a:chExt cx="1080244" cy="522736"/>
                </a:xfrm>
              </p:grpSpPr>
              <p:cxnSp>
                <p:nvCxnSpPr>
                  <p:cNvPr id="59" name="직선 화살표 연결선 58">
                    <a:extLst>
                      <a:ext uri="{FF2B5EF4-FFF2-40B4-BE49-F238E27FC236}">
                        <a16:creationId xmlns:a16="http://schemas.microsoft.com/office/drawing/2014/main" id="{0954D54D-B97D-4ADD-ACE7-FF64941726E1}"/>
                      </a:ext>
                    </a:extLst>
                  </p:cNvPr>
                  <p:cNvCxnSpPr/>
                  <p:nvPr/>
                </p:nvCxnSpPr>
                <p:spPr>
                  <a:xfrm flipV="1">
                    <a:off x="2948969" y="3490780"/>
                    <a:ext cx="0" cy="52273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6B1ED8C8-9BFF-4586-8532-0F0B5B5F3730}"/>
                      </a:ext>
                    </a:extLst>
                  </p:cNvPr>
                  <p:cNvCxnSpPr/>
                  <p:nvPr/>
                </p:nvCxnSpPr>
                <p:spPr>
                  <a:xfrm>
                    <a:off x="2947952" y="4013516"/>
                    <a:ext cx="1080244"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타원 54">
                  <a:extLst>
                    <a:ext uri="{FF2B5EF4-FFF2-40B4-BE49-F238E27FC236}">
                      <a16:creationId xmlns:a16="http://schemas.microsoft.com/office/drawing/2014/main" id="{C01D797C-8060-4008-814E-9909598905F6}"/>
                    </a:ext>
                  </a:extLst>
                </p:cNvPr>
                <p:cNvSpPr/>
                <p:nvPr/>
              </p:nvSpPr>
              <p:spPr>
                <a:xfrm>
                  <a:off x="5743563"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id="{A39CCB6A-4350-4118-8609-4B8A091CD922}"/>
                    </a:ext>
                  </a:extLst>
                </p:cNvPr>
                <p:cNvSpPr/>
                <p:nvPr/>
              </p:nvSpPr>
              <p:spPr>
                <a:xfrm>
                  <a:off x="5845082" y="376200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947EA41B-A804-4CCD-98EF-4C13532B59B7}"/>
                    </a:ext>
                  </a:extLst>
                </p:cNvPr>
                <p:cNvSpPr/>
                <p:nvPr/>
              </p:nvSpPr>
              <p:spPr>
                <a:xfrm>
                  <a:off x="5917518" y="3712957"/>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id="{C38815D8-E9BA-4A57-BB2A-9BD863D33D78}"/>
                    </a:ext>
                  </a:extLst>
                </p:cNvPr>
                <p:cNvSpPr/>
                <p:nvPr/>
              </p:nvSpPr>
              <p:spPr>
                <a:xfrm>
                  <a:off x="5805921" y="368445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9" name="직사각형 38">
                <a:extLst>
                  <a:ext uri="{FF2B5EF4-FFF2-40B4-BE49-F238E27FC236}">
                    <a16:creationId xmlns:a16="http://schemas.microsoft.com/office/drawing/2014/main" id="{F840A3C3-B220-460A-A9E9-B9F8FBADB418}"/>
                  </a:ext>
                </a:extLst>
              </p:cNvPr>
              <p:cNvSpPr/>
              <p:nvPr/>
            </p:nvSpPr>
            <p:spPr>
              <a:xfrm>
                <a:off x="2589684" y="4749960"/>
                <a:ext cx="1048636"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err="1">
                    <a:latin typeface="SamsungOne-400" panose="020B0503030303020204" pitchFamily="34" charset="0"/>
                  </a:rPr>
                  <a:t>Nghiên</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cứu</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vấn</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đề</a:t>
                </a:r>
                <a:endParaRPr lang="ko-KR" altLang="en-US" sz="1300" b="1" dirty="0">
                  <a:latin typeface="SamsungOne-400" panose="020B0503030303020204" pitchFamily="34" charset="0"/>
                </a:endParaRPr>
              </a:p>
            </p:txBody>
          </p:sp>
          <p:sp>
            <p:nvSpPr>
              <p:cNvPr id="40" name="직사각형 39">
                <a:extLst>
                  <a:ext uri="{FF2B5EF4-FFF2-40B4-BE49-F238E27FC236}">
                    <a16:creationId xmlns:a16="http://schemas.microsoft.com/office/drawing/2014/main" id="{FE2736CF-E6C0-4ABA-AA41-89846D4494FB}"/>
                  </a:ext>
                </a:extLst>
              </p:cNvPr>
              <p:cNvSpPr/>
              <p:nvPr/>
            </p:nvSpPr>
            <p:spPr>
              <a:xfrm>
                <a:off x="4180579" y="4749960"/>
                <a:ext cx="1547822"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200" b="1" dirty="0" err="1">
                    <a:solidFill>
                      <a:schemeClr val="tx1"/>
                    </a:solidFill>
                    <a:latin typeface="SamsungOne-400" panose="020B0503030303020204" pitchFamily="34" charset="0"/>
                  </a:rPr>
                  <a:t>Đào</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tạo</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thuật</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toán</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học</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máy</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trực</a:t>
                </a:r>
                <a:r>
                  <a:rPr lang="en-US" altLang="ko-KR" sz="1200" b="1" dirty="0">
                    <a:solidFill>
                      <a:schemeClr val="tx1"/>
                    </a:solidFill>
                    <a:latin typeface="SamsungOne-400" panose="020B0503030303020204" pitchFamily="34" charset="0"/>
                  </a:rPr>
                  <a:t> </a:t>
                </a:r>
                <a:r>
                  <a:rPr lang="en-US" altLang="ko-KR" sz="1200" b="1" dirty="0" err="1">
                    <a:solidFill>
                      <a:schemeClr val="tx1"/>
                    </a:solidFill>
                    <a:latin typeface="SamsungOne-400" panose="020B0503030303020204" pitchFamily="34" charset="0"/>
                  </a:rPr>
                  <a:t>tuyến</a:t>
                </a:r>
                <a:endParaRPr lang="ko-KR" altLang="en-US" sz="1200" b="1" dirty="0">
                  <a:solidFill>
                    <a:schemeClr val="tx1"/>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C5BAF369-ACF8-4372-AEE8-D714074E1B03}"/>
                  </a:ext>
                </a:extLst>
              </p:cNvPr>
              <p:cNvSpPr/>
              <p:nvPr/>
            </p:nvSpPr>
            <p:spPr>
              <a:xfrm>
                <a:off x="3968147" y="5641302"/>
                <a:ext cx="92958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a:latin typeface="SamsungOne-400" panose="020B0503030303020204" pitchFamily="34" charset="0"/>
                  </a:rPr>
                  <a:t>Phân </a:t>
                </a:r>
                <a:r>
                  <a:rPr lang="en-US" altLang="ko-KR" sz="1300" b="1" dirty="0" err="1">
                    <a:latin typeface="SamsungOne-400" panose="020B0503030303020204" pitchFamily="34" charset="0"/>
                  </a:rPr>
                  <a:t>tích</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lỗi</a:t>
                </a:r>
                <a:endParaRPr lang="ko-KR" altLang="en-US" sz="1300" b="1" dirty="0">
                  <a:latin typeface="SamsungOne-400" panose="020B0503030303020204" pitchFamily="34" charset="0"/>
                </a:endParaRPr>
              </a:p>
            </p:txBody>
          </p:sp>
          <p:sp>
            <p:nvSpPr>
              <p:cNvPr id="42" name="직사각형 41">
                <a:extLst>
                  <a:ext uri="{FF2B5EF4-FFF2-40B4-BE49-F238E27FC236}">
                    <a16:creationId xmlns:a16="http://schemas.microsoft.com/office/drawing/2014/main" id="{E3EC6DEC-152B-44EE-A302-8D9578D5B305}"/>
                  </a:ext>
                </a:extLst>
              </p:cNvPr>
              <p:cNvSpPr/>
              <p:nvPr/>
            </p:nvSpPr>
            <p:spPr>
              <a:xfrm>
                <a:off x="6475343" y="3628127"/>
                <a:ext cx="1178568"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400" panose="020B0503030303020204" pitchFamily="34" charset="0"/>
                  </a:rPr>
                  <a:t>Ra </a:t>
                </a:r>
                <a:r>
                  <a:rPr lang="en-US" altLang="ko-KR" sz="1400" b="1" dirty="0" err="1">
                    <a:latin typeface="SamsungOne-400" panose="020B0503030303020204" pitchFamily="34" charset="0"/>
                  </a:rPr>
                  <a:t>mắt</a:t>
                </a:r>
                <a:endParaRPr lang="ko-KR" altLang="en-US" sz="1400" b="1" dirty="0">
                  <a:latin typeface="SamsungOne-400" panose="020B0503030303020204" pitchFamily="34" charset="0"/>
                </a:endParaRPr>
              </a:p>
            </p:txBody>
          </p:sp>
          <p:sp>
            <p:nvSpPr>
              <p:cNvPr id="43" name="순서도: 판단 42">
                <a:extLst>
                  <a:ext uri="{FF2B5EF4-FFF2-40B4-BE49-F238E27FC236}">
                    <a16:creationId xmlns:a16="http://schemas.microsoft.com/office/drawing/2014/main" id="{8560B39B-80D6-49F4-970C-D5942D52274F}"/>
                  </a:ext>
                </a:extLst>
              </p:cNvPr>
              <p:cNvSpPr/>
              <p:nvPr/>
            </p:nvSpPr>
            <p:spPr>
              <a:xfrm>
                <a:off x="6040626" y="4642251"/>
                <a:ext cx="2043342" cy="761670"/>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err="1">
                    <a:latin typeface="SamsungOne-400" panose="020B0503030303020204" pitchFamily="34" charset="0"/>
                  </a:rPr>
                  <a:t>Đánh</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giá</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giải</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pháp</a:t>
                </a:r>
                <a:endParaRPr lang="ko-KR" altLang="en-US" sz="1300" b="1" dirty="0">
                  <a:latin typeface="SamsungOne-400" panose="020B0503030303020204" pitchFamily="34" charset="0"/>
                </a:endParaRPr>
              </a:p>
            </p:txBody>
          </p:sp>
          <p:cxnSp>
            <p:nvCxnSpPr>
              <p:cNvPr id="44" name="직선 화살표 연결선 43">
                <a:extLst>
                  <a:ext uri="{FF2B5EF4-FFF2-40B4-BE49-F238E27FC236}">
                    <a16:creationId xmlns:a16="http://schemas.microsoft.com/office/drawing/2014/main" id="{67FAC3E9-194B-4212-BE50-1959744383BC}"/>
                  </a:ext>
                </a:extLst>
              </p:cNvPr>
              <p:cNvCxnSpPr>
                <a:cxnSpLocks/>
                <a:stCxn id="74" idx="5"/>
              </p:cNvCxnSpPr>
              <p:nvPr/>
            </p:nvCxnSpPr>
            <p:spPr>
              <a:xfrm>
                <a:off x="3796978" y="3744083"/>
                <a:ext cx="735231" cy="0"/>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DF08B86-EB08-4B36-B3F1-2D58E0BE750E}"/>
                  </a:ext>
                </a:extLst>
              </p:cNvPr>
              <p:cNvCxnSpPr>
                <a:cxnSpLocks/>
                <a:stCxn id="39" idx="3"/>
                <a:endCxn id="40" idx="1"/>
              </p:cNvCxnSpPr>
              <p:nvPr/>
            </p:nvCxnSpPr>
            <p:spPr>
              <a:xfrm>
                <a:off x="3638320" y="5023086"/>
                <a:ext cx="542259"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0A5C70E9-6F22-416E-901B-9C6D56D06587}"/>
                  </a:ext>
                </a:extLst>
              </p:cNvPr>
              <p:cNvCxnSpPr>
                <a:cxnSpLocks/>
                <a:stCxn id="40" idx="3"/>
                <a:endCxn id="43" idx="1"/>
              </p:cNvCxnSpPr>
              <p:nvPr/>
            </p:nvCxnSpPr>
            <p:spPr>
              <a:xfrm>
                <a:off x="5728401" y="5023086"/>
                <a:ext cx="31222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83CE17E-BAE6-448D-9258-0F8A082EA1EE}"/>
                  </a:ext>
                </a:extLst>
              </p:cNvPr>
              <p:cNvCxnSpPr>
                <a:cxnSpLocks/>
                <a:stCxn id="43" idx="0"/>
                <a:endCxn id="42" idx="2"/>
              </p:cNvCxnSpPr>
              <p:nvPr/>
            </p:nvCxnSpPr>
            <p:spPr>
              <a:xfrm flipV="1">
                <a:off x="7062297" y="4174379"/>
                <a:ext cx="2330" cy="46787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연결선: 꺾임 92">
                <a:extLst>
                  <a:ext uri="{FF2B5EF4-FFF2-40B4-BE49-F238E27FC236}">
                    <a16:creationId xmlns:a16="http://schemas.microsoft.com/office/drawing/2014/main" id="{EFC726A3-4A1F-499B-838B-30C93A0B8AB6}"/>
                  </a:ext>
                </a:extLst>
              </p:cNvPr>
              <p:cNvCxnSpPr>
                <a:cxnSpLocks/>
                <a:stCxn id="43" idx="2"/>
                <a:endCxn id="41" idx="3"/>
              </p:cNvCxnSpPr>
              <p:nvPr/>
            </p:nvCxnSpPr>
            <p:spPr>
              <a:xfrm rot="5400000">
                <a:off x="5724763" y="4576893"/>
                <a:ext cx="510507" cy="216456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꺾임 94">
                <a:extLst>
                  <a:ext uri="{FF2B5EF4-FFF2-40B4-BE49-F238E27FC236}">
                    <a16:creationId xmlns:a16="http://schemas.microsoft.com/office/drawing/2014/main" id="{605D7D70-FB04-4A18-ADEA-AE15A4A8A66F}"/>
                  </a:ext>
                </a:extLst>
              </p:cNvPr>
              <p:cNvCxnSpPr>
                <a:cxnSpLocks/>
                <a:stCxn id="41" idx="1"/>
                <a:endCxn id="39" idx="2"/>
              </p:cNvCxnSpPr>
              <p:nvPr/>
            </p:nvCxnSpPr>
            <p:spPr>
              <a:xfrm rot="10800000">
                <a:off x="3114003" y="5296212"/>
                <a:ext cx="854145" cy="61821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E5C5F053-0633-4C72-972B-9307D4378B71}"/>
                  </a:ext>
                </a:extLst>
              </p:cNvPr>
              <p:cNvCxnSpPr>
                <a:cxnSpLocks/>
                <a:endCxn id="40" idx="0"/>
              </p:cNvCxnSpPr>
              <p:nvPr/>
            </p:nvCxnSpPr>
            <p:spPr>
              <a:xfrm>
                <a:off x="4954490" y="4333579"/>
                <a:ext cx="0" cy="416381"/>
              </a:xfrm>
              <a:prstGeom prst="straightConnector1">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1" name="그림 50">
                <a:extLst>
                  <a:ext uri="{FF2B5EF4-FFF2-40B4-BE49-F238E27FC236}">
                    <a16:creationId xmlns:a16="http://schemas.microsoft.com/office/drawing/2014/main" id="{DED967BD-BF9F-4D16-ACC5-0A1978ADE33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94523" y="5474876"/>
                <a:ext cx="360000" cy="360000"/>
              </a:xfrm>
              <a:prstGeom prst="rect">
                <a:avLst/>
              </a:prstGeom>
            </p:spPr>
          </p:pic>
          <p:pic>
            <p:nvPicPr>
              <p:cNvPr id="52" name="그림 51">
                <a:extLst>
                  <a:ext uri="{FF2B5EF4-FFF2-40B4-BE49-F238E27FC236}">
                    <a16:creationId xmlns:a16="http://schemas.microsoft.com/office/drawing/2014/main" id="{A0F4BB74-51CA-4ED9-9DF2-FB97F4DFD4BF}"/>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94523" y="4282044"/>
                <a:ext cx="360000" cy="360000"/>
              </a:xfrm>
              <a:prstGeom prst="rect">
                <a:avLst/>
              </a:prstGeom>
            </p:spPr>
          </p:pic>
        </p:grpSp>
      </p:grpSp>
      <p:sp>
        <p:nvSpPr>
          <p:cNvPr id="98" name="직사각형 97">
            <a:extLst>
              <a:ext uri="{FF2B5EF4-FFF2-40B4-BE49-F238E27FC236}">
                <a16:creationId xmlns:a16="http://schemas.microsoft.com/office/drawing/2014/main" id="{A9796C35-2F2C-42B0-A24D-2F070F8424F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tuyến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84388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D8BF98C4-B566-4812-B5F0-560CFBA969E7}"/>
              </a:ext>
            </a:extLst>
          </p:cNvPr>
          <p:cNvSpPr/>
          <p:nvPr/>
        </p:nvSpPr>
        <p:spPr>
          <a:xfrm>
            <a:off x="702940"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Học tập dựa trên phiên bản</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sơ</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thẩm</a:t>
            </a:r>
            <a:r>
              <a:rPr lang="vi-VN" altLang="ko-KR" sz="1300" dirty="0">
                <a:solidFill>
                  <a:schemeClr val="tx1"/>
                </a:solidFill>
                <a:latin typeface="SamsungOne-400" panose="020B0503030303020204" pitchFamily="34" charset="0"/>
                <a:ea typeface="SamsungOne-400" panose="020B0503030303020204" pitchFamily="34" charset="0"/>
              </a:rPr>
              <a:t>: Hệ thống học bằng cách ghi nhớ các mẫu đào tạo. Nó được khái quát hóa bằng cách so sánh dữ liệu mới và các mẫu đã học bằng cách sử dụng các phép đo tương tự.</a:t>
            </a:r>
            <a:endParaRPr lang="en-US" altLang="ko-KR" sz="1300" dirty="0">
              <a:solidFill>
                <a:schemeClr val="tx1"/>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Học tập dựa trên mô hình</a:t>
            </a:r>
            <a:r>
              <a:rPr lang="vi-VN" altLang="ko-KR" sz="1300" dirty="0">
                <a:solidFill>
                  <a:schemeClr val="tx1"/>
                </a:solidFill>
                <a:latin typeface="SamsungOne-400" panose="020B0503030303020204" pitchFamily="34" charset="0"/>
                <a:ea typeface="SamsungOne-400" panose="020B0503030303020204" pitchFamily="34" charset="0"/>
              </a:rPr>
              <a:t>: Hệ thống tạo một mô hình từ một mẫu và sử dụng nó để dự đoán.</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chọn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 name="그룹 2">
            <a:extLst>
              <a:ext uri="{FF2B5EF4-FFF2-40B4-BE49-F238E27FC236}">
                <a16:creationId xmlns:a16="http://schemas.microsoft.com/office/drawing/2014/main" id="{B2768B2B-67D7-4DE5-B5AB-E4FC92B2133C}"/>
              </a:ext>
            </a:extLst>
          </p:cNvPr>
          <p:cNvGrpSpPr/>
          <p:nvPr/>
        </p:nvGrpSpPr>
        <p:grpSpPr>
          <a:xfrm>
            <a:off x="702940" y="2708920"/>
            <a:ext cx="8635058" cy="2673588"/>
            <a:chOff x="702940" y="3131676"/>
            <a:chExt cx="8635058" cy="2673588"/>
          </a:xfrm>
        </p:grpSpPr>
        <p:grpSp>
          <p:nvGrpSpPr>
            <p:cNvPr id="18" name="그룹 17"/>
            <p:cNvGrpSpPr/>
            <p:nvPr/>
          </p:nvGrpSpPr>
          <p:grpSpPr>
            <a:xfrm>
              <a:off x="702940" y="3131676"/>
              <a:ext cx="8635058" cy="2673588"/>
              <a:chOff x="702940" y="2627620"/>
              <a:chExt cx="8635058" cy="2673588"/>
            </a:xfrm>
          </p:grpSpPr>
          <p:sp>
            <p:nvSpPr>
              <p:cNvPr id="19" name="직사각형 18"/>
              <p:cNvSpPr/>
              <p:nvPr/>
            </p:nvSpPr>
            <p:spPr>
              <a:xfrm>
                <a:off x="5198325" y="2788512"/>
                <a:ext cx="4139673" cy="251269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9">
                <a:extLst>
                  <a:ext uri="{FF2B5EF4-FFF2-40B4-BE49-F238E27FC236}">
                    <a16:creationId xmlns:a16="http://schemas.microsoft.com/office/drawing/2014/main" id="{19D09BE8-181E-4B71-8FF9-8CE3E133865B}"/>
                  </a:ext>
                </a:extLst>
              </p:cNvPr>
              <p:cNvSpPr/>
              <p:nvPr/>
            </p:nvSpPr>
            <p:spPr>
              <a:xfrm>
                <a:off x="6103539" y="2627620"/>
                <a:ext cx="2375247" cy="338554"/>
              </a:xfrm>
              <a:prstGeom prst="rect">
                <a:avLst/>
              </a:prstGeom>
              <a:solidFill>
                <a:schemeClr val="bg1"/>
              </a:solidFill>
            </p:spPr>
            <p:txBody>
              <a:bodyPr wrap="square">
                <a:spAutoFit/>
              </a:bodyPr>
              <a:lstStyle/>
              <a:p>
                <a:pPr algn="ctr"/>
                <a:r>
                  <a:rPr lang="en-US" altLang="ko-KR" sz="1600" b="1" dirty="0" err="1">
                    <a:solidFill>
                      <a:srgbClr val="1429A0"/>
                    </a:solidFill>
                    <a:latin typeface="SamsungOne-400" pitchFamily="34" charset="0"/>
                    <a:ea typeface="SamsungOne-400" pitchFamily="34" charset="0"/>
                  </a:rPr>
                  <a:t>Học</a:t>
                </a:r>
                <a:r>
                  <a:rPr lang="en-US" altLang="ko-KR" sz="1600" b="1" dirty="0">
                    <a:solidFill>
                      <a:srgbClr val="1429A0"/>
                    </a:solidFill>
                    <a:latin typeface="SamsungOne-400" pitchFamily="34" charset="0"/>
                    <a:ea typeface="SamsungOne-400" pitchFamily="34" charset="0"/>
                  </a:rPr>
                  <a:t> tập </a:t>
                </a:r>
                <a:r>
                  <a:rPr lang="en-US" altLang="ko-KR" sz="1600" b="1" dirty="0" err="1">
                    <a:solidFill>
                      <a:srgbClr val="1429A0"/>
                    </a:solidFill>
                    <a:latin typeface="SamsungOne-400" pitchFamily="34" charset="0"/>
                    <a:ea typeface="SamsungOne-400" pitchFamily="34" charset="0"/>
                  </a:rPr>
                  <a:t>dựa</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trên</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mô</a:t>
                </a:r>
                <a:r>
                  <a:rPr lang="en-US" altLang="ko-KR" sz="1600" b="1" dirty="0">
                    <a:solidFill>
                      <a:srgbClr val="1429A0"/>
                    </a:solidFill>
                    <a:latin typeface="SamsungOne-400" pitchFamily="34" charset="0"/>
                    <a:ea typeface="SamsungOne-400" pitchFamily="34" charset="0"/>
                  </a:rPr>
                  <a:t> hình</a:t>
                </a:r>
                <a:endParaRPr lang="ko-KR" altLang="en-US" sz="1600" b="1" dirty="0">
                  <a:solidFill>
                    <a:srgbClr val="1429A0"/>
                  </a:solidFill>
                  <a:latin typeface="SamsungOne-400" pitchFamily="34" charset="0"/>
                  <a:ea typeface="SamsungOne-400" pitchFamily="34" charset="0"/>
                </a:endParaRPr>
              </a:p>
            </p:txBody>
          </p:sp>
          <p:sp>
            <p:nvSpPr>
              <p:cNvPr id="21" name="직사각형 20"/>
              <p:cNvSpPr/>
              <p:nvPr/>
            </p:nvSpPr>
            <p:spPr>
              <a:xfrm>
                <a:off x="702940" y="2788512"/>
                <a:ext cx="4139673" cy="25126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9">
                <a:extLst>
                  <a:ext uri="{FF2B5EF4-FFF2-40B4-BE49-F238E27FC236}">
                    <a16:creationId xmlns:a16="http://schemas.microsoft.com/office/drawing/2014/main" id="{19D09BE8-181E-4B71-8FF9-8CE3E133865B}"/>
                  </a:ext>
                </a:extLst>
              </p:cNvPr>
              <p:cNvSpPr/>
              <p:nvPr/>
            </p:nvSpPr>
            <p:spPr>
              <a:xfrm>
                <a:off x="1568052" y="2627620"/>
                <a:ext cx="2375248" cy="338554"/>
              </a:xfrm>
              <a:prstGeom prst="rect">
                <a:avLst/>
              </a:prstGeom>
              <a:solidFill>
                <a:schemeClr val="bg1"/>
              </a:solidFill>
            </p:spPr>
            <p:txBody>
              <a:bodyPr wrap="square">
                <a:spAutoFit/>
              </a:bodyPr>
              <a:lstStyle/>
              <a:p>
                <a:pPr algn="ctr"/>
                <a:r>
                  <a:rPr lang="vi-VN" altLang="ko-KR" sz="1600" b="1" dirty="0">
                    <a:solidFill>
                      <a:srgbClr val="1429A0"/>
                    </a:solidFill>
                    <a:latin typeface="SamsungOne-400" pitchFamily="34" charset="0"/>
                    <a:ea typeface="SamsungOne-400" pitchFamily="34" charset="0"/>
                  </a:rPr>
                  <a:t>Học tập dựa trên sơ thẩm </a:t>
                </a:r>
                <a:endParaRPr lang="ko-KR" altLang="en-US" sz="1600" b="1" dirty="0">
                  <a:solidFill>
                    <a:srgbClr val="1429A0"/>
                  </a:solidFill>
                  <a:latin typeface="SamsungOne-400" pitchFamily="34" charset="0"/>
                  <a:ea typeface="SamsungOne-400" pitchFamily="34" charset="0"/>
                </a:endParaRPr>
              </a:p>
            </p:txBody>
          </p:sp>
          <p:pic>
            <p:nvPicPr>
              <p:cNvPr id="23" name="그림 22"/>
              <p:cNvPicPr>
                <a:picLocks noChangeAspect="1"/>
              </p:cNvPicPr>
              <p:nvPr/>
            </p:nvPicPr>
            <p:blipFill rotWithShape="1">
              <a:blip r:embed="rId4">
                <a:extLst>
                  <a:ext uri="{28A0092B-C50C-407E-A947-70E740481C1C}">
                    <a14:useLocalDpi xmlns:a14="http://schemas.microsoft.com/office/drawing/2010/main" val="0"/>
                  </a:ext>
                </a:extLst>
              </a:blip>
              <a:srcRect l="8101" t="26179" r="55119" b="19039"/>
              <a:stretch/>
            </p:blipFill>
            <p:spPr>
              <a:xfrm>
                <a:off x="846956" y="3216096"/>
                <a:ext cx="3857391" cy="1956698"/>
              </a:xfrm>
              <a:prstGeom prst="rect">
                <a:avLst/>
              </a:prstGeom>
            </p:spPr>
          </p:pic>
          <p:sp>
            <p:nvSpPr>
              <p:cNvPr id="24" name="TextBox 23">
                <a:extLst>
                  <a:ext uri="{FF2B5EF4-FFF2-40B4-BE49-F238E27FC236}">
                    <a16:creationId xmlns:a16="http://schemas.microsoft.com/office/drawing/2014/main" id="{6C154D4E-2B2C-40C6-9E64-42C488565869}"/>
                  </a:ext>
                </a:extLst>
              </p:cNvPr>
              <p:cNvSpPr txBox="1"/>
              <p:nvPr/>
            </p:nvSpPr>
            <p:spPr>
              <a:xfrm>
                <a:off x="829822" y="3271429"/>
                <a:ext cx="1241269" cy="200055"/>
              </a:xfrm>
              <a:prstGeom prst="rect">
                <a:avLst/>
              </a:prstGeom>
              <a:solidFill>
                <a:schemeClr val="bg1"/>
              </a:solidFill>
            </p:spPr>
            <p:txBody>
              <a:bodyPr wrap="square" lIns="0" tIns="0" rIns="0" bIns="0">
                <a:spAutoFit/>
              </a:bodyPr>
              <a:lstStyle/>
              <a:p>
                <a:pPr algn="ctr"/>
                <a:r>
                  <a:rPr lang="en-US" altLang="ko-KR" sz="1300" b="1" dirty="0" err="1">
                    <a:solidFill>
                      <a:prstClr val="black">
                        <a:lumMod val="85000"/>
                        <a:lumOff val="15000"/>
                      </a:prstClr>
                    </a:solidFill>
                    <a:latin typeface="SamsungOne-400" panose="020B0503030303020204" pitchFamily="34" charset="0"/>
                  </a:rPr>
                  <a:t>Đặc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điểm</a:t>
                </a:r>
                <a:r>
                  <a:rPr lang="en-US" altLang="ko-KR" sz="1300" b="1" dirty="0">
                    <a:solidFill>
                      <a:prstClr val="black">
                        <a:lumMod val="85000"/>
                        <a:lumOff val="15000"/>
                      </a:prstClr>
                    </a:solidFill>
                    <a:latin typeface="SamsungOne-400" panose="020B0503030303020204" pitchFamily="34" charset="0"/>
                  </a:rPr>
                  <a:t> 2</a:t>
                </a:r>
                <a:endParaRPr lang="ko-KR" altLang="en-US" sz="1300" b="1" dirty="0">
                  <a:solidFill>
                    <a:prstClr val="black">
                      <a:lumMod val="85000"/>
                      <a:lumOff val="15000"/>
                    </a:prstClr>
                  </a:solidFill>
                  <a:latin typeface="SamsungOne-400" panose="020B0503030303020204" pitchFamily="34" charset="0"/>
                </a:endParaRPr>
              </a:p>
            </p:txBody>
          </p:sp>
          <p:sp>
            <p:nvSpPr>
              <p:cNvPr id="25" name="TextBox 24">
                <a:extLst>
                  <a:ext uri="{FF2B5EF4-FFF2-40B4-BE49-F238E27FC236}">
                    <a16:creationId xmlns:a16="http://schemas.microsoft.com/office/drawing/2014/main" id="{548F56C7-8571-469B-BE33-906AEC0D09D4}"/>
                  </a:ext>
                </a:extLst>
              </p:cNvPr>
              <p:cNvSpPr txBox="1"/>
              <p:nvPr/>
            </p:nvSpPr>
            <p:spPr>
              <a:xfrm>
                <a:off x="3427811" y="5030676"/>
                <a:ext cx="1276536" cy="200055"/>
              </a:xfrm>
              <a:prstGeom prst="rect">
                <a:avLst/>
              </a:prstGeom>
              <a:solidFill>
                <a:schemeClr val="bg1"/>
              </a:solidFill>
            </p:spPr>
            <p:txBody>
              <a:bodyPr wrap="square" lIns="0" tIns="0" rIns="0" bIns="0">
                <a:spAutoFit/>
              </a:bodyPr>
              <a:lstStyle/>
              <a:p>
                <a:pPr algn="ctr"/>
                <a:r>
                  <a:rPr lang="en-US" altLang="ko-KR" sz="1300" b="1" dirty="0" err="1">
                    <a:solidFill>
                      <a:prstClr val="black">
                        <a:lumMod val="85000"/>
                        <a:lumOff val="15000"/>
                      </a:prstClr>
                    </a:solidFill>
                    <a:latin typeface="SamsungOne-400" panose="020B0503030303020204" pitchFamily="34" charset="0"/>
                  </a:rPr>
                  <a:t>Đặc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điểm</a:t>
                </a:r>
                <a:r>
                  <a:rPr lang="en-US" altLang="ko-KR" sz="1300" b="1" dirty="0">
                    <a:solidFill>
                      <a:prstClr val="black">
                        <a:lumMod val="85000"/>
                        <a:lumOff val="15000"/>
                      </a:prstClr>
                    </a:solidFill>
                    <a:latin typeface="SamsungOne-400" panose="020B0503030303020204" pitchFamily="34" charset="0"/>
                  </a:rPr>
                  <a:t> 1</a:t>
                </a:r>
                <a:endParaRPr lang="ko-KR" altLang="en-US" sz="1300" b="1" dirty="0">
                  <a:solidFill>
                    <a:prstClr val="black">
                      <a:lumMod val="85000"/>
                      <a:lumOff val="15000"/>
                    </a:prstClr>
                  </a:solidFill>
                  <a:latin typeface="SamsungOne-400" panose="020B0503030303020204" pitchFamily="34" charset="0"/>
                </a:endParaRPr>
              </a:p>
            </p:txBody>
          </p:sp>
          <p:sp>
            <p:nvSpPr>
              <p:cNvPr id="26" name="TextBox 25">
                <a:extLst>
                  <a:ext uri="{FF2B5EF4-FFF2-40B4-BE49-F238E27FC236}">
                    <a16:creationId xmlns:a16="http://schemas.microsoft.com/office/drawing/2014/main" id="{74BEC56A-6AE4-48C2-B2B3-D4FD8EC789DE}"/>
                  </a:ext>
                </a:extLst>
              </p:cNvPr>
              <p:cNvSpPr txBox="1"/>
              <p:nvPr/>
            </p:nvSpPr>
            <p:spPr>
              <a:xfrm>
                <a:off x="1999084" y="4477782"/>
                <a:ext cx="792088" cy="175354"/>
              </a:xfrm>
              <a:prstGeom prst="rect">
                <a:avLst/>
              </a:prstGeom>
              <a:solidFill>
                <a:schemeClr val="bg1"/>
              </a:solidFill>
            </p:spPr>
            <p:txBody>
              <a:bodyPr wrap="square" lIns="0" tIns="0" rIns="0" bIns="0">
                <a:spAutoFit/>
              </a:bodyPr>
              <a:lstStyle/>
              <a:p>
                <a:pPr algn="ctr"/>
                <a:r>
                  <a:rPr lang="en-US" altLang="ko-KR" sz="1100" b="1" dirty="0" err="1">
                    <a:solidFill>
                      <a:prstClr val="black">
                        <a:lumMod val="85000"/>
                        <a:lumOff val="15000"/>
                      </a:prstClr>
                    </a:solidFill>
                    <a:latin typeface="SamsungOne-400" panose="020B0503030303020204" pitchFamily="34" charset="0"/>
                  </a:rPr>
                  <a:t>Mẫu</a:t>
                </a:r>
                <a:r>
                  <a:rPr lang="en-US" altLang="ko-KR"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mới</a:t>
                </a:r>
                <a:endParaRPr lang="ko-KR" altLang="en-US" sz="1100" b="1" dirty="0">
                  <a:solidFill>
                    <a:prstClr val="black">
                      <a:lumMod val="85000"/>
                      <a:lumOff val="15000"/>
                    </a:prstClr>
                  </a:solidFill>
                  <a:latin typeface="SamsungOne-400" panose="020B0503030303020204" pitchFamily="34" charset="0"/>
                </a:endParaRPr>
              </a:p>
            </p:txBody>
          </p:sp>
          <p:sp>
            <p:nvSpPr>
              <p:cNvPr id="30" name="TextBox 29">
                <a:extLst>
                  <a:ext uri="{FF2B5EF4-FFF2-40B4-BE49-F238E27FC236}">
                    <a16:creationId xmlns:a16="http://schemas.microsoft.com/office/drawing/2014/main" id="{2DFDFBDE-AC95-4244-AB3B-577D587A587A}"/>
                  </a:ext>
                </a:extLst>
              </p:cNvPr>
              <p:cNvSpPr txBox="1"/>
              <p:nvPr/>
            </p:nvSpPr>
            <p:spPr>
              <a:xfrm>
                <a:off x="2755676" y="4108637"/>
                <a:ext cx="792088" cy="338554"/>
              </a:xfrm>
              <a:prstGeom prst="rect">
                <a:avLst/>
              </a:prstGeom>
              <a:solidFill>
                <a:schemeClr val="bg1"/>
              </a:solidFill>
            </p:spPr>
            <p:txBody>
              <a:bodyPr wrap="square" lIns="0" tIns="0" rIns="0" bIns="0">
                <a:spAutoFit/>
              </a:bodyPr>
              <a:lstStyle/>
              <a:p>
                <a:pPr algn="ctr"/>
                <a:r>
                  <a:rPr lang="en-US" altLang="ko-KR" sz="1100" b="1" dirty="0">
                    <a:solidFill>
                      <a:prstClr val="black">
                        <a:lumMod val="85000"/>
                        <a:lumOff val="15000"/>
                      </a:prstClr>
                    </a:solidFill>
                    <a:latin typeface="SamsungOne-400" panose="020B0503030303020204" pitchFamily="34" charset="0"/>
                  </a:rPr>
                  <a:t>Tập </a:t>
                </a:r>
                <a:r>
                  <a:rPr lang="en-US" altLang="ko-KR" sz="1100" b="1" dirty="0" err="1">
                    <a:solidFill>
                      <a:prstClr val="black">
                        <a:lumMod val="85000"/>
                        <a:lumOff val="15000"/>
                      </a:prstClr>
                    </a:solidFill>
                    <a:latin typeface="SamsungOne-400" panose="020B0503030303020204" pitchFamily="34" charset="0"/>
                  </a:rPr>
                  <a:t>huấn</a:t>
                </a:r>
                <a:r>
                  <a:rPr lang="en-US" altLang="ko-KR"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mẫu</a:t>
                </a:r>
                <a:endParaRPr lang="ko-KR" altLang="en-US" sz="1100" b="1" dirty="0">
                  <a:solidFill>
                    <a:prstClr val="black">
                      <a:lumMod val="85000"/>
                      <a:lumOff val="15000"/>
                    </a:prstClr>
                  </a:solidFill>
                  <a:latin typeface="SamsungOne-400" panose="020B0503030303020204" pitchFamily="34" charset="0"/>
                </a:endParaRPr>
              </a:p>
            </p:txBody>
          </p:sp>
          <p:pic>
            <p:nvPicPr>
              <p:cNvPr id="31" name="그림 30">
                <a:extLst>
                  <a:ext uri="{FF2B5EF4-FFF2-40B4-BE49-F238E27FC236}">
                    <a16:creationId xmlns:a16="http://schemas.microsoft.com/office/drawing/2014/main" id="{3EE51DED-7D94-4ABF-875E-69697F2E17B0}"/>
                  </a:ext>
                </a:extLst>
              </p:cNvPr>
              <p:cNvPicPr>
                <a:picLocks noChangeAspect="1"/>
              </p:cNvPicPr>
              <p:nvPr/>
            </p:nvPicPr>
            <p:blipFill rotWithShape="1">
              <a:blip r:embed="rId4">
                <a:extLst>
                  <a:ext uri="{28A0092B-C50C-407E-A947-70E740481C1C}">
                    <a14:useLocalDpi xmlns:a14="http://schemas.microsoft.com/office/drawing/2010/main" val="0"/>
                  </a:ext>
                </a:extLst>
              </a:blip>
              <a:srcRect l="61942" t="27848" r="3517" b="18350"/>
              <a:stretch/>
            </p:blipFill>
            <p:spPr>
              <a:xfrm>
                <a:off x="5268211" y="3196102"/>
                <a:ext cx="3787658" cy="2009252"/>
              </a:xfrm>
              <a:prstGeom prst="rect">
                <a:avLst/>
              </a:prstGeom>
            </p:spPr>
          </p:pic>
          <p:sp>
            <p:nvSpPr>
              <p:cNvPr id="34" name="TextBox 33">
                <a:extLst>
                  <a:ext uri="{FF2B5EF4-FFF2-40B4-BE49-F238E27FC236}">
                    <a16:creationId xmlns:a16="http://schemas.microsoft.com/office/drawing/2014/main" id="{93E5A472-362E-4FA3-A612-30DA231FAE76}"/>
                  </a:ext>
                </a:extLst>
              </p:cNvPr>
              <p:cNvSpPr txBox="1"/>
              <p:nvPr/>
            </p:nvSpPr>
            <p:spPr>
              <a:xfrm>
                <a:off x="6853067" y="4125864"/>
                <a:ext cx="792088" cy="169277"/>
              </a:xfrm>
              <a:prstGeom prst="rect">
                <a:avLst/>
              </a:prstGeom>
              <a:solidFill>
                <a:schemeClr val="bg1"/>
              </a:solidFill>
            </p:spPr>
            <p:txBody>
              <a:bodyPr wrap="square" lIns="0" tIns="0" rIns="0" bIns="0">
                <a:spAutoFit/>
              </a:bodyPr>
              <a:lstStyle/>
              <a:p>
                <a:pPr algn="ctr"/>
                <a:r>
                  <a:rPr lang="en-US" altLang="ko-KR" sz="1100" b="1" dirty="0" err="1">
                    <a:solidFill>
                      <a:prstClr val="black">
                        <a:lumMod val="85000"/>
                        <a:lumOff val="15000"/>
                      </a:prstClr>
                    </a:solidFill>
                    <a:latin typeface="SamsungOne-400" panose="020B0503030303020204" pitchFamily="34" charset="0"/>
                  </a:rPr>
                  <a:t>Mẫu</a:t>
                </a:r>
                <a:r>
                  <a:rPr lang="en-US" altLang="ko-KR" sz="1100" b="1" dirty="0">
                    <a:solidFill>
                      <a:prstClr val="black">
                        <a:lumMod val="85000"/>
                        <a:lumOff val="15000"/>
                      </a:prstClr>
                    </a:solidFill>
                    <a:latin typeface="SamsungOne-400" panose="020B0503030303020204" pitchFamily="34" charset="0"/>
                  </a:rPr>
                  <a:t> </a:t>
                </a:r>
                <a:r>
                  <a:rPr lang="en-US" altLang="ko-KR" sz="1100" b="1" dirty="0" err="1">
                    <a:solidFill>
                      <a:prstClr val="black">
                        <a:lumMod val="85000"/>
                        <a:lumOff val="15000"/>
                      </a:prstClr>
                    </a:solidFill>
                    <a:latin typeface="SamsungOne-400" panose="020B0503030303020204" pitchFamily="34" charset="0"/>
                  </a:rPr>
                  <a:t>mới</a:t>
                </a:r>
                <a:endParaRPr lang="ko-KR" altLang="en-US" sz="1100" b="1" dirty="0">
                  <a:solidFill>
                    <a:prstClr val="black">
                      <a:lumMod val="85000"/>
                      <a:lumOff val="15000"/>
                    </a:prstClr>
                  </a:solidFill>
                  <a:latin typeface="SamsungOne-400" panose="020B0503030303020204" pitchFamily="34" charset="0"/>
                </a:endParaRPr>
              </a:p>
            </p:txBody>
          </p:sp>
          <p:sp>
            <p:nvSpPr>
              <p:cNvPr id="35" name="TextBox 34">
                <a:extLst>
                  <a:ext uri="{FF2B5EF4-FFF2-40B4-BE49-F238E27FC236}">
                    <a16:creationId xmlns:a16="http://schemas.microsoft.com/office/drawing/2014/main" id="{F61CF08D-56E7-44B9-BC29-18864FEF18FD}"/>
                  </a:ext>
                </a:extLst>
              </p:cNvPr>
              <p:cNvSpPr txBox="1"/>
              <p:nvPr/>
            </p:nvSpPr>
            <p:spPr>
              <a:xfrm>
                <a:off x="6662068" y="3196102"/>
                <a:ext cx="521592" cy="169277"/>
              </a:xfrm>
              <a:prstGeom prst="rect">
                <a:avLst/>
              </a:prstGeom>
              <a:solidFill>
                <a:schemeClr val="bg1"/>
              </a:solidFill>
            </p:spPr>
            <p:txBody>
              <a:bodyPr wrap="square" lIns="0" tIns="0" rIns="0" bIns="0">
                <a:spAutoFit/>
              </a:bodyPr>
              <a:lstStyle/>
              <a:p>
                <a:pPr algn="ctr"/>
                <a:r>
                  <a:rPr lang="en-US" altLang="ko-KR" sz="1100" b="1" dirty="0" err="1">
                    <a:solidFill>
                      <a:prstClr val="black">
                        <a:lumMod val="85000"/>
                        <a:lumOff val="15000"/>
                      </a:prstClr>
                    </a:solidFill>
                    <a:latin typeface="SamsungOne-400" panose="020B0503030303020204" pitchFamily="34" charset="0"/>
                  </a:rPr>
                  <a:t>Mô</a:t>
                </a:r>
                <a:r>
                  <a:rPr lang="en-US" altLang="ko-KR" sz="1100" b="1" dirty="0">
                    <a:solidFill>
                      <a:prstClr val="black">
                        <a:lumMod val="85000"/>
                        <a:lumOff val="15000"/>
                      </a:prstClr>
                    </a:solidFill>
                    <a:latin typeface="SamsungOne-400" panose="020B0503030303020204" pitchFamily="34" charset="0"/>
                  </a:rPr>
                  <a:t> hình</a:t>
                </a:r>
                <a:endParaRPr lang="ko-KR" altLang="en-US" sz="1100" b="1" dirty="0">
                  <a:solidFill>
                    <a:prstClr val="black">
                      <a:lumMod val="85000"/>
                      <a:lumOff val="15000"/>
                    </a:prstClr>
                  </a:solidFill>
                  <a:latin typeface="SamsungOne-400" panose="020B0503030303020204" pitchFamily="34" charset="0"/>
                </a:endParaRPr>
              </a:p>
            </p:txBody>
          </p:sp>
        </p:grpSp>
        <p:sp>
          <p:nvSpPr>
            <p:cNvPr id="37" name="TextBox 36">
              <a:extLst>
                <a:ext uri="{FF2B5EF4-FFF2-40B4-BE49-F238E27FC236}">
                  <a16:creationId xmlns:a16="http://schemas.microsoft.com/office/drawing/2014/main" id="{57D632CA-58F5-AA43-9444-B949BB9709E4}"/>
                </a:ext>
              </a:extLst>
            </p:cNvPr>
            <p:cNvSpPr txBox="1"/>
            <p:nvPr/>
          </p:nvSpPr>
          <p:spPr>
            <a:xfrm>
              <a:off x="5324320" y="3735126"/>
              <a:ext cx="1241269" cy="200055"/>
            </a:xfrm>
            <a:prstGeom prst="rect">
              <a:avLst/>
            </a:prstGeom>
            <a:solidFill>
              <a:schemeClr val="bg1"/>
            </a:solidFill>
          </p:spPr>
          <p:txBody>
            <a:bodyPr wrap="square" lIns="0" tIns="0" rIns="0" bIns="0">
              <a:spAutoFit/>
            </a:bodyPr>
            <a:lstStyle/>
            <a:p>
              <a:pPr algn="ctr"/>
              <a:r>
                <a:rPr lang="en-US" altLang="ko-KR" sz="1300" b="1" dirty="0" err="1">
                  <a:solidFill>
                    <a:prstClr val="black">
                      <a:lumMod val="85000"/>
                      <a:lumOff val="15000"/>
                    </a:prstClr>
                  </a:solidFill>
                  <a:latin typeface="SamsungOne-400" panose="020B0503030303020204" pitchFamily="34" charset="0"/>
                </a:rPr>
                <a:t>Đặc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điểm</a:t>
              </a:r>
              <a:r>
                <a:rPr lang="en-US" altLang="ko-KR" sz="1300" b="1" dirty="0">
                  <a:solidFill>
                    <a:prstClr val="black">
                      <a:lumMod val="85000"/>
                      <a:lumOff val="15000"/>
                    </a:prstClr>
                  </a:solidFill>
                  <a:latin typeface="SamsungOne-400" panose="020B0503030303020204" pitchFamily="34" charset="0"/>
                </a:rPr>
                <a:t> 2</a:t>
              </a:r>
              <a:endParaRPr lang="ko-KR" altLang="en-US" sz="1300" b="1" dirty="0">
                <a:solidFill>
                  <a:prstClr val="black">
                    <a:lumMod val="85000"/>
                    <a:lumOff val="15000"/>
                  </a:prstClr>
                </a:solidFill>
                <a:latin typeface="SamsungOne-400" panose="020B0503030303020204" pitchFamily="34" charset="0"/>
              </a:endParaRPr>
            </a:p>
          </p:txBody>
        </p:sp>
        <p:sp>
          <p:nvSpPr>
            <p:cNvPr id="38" name="TextBox 37">
              <a:extLst>
                <a:ext uri="{FF2B5EF4-FFF2-40B4-BE49-F238E27FC236}">
                  <a16:creationId xmlns:a16="http://schemas.microsoft.com/office/drawing/2014/main" id="{039E2302-617A-A24A-8D14-8D316D9CAA87}"/>
                </a:ext>
              </a:extLst>
            </p:cNvPr>
            <p:cNvSpPr txBox="1"/>
            <p:nvPr/>
          </p:nvSpPr>
          <p:spPr>
            <a:xfrm>
              <a:off x="7759724" y="5512232"/>
              <a:ext cx="1296145" cy="200055"/>
            </a:xfrm>
            <a:prstGeom prst="rect">
              <a:avLst/>
            </a:prstGeom>
            <a:solidFill>
              <a:schemeClr val="bg1"/>
            </a:solidFill>
          </p:spPr>
          <p:txBody>
            <a:bodyPr wrap="square" lIns="0" tIns="0" rIns="0" bIns="0">
              <a:spAutoFit/>
            </a:bodyPr>
            <a:lstStyle/>
            <a:p>
              <a:pPr algn="ctr"/>
              <a:r>
                <a:rPr lang="en-US" altLang="ko-KR" sz="1300" b="1" dirty="0" err="1">
                  <a:solidFill>
                    <a:prstClr val="black">
                      <a:lumMod val="85000"/>
                      <a:lumOff val="15000"/>
                    </a:prstClr>
                  </a:solidFill>
                  <a:latin typeface="SamsungOne-400" panose="020B0503030303020204" pitchFamily="34" charset="0"/>
                </a:rPr>
                <a:t>Đặc</a:t>
              </a:r>
              <a:r>
                <a:rPr lang="en-US" altLang="ko-KR" sz="1300" b="1" dirty="0">
                  <a:solidFill>
                    <a:prstClr val="black">
                      <a:lumMod val="85000"/>
                      <a:lumOff val="15000"/>
                    </a:prstClr>
                  </a:solidFill>
                  <a:latin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rPr>
                <a:t>điểm</a:t>
              </a:r>
              <a:r>
                <a:rPr lang="en-US" altLang="ko-KR" sz="1300" b="1" dirty="0">
                  <a:solidFill>
                    <a:prstClr val="black">
                      <a:lumMod val="85000"/>
                      <a:lumOff val="15000"/>
                    </a:prstClr>
                  </a:solidFill>
                  <a:latin typeface="SamsungOne-400" panose="020B0503030303020204" pitchFamily="34" charset="0"/>
                </a:rPr>
                <a:t> 1</a:t>
              </a:r>
              <a:endParaRPr lang="ko-KR" altLang="en-US" sz="1300" b="1" dirty="0">
                <a:solidFill>
                  <a:prstClr val="black">
                    <a:lumMod val="85000"/>
                    <a:lumOff val="15000"/>
                  </a:prstClr>
                </a:solidFill>
                <a:latin typeface="SamsungOne-400" panose="020B0503030303020204" pitchFamily="34" charset="0"/>
              </a:endParaRPr>
            </a:p>
          </p:txBody>
        </p:sp>
      </p:grpSp>
      <p:sp>
        <p:nvSpPr>
          <p:cNvPr id="32" name="직사각형 31">
            <a:extLst>
              <a:ext uri="{FF2B5EF4-FFF2-40B4-BE49-F238E27FC236}">
                <a16:creationId xmlns:a16="http://schemas.microsoft.com/office/drawing/2014/main" id="{0A51A2FD-1F40-4481-AD96-909803B6A5B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Học tập dựa trên sơ thẩm Vs. Học tập dựa trên mô hình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67478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2" name="직사각형 31">
            <a:extLst>
              <a:ext uri="{FF2B5EF4-FFF2-40B4-BE49-F238E27FC236}">
                <a16:creationId xmlns:a16="http://schemas.microsoft.com/office/drawing/2014/main" id="{74F5AAE3-859E-40E2-97CA-4146D49F9F13}"/>
              </a:ext>
            </a:extLst>
          </p:cNvPr>
          <p:cNvSpPr/>
          <p:nvPr/>
        </p:nvSpPr>
        <p:spPr>
          <a:xfrm>
            <a:off x="1054111" y="3929021"/>
            <a:ext cx="8286680" cy="2092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trình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trên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886154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p:cNvGrpSpPr/>
          <p:nvPr/>
        </p:nvGrpSpPr>
        <p:grpSpPr>
          <a:xfrm>
            <a:off x="774948" y="2322586"/>
            <a:ext cx="6715579" cy="3813454"/>
            <a:chOff x="900129" y="2189545"/>
            <a:chExt cx="6715579" cy="3813454"/>
          </a:xfrm>
        </p:grpSpPr>
        <p:grpSp>
          <p:nvGrpSpPr>
            <p:cNvPr id="3" name="그룹 2">
              <a:extLst>
                <a:ext uri="{FF2B5EF4-FFF2-40B4-BE49-F238E27FC236}">
                  <a16:creationId xmlns:a16="http://schemas.microsoft.com/office/drawing/2014/main" id="{618D8F7E-5644-4B69-B97A-274391A5D926}"/>
                </a:ext>
              </a:extLst>
            </p:cNvPr>
            <p:cNvGrpSpPr/>
            <p:nvPr/>
          </p:nvGrpSpPr>
          <p:grpSpPr>
            <a:xfrm>
              <a:off x="900129" y="2226805"/>
              <a:ext cx="185994" cy="574783"/>
              <a:chOff x="900129" y="2611950"/>
              <a:chExt cx="185994" cy="574783"/>
            </a:xfrm>
          </p:grpSpPr>
          <p:sp>
            <p:nvSpPr>
              <p:cNvPr id="13" name="아래쪽 화살표 12"/>
              <p:cNvSpPr/>
              <p:nvPr/>
            </p:nvSpPr>
            <p:spPr>
              <a:xfrm>
                <a:off x="900129" y="2611950"/>
                <a:ext cx="185994" cy="57478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p:cNvSpPr/>
              <p:nvPr/>
            </p:nvSpPr>
            <p:spPr>
              <a:xfrm>
                <a:off x="900129" y="2814798"/>
                <a:ext cx="185994" cy="169085"/>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p:cNvGrpSpPr/>
            <p:nvPr/>
          </p:nvGrpSpPr>
          <p:grpSpPr>
            <a:xfrm>
              <a:off x="900129" y="2836568"/>
              <a:ext cx="185994" cy="574783"/>
              <a:chOff x="870099" y="2590855"/>
              <a:chExt cx="216024" cy="734343"/>
            </a:xfrm>
          </p:grpSpPr>
          <p:sp>
            <p:nvSpPr>
              <p:cNvPr id="36" name="아래쪽 화살표 35"/>
              <p:cNvSpPr/>
              <p:nvPr/>
            </p:nvSpPr>
            <p:spPr>
              <a:xfrm>
                <a:off x="870099" y="2590855"/>
                <a:ext cx="216024" cy="73434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870099" y="2838698"/>
                <a:ext cx="216024" cy="216024"/>
              </a:xfrm>
              <a:prstGeom prst="ellipse">
                <a:avLst/>
              </a:prstGeom>
              <a:solidFill>
                <a:schemeClr val="bg1"/>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p:cNvGrpSpPr/>
            <p:nvPr/>
          </p:nvGrpSpPr>
          <p:grpSpPr>
            <a:xfrm>
              <a:off x="900129" y="3449218"/>
              <a:ext cx="185994" cy="574783"/>
              <a:chOff x="870099" y="3336886"/>
              <a:chExt cx="216024" cy="734343"/>
            </a:xfrm>
          </p:grpSpPr>
          <p:sp>
            <p:nvSpPr>
              <p:cNvPr id="34" name="아래쪽 화살표 33"/>
              <p:cNvSpPr/>
              <p:nvPr/>
            </p:nvSpPr>
            <p:spPr>
              <a:xfrm>
                <a:off x="870099" y="3336886"/>
                <a:ext cx="216024" cy="734343"/>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870099" y="3554012"/>
                <a:ext cx="216024" cy="216024"/>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p:cNvGrpSpPr/>
            <p:nvPr/>
          </p:nvGrpSpPr>
          <p:grpSpPr>
            <a:xfrm>
              <a:off x="900129" y="4098947"/>
              <a:ext cx="185994" cy="574783"/>
              <a:chOff x="870099" y="4082917"/>
              <a:chExt cx="216024" cy="734343"/>
            </a:xfrm>
          </p:grpSpPr>
          <p:sp>
            <p:nvSpPr>
              <p:cNvPr id="32" name="아래쪽 화살표 31"/>
              <p:cNvSpPr/>
              <p:nvPr/>
            </p:nvSpPr>
            <p:spPr>
              <a:xfrm>
                <a:off x="870099" y="4082917"/>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p:cNvSpPr/>
              <p:nvPr/>
            </p:nvSpPr>
            <p:spPr>
              <a:xfrm>
                <a:off x="870099" y="4342076"/>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9" name="그룹 18"/>
            <p:cNvGrpSpPr/>
            <p:nvPr/>
          </p:nvGrpSpPr>
          <p:grpSpPr>
            <a:xfrm>
              <a:off x="900129" y="4750007"/>
              <a:ext cx="185994" cy="574783"/>
              <a:chOff x="870099" y="4828948"/>
              <a:chExt cx="216024" cy="734343"/>
            </a:xfrm>
          </p:grpSpPr>
          <p:sp>
            <p:nvSpPr>
              <p:cNvPr id="30" name="아래쪽 화살표 29"/>
              <p:cNvSpPr/>
              <p:nvPr/>
            </p:nvSpPr>
            <p:spPr>
              <a:xfrm>
                <a:off x="870099" y="4828948"/>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p:cNvSpPr/>
              <p:nvPr/>
            </p:nvSpPr>
            <p:spPr>
              <a:xfrm>
                <a:off x="870099" y="5088107"/>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 name="그룹 3">
              <a:extLst>
                <a:ext uri="{FF2B5EF4-FFF2-40B4-BE49-F238E27FC236}">
                  <a16:creationId xmlns:a16="http://schemas.microsoft.com/office/drawing/2014/main" id="{6B7E6C40-F5B0-4B80-9702-5448494A2984}"/>
                </a:ext>
              </a:extLst>
            </p:cNvPr>
            <p:cNvGrpSpPr/>
            <p:nvPr/>
          </p:nvGrpSpPr>
          <p:grpSpPr>
            <a:xfrm>
              <a:off x="900129" y="5401067"/>
              <a:ext cx="185994" cy="574783"/>
              <a:chOff x="900129" y="5531606"/>
              <a:chExt cx="185994" cy="574783"/>
            </a:xfrm>
          </p:grpSpPr>
          <p:sp>
            <p:nvSpPr>
              <p:cNvPr id="14" name="아래쪽 화살표 13"/>
              <p:cNvSpPr/>
              <p:nvPr/>
            </p:nvSpPr>
            <p:spPr>
              <a:xfrm>
                <a:off x="900129" y="5531606"/>
                <a:ext cx="185994" cy="57478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p:cNvSpPr/>
              <p:nvPr/>
            </p:nvSpPr>
            <p:spPr>
              <a:xfrm>
                <a:off x="900129" y="5734455"/>
                <a:ext cx="185994" cy="169085"/>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직사각형 20">
              <a:extLst>
                <a:ext uri="{FF2B5EF4-FFF2-40B4-BE49-F238E27FC236}">
                  <a16:creationId xmlns:a16="http://schemas.microsoft.com/office/drawing/2014/main" id="{D8BF98C4-B566-4812-B5F0-560CFBA969E7}"/>
                </a:ext>
              </a:extLst>
            </p:cNvPr>
            <p:cNvSpPr/>
            <p:nvPr/>
          </p:nvSpPr>
          <p:spPr>
            <a:xfrm>
              <a:off x="1247108" y="218954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400" panose="020B0503030303020204" pitchFamily="34" charset="0"/>
                  <a:ea typeface="SamsungOne-400" panose="020B0503030303020204" pitchFamily="34" charset="0"/>
                </a:rPr>
                <a:t>01. </a:t>
              </a:r>
              <a:r>
                <a:rPr lang="en-US" altLang="ko-KR" sz="1400" dirty="0" err="1">
                  <a:solidFill>
                    <a:schemeClr val="tx1"/>
                  </a:solidFill>
                  <a:latin typeface="SamsungOne-400" panose="020B0503030303020204" pitchFamily="34" charset="0"/>
                  <a:ea typeface="SamsungOne-400" panose="020B0503030303020204" pitchFamily="34" charset="0"/>
                </a:rPr>
                <a:t>Tìm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doanh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định </a:t>
              </a:r>
              <a:r>
                <a:rPr lang="en-US" altLang="ko-KR" sz="1400" dirty="0" err="1">
                  <a:solidFill>
                    <a:schemeClr val="tx1"/>
                  </a:solidFill>
                  <a:latin typeface="SamsungOne-400" panose="020B0503030303020204" pitchFamily="34" charset="0"/>
                  <a:ea typeface="SamsungOne-400" panose="020B0503030303020204" pitchFamily="34" charset="0"/>
                </a:rPr>
                <a:t>vấn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8BF98C4-B566-4812-B5F0-560CFBA969E7}"/>
                </a:ext>
              </a:extLst>
            </p:cNvPr>
            <p:cNvSpPr/>
            <p:nvPr/>
          </p:nvSpPr>
          <p:spPr>
            <a:xfrm>
              <a:off x="1247108" y="286775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400" panose="020B0503030303020204" pitchFamily="34" charset="0"/>
                  <a:ea typeface="SamsungOne-400" panose="020B0503030303020204" pitchFamily="34" charset="0"/>
                </a:rPr>
                <a:t>02. </a:t>
              </a:r>
              <a:r>
                <a:rPr lang="en-US" altLang="ko-KR" sz="1400" dirty="0">
                  <a:solidFill>
                    <a:schemeClr val="tx1"/>
                  </a:solidFill>
                  <a:latin typeface="SamsungOne-400" panose="020B0503030303020204" pitchFamily="34" charset="0"/>
                  <a:ea typeface="SamsungOne-400" panose="020B0503030303020204" pitchFamily="34" charset="0"/>
                </a:rPr>
                <a:t>Thu </a:t>
              </a:r>
              <a:r>
                <a:rPr lang="en-US" altLang="ko-KR" sz="1400" dirty="0" err="1">
                  <a:solidFill>
                    <a:schemeClr val="tx1"/>
                  </a:solidFill>
                  <a:latin typeface="SamsungOne-400" panose="020B0503030303020204" pitchFamily="34" charset="0"/>
                  <a:ea typeface="SamsungOne-400" panose="020B0503030303020204" pitchFamily="34" charset="0"/>
                </a:rPr>
                <a:t>thập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ko-KR" altLang="en-US" sz="1400" dirty="0">
                <a:solidFill>
                  <a:schemeClr val="tx1"/>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D8BF98C4-B566-4812-B5F0-560CFBA969E7}"/>
                </a:ext>
              </a:extLst>
            </p:cNvPr>
            <p:cNvSpPr/>
            <p:nvPr/>
          </p:nvSpPr>
          <p:spPr>
            <a:xfrm>
              <a:off x="1247108" y="3507753"/>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400" panose="020B0503030303020204" pitchFamily="34" charset="0"/>
                  <a:ea typeface="SamsungOne-400" panose="020B0503030303020204" pitchFamily="34" charset="0"/>
                </a:rPr>
                <a:t>03. </a:t>
              </a:r>
              <a:r>
                <a:rPr lang="en-US" altLang="ko-KR" sz="1400" dirty="0">
                  <a:solidFill>
                    <a:schemeClr val="tx1"/>
                  </a:solidFill>
                  <a:latin typeface="SamsungOne-400" panose="020B0503030303020204" pitchFamily="34" charset="0"/>
                  <a:ea typeface="SamsungOne-400" panose="020B0503030303020204" pitchFamily="34" charset="0"/>
                </a:rPr>
                <a:t>Xử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trước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tìm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kiếm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ko-KR" altLang="en-US" sz="1400" dirty="0">
                <a:solidFill>
                  <a:schemeClr val="tx1"/>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1247108" y="422417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400" panose="020B0503030303020204" pitchFamily="34" charset="0"/>
                  <a:ea typeface="SamsungOne-400" panose="020B0503030303020204" pitchFamily="34" charset="0"/>
                </a:rPr>
                <a:t>04.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tập </a:t>
              </a:r>
              <a:r>
                <a:rPr lang="en-US" altLang="ko-KR" sz="1400" dirty="0" err="1">
                  <a:solidFill>
                    <a:schemeClr val="tx1"/>
                  </a:solidFill>
                  <a:latin typeface="SamsungOne-400" panose="020B0503030303020204" pitchFamily="34" charset="0"/>
                  <a:ea typeface="SamsungOne-400" panose="020B0503030303020204" pitchFamily="34" charset="0"/>
                </a:rPr>
                <a:t>huấn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hình</a:t>
              </a:r>
              <a:endParaRPr lang="ko-KR" altLang="en-US" sz="1400" dirty="0">
                <a:solidFill>
                  <a:schemeClr val="tx1"/>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D8BF98C4-B566-4812-B5F0-560CFBA969E7}"/>
                </a:ext>
              </a:extLst>
            </p:cNvPr>
            <p:cNvSpPr/>
            <p:nvPr/>
          </p:nvSpPr>
          <p:spPr>
            <a:xfrm>
              <a:off x="1247108" y="4902385"/>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9933"/>
                  </a:solidFill>
                  <a:latin typeface="SamsungOne-400" panose="020B0503030303020204" pitchFamily="34" charset="0"/>
                  <a:ea typeface="SamsungOne-400" panose="020B0503030303020204" pitchFamily="34" charset="0"/>
                </a:rPr>
                <a:t>05.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hình</a:t>
              </a:r>
              <a:endParaRPr lang="ko-KR" altLang="en-US" sz="1400" dirty="0">
                <a:solidFill>
                  <a:schemeClr val="tx1"/>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D8BF98C4-B566-4812-B5F0-560CFBA969E7}"/>
                </a:ext>
              </a:extLst>
            </p:cNvPr>
            <p:cNvSpPr/>
            <p:nvPr/>
          </p:nvSpPr>
          <p:spPr>
            <a:xfrm>
              <a:off x="1247108" y="5580594"/>
              <a:ext cx="6368600"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009999"/>
                  </a:solidFill>
                  <a:latin typeface="SamsungOne-400" panose="020B0503030303020204" pitchFamily="34" charset="0"/>
                  <a:ea typeface="SamsungOne-400" panose="020B0503030303020204" pitchFamily="34" charset="0"/>
                </a:rPr>
                <a:t>06. </a:t>
              </a:r>
              <a:r>
                <a:rPr lang="en-US" altLang="ko-KR" sz="1400" dirty="0" err="1">
                  <a:solidFill>
                    <a:schemeClr val="tx1"/>
                  </a:solidFill>
                  <a:latin typeface="SamsungOne-400" panose="020B0503030303020204" pitchFamily="34" charset="0"/>
                  <a:ea typeface="SamsungOne-400" panose="020B0503030303020204" pitchFamily="34" charset="0"/>
                </a:rPr>
                <a:t>Cải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hình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trường</a:t>
              </a:r>
              <a:endParaRPr lang="ko-KR" altLang="en-US" sz="1400" dirty="0">
                <a:solidFill>
                  <a:schemeClr val="tx1"/>
                </a:solidFill>
                <a:latin typeface="SamsungOne-400" panose="020B0503030303020204" pitchFamily="34" charset="0"/>
              </a:endParaRPr>
            </a:p>
          </p:txBody>
        </p:sp>
      </p:grpSp>
      <p:sp>
        <p:nvSpPr>
          <p:cNvPr id="41" name="직사각형 40">
            <a:extLst>
              <a:ext uri="{FF2B5EF4-FFF2-40B4-BE49-F238E27FC236}">
                <a16:creationId xmlns:a16="http://schemas.microsoft.com/office/drawing/2014/main" id="{DB896CD5-A0B0-4F39-9F23-22CE6C96BB3D}"/>
              </a:ext>
            </a:extLst>
          </p:cNvPr>
          <p:cNvSpPr/>
          <p:nvPr/>
        </p:nvSpPr>
        <p:spPr>
          <a:xfrm>
            <a:off x="449998" y="1375101"/>
            <a:ext cx="900498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dữ</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liệu</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Kế</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hoạch</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2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trình</a:t>
            </a:r>
            <a:endParaRPr lang="en-US" altLang="ko-KR" sz="22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44" name="직사각형 43">
            <a:extLst>
              <a:ext uri="{FF2B5EF4-FFF2-40B4-BE49-F238E27FC236}">
                <a16:creationId xmlns:a16="http://schemas.microsoft.com/office/drawing/2014/main" id="{0552648F-C8C7-47A2-89CF-62610787942C}"/>
              </a:ext>
            </a:extLst>
          </p:cNvPr>
          <p:cNvSpPr/>
          <p:nvPr/>
        </p:nvSpPr>
        <p:spPr>
          <a:xfrm>
            <a:off x="558924" y="186130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Khi thực hiện phân tích dữ liệu dựa trên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vi-VN" altLang="ko-KR" sz="1400" dirty="0">
                <a:solidFill>
                  <a:schemeClr val="tx1"/>
                </a:solidFill>
                <a:latin typeface="SamsungOne-400" panose="020B0503030303020204" pitchFamily="34" charset="0"/>
                <a:ea typeface="SamsungOne-400" panose="020B0503030303020204" pitchFamily="34" charset="0"/>
              </a:rPr>
              <a:t>, quy trình sau đây thường được tuân theo.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65081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6" name="그룹 15"/>
          <p:cNvGrpSpPr/>
          <p:nvPr/>
        </p:nvGrpSpPr>
        <p:grpSpPr>
          <a:xfrm>
            <a:off x="661019" y="1371428"/>
            <a:ext cx="151796" cy="516008"/>
            <a:chOff x="577891" y="1266449"/>
            <a:chExt cx="216024" cy="734343"/>
          </a:xfrm>
        </p:grpSpPr>
        <p:sp>
          <p:nvSpPr>
            <p:cNvPr id="17" name="아래쪽 화살표 16"/>
            <p:cNvSpPr/>
            <p:nvPr/>
          </p:nvSpPr>
          <p:spPr>
            <a:xfrm>
              <a:off x="577891" y="1266449"/>
              <a:ext cx="216024" cy="734343"/>
            </a:xfrm>
            <a:prstGeom prst="downArrow">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p:cNvSpPr/>
            <p:nvPr/>
          </p:nvSpPr>
          <p:spPr>
            <a:xfrm>
              <a:off x="577891" y="1525608"/>
              <a:ext cx="216024" cy="216024"/>
            </a:xfrm>
            <a:prstGeom prst="ellipse">
              <a:avLst/>
            </a:prstGeom>
            <a:solidFill>
              <a:schemeClr val="bg1"/>
            </a:solidFill>
            <a:ln w="762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 name="직사각형 18">
            <a:extLst>
              <a:ext uri="{FF2B5EF4-FFF2-40B4-BE49-F238E27FC236}">
                <a16:creationId xmlns:a16="http://schemas.microsoft.com/office/drawing/2014/main" id="{D8BF98C4-B566-4812-B5F0-560CFBA969E7}"/>
              </a:ext>
            </a:extLst>
          </p:cNvPr>
          <p:cNvSpPr/>
          <p:nvPr/>
        </p:nvSpPr>
        <p:spPr>
          <a:xfrm>
            <a:off x="954900" y="1422417"/>
            <a:ext cx="55806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9999FF"/>
                </a:solidFill>
                <a:latin typeface="SamsungOne-400" panose="020B0503030303020204" pitchFamily="34" charset="0"/>
                <a:ea typeface="SamsungOne-400" panose="020B0503030303020204" pitchFamily="34" charset="0"/>
              </a:rPr>
              <a:t>01. </a:t>
            </a:r>
            <a:r>
              <a:rPr lang="en-US" altLang="ko-KR" sz="1400" dirty="0" err="1">
                <a:solidFill>
                  <a:schemeClr val="tx1"/>
                </a:solidFill>
                <a:latin typeface="SamsungOne-400" panose="020B0503030303020204" pitchFamily="34" charset="0"/>
                <a:ea typeface="SamsungOne-400" panose="020B0503030303020204" pitchFamily="34" charset="0"/>
              </a:rPr>
              <a:t>Tìm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doanh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định </a:t>
            </a:r>
            <a:r>
              <a:rPr lang="en-US" altLang="ko-KR" sz="1400" dirty="0" err="1">
                <a:solidFill>
                  <a:schemeClr val="tx1"/>
                </a:solidFill>
                <a:latin typeface="SamsungOne-400" panose="020B0503030303020204" pitchFamily="34" charset="0"/>
                <a:ea typeface="SamsungOne-400" panose="020B0503030303020204" pitchFamily="34" charset="0"/>
              </a:rPr>
              <a:t>vấn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D8BF98C4-B566-4812-B5F0-560CFBA969E7}"/>
              </a:ext>
            </a:extLst>
          </p:cNvPr>
          <p:cNvSpPr/>
          <p:nvPr/>
        </p:nvSpPr>
        <p:spPr>
          <a:xfrm>
            <a:off x="702940" y="1916832"/>
            <a:ext cx="8632825"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Ưu tiên hàng đầu trong phân tích dữ liệu dựa trên máy học là </a:t>
            </a:r>
            <a:r>
              <a:rPr lang="vi-VN" altLang="ko-KR" sz="1300" b="1" dirty="0">
                <a:solidFill>
                  <a:srgbClr val="1429A0"/>
                </a:solidFill>
                <a:latin typeface="SamsungOne-400" panose="020B0503030303020204" pitchFamily="34" charset="0"/>
                <a:ea typeface="SamsungOne-400" panose="020B0503030303020204" pitchFamily="34" charset="0"/>
              </a:rPr>
              <a:t>xác định vấn đề cần giải quyết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Xác định vấn đề bằng cách lặp lại quá trình tìm hiểu vấn đề mà bạn đang cố gắng giải quyết, hiểu lĩnh vực kinh doanh và nắm bắt các khái niệm của vấn đề. Thông qua việc liên tục xác định lại vấn đề và tìm giải pháp, sự hiểu biết của bạn về mục đích cụ thể và dữ liệu cần thiết sẽ trở nên rõ ràng.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Ngoài ra, trong quá trình xác định vấn đề và động não tìm các loại dữ liệu cần thiết</a:t>
            </a:r>
            <a:r>
              <a:rPr lang="vi-VN" altLang="ko-KR" sz="1300" b="1" dirty="0">
                <a:solidFill>
                  <a:srgbClr val="1429A0"/>
                </a:solidFill>
                <a:latin typeface="SamsungOne-400" panose="020B0503030303020204" pitchFamily="34" charset="0"/>
                <a:ea typeface="SamsungOne-400" panose="020B0503030303020204" pitchFamily="34" charset="0"/>
              </a:rPr>
              <a:t>, nó tự nhiên dẫn đến một quy trình ra quyết định dự kiến về việc áp dụng các kỹ thuật máy học nào</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3" name="그림 12">
            <a:extLst>
              <a:ext uri="{FF2B5EF4-FFF2-40B4-BE49-F238E27FC236}">
                <a16:creationId xmlns:a16="http://schemas.microsoft.com/office/drawing/2014/main" id="{9B3A73A4-434D-47A4-A954-86DCA8DB1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995" y="3861048"/>
            <a:ext cx="1707236" cy="2164532"/>
          </a:xfrm>
          <a:prstGeom prst="rect">
            <a:avLst/>
          </a:prstGeom>
        </p:spPr>
      </p:pic>
    </p:spTree>
    <p:custDataLst>
      <p:tags r:id="rId1"/>
    </p:custDataLst>
    <p:extLst>
      <p:ext uri="{BB962C8B-B14F-4D97-AF65-F5344CB8AC3E}">
        <p14:creationId xmlns:p14="http://schemas.microsoft.com/office/powerpoint/2010/main" val="1532592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60000"/>
                    <a:lumOff val="40000"/>
                  </a:schemeClr>
                </a:solidFill>
                <a:latin typeface="SamsungOne-400" panose="020B0503030303020204" pitchFamily="34" charset="0"/>
                <a:ea typeface="SamsungOne-400" panose="020B0503030303020204" pitchFamily="34" charset="0"/>
              </a:rPr>
              <a:t>02. </a:t>
            </a:r>
            <a:r>
              <a:rPr lang="en-US" altLang="ko-KR" sz="1400" dirty="0">
                <a:solidFill>
                  <a:schemeClr val="tx1"/>
                </a:solidFill>
                <a:latin typeface="SamsungOne-400" panose="020B0503030303020204" pitchFamily="34" charset="0"/>
                <a:ea typeface="SamsungOne-400" panose="020B0503030303020204" pitchFamily="34" charset="0"/>
              </a:rPr>
              <a:t>Thu </a:t>
            </a:r>
            <a:r>
              <a:rPr lang="en-US" altLang="ko-KR" sz="1400" dirty="0" err="1">
                <a:solidFill>
                  <a:schemeClr val="tx1"/>
                </a:solidFill>
                <a:latin typeface="SamsungOne-400" panose="020B0503030303020204" pitchFamily="34" charset="0"/>
                <a:ea typeface="SamsungOne-400" panose="020B0503030303020204" pitchFamily="34" charset="0"/>
              </a:rPr>
              <a:t>thập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ko-KR" altLang="en-US" sz="1400" dirty="0">
              <a:solidFill>
                <a:schemeClr val="tx1"/>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D8BF98C4-B566-4812-B5F0-560CFBA969E7}"/>
              </a:ext>
            </a:extLst>
          </p:cNvPr>
          <p:cNvSpPr/>
          <p:nvPr/>
        </p:nvSpPr>
        <p:spPr>
          <a:xfrm>
            <a:off x="702941" y="1916832"/>
            <a:ext cx="5184576" cy="2551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vấn đề phân tích rõ ràng thì phải </a:t>
            </a:r>
            <a:r>
              <a:rPr lang="vi-VN" altLang="ko-KR" sz="1300" b="1" dirty="0">
                <a:solidFill>
                  <a:srgbClr val="1429A0"/>
                </a:solidFill>
                <a:latin typeface="SamsungOne-400" panose="020B0503030303020204" pitchFamily="34" charset="0"/>
                <a:ea typeface="SamsungOne-400" panose="020B0503030303020204" pitchFamily="34" charset="0"/>
              </a:rPr>
              <a:t>thu thập các dữ liệu cần thiết cho việc phân tích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dữ liệu đã được cung cấp, bạn có thể nghĩ ngay đến cách phân tích phù hợp, nhưng ngay cả trong những trường hợp đó, dữ liệu bổ sung có thể được tạo ra, vì vậy việc thu thập dữ liệu cần thiết luôn là yếu tố được xem xét để phân tích phù hợp.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thường, việc trích xuất dữ liệu từ kho lưu trữ dữ liệu nội bộ (kho dữ liệu hoặc siêu thị dữ liệu) thông qua SQL hoặc từ nền tảng dữ liệu lớn dựa trên Hadoop, nhưng trong một số trường hợp, dữ liệu bên ngoài có thể được yêu cầu, vì vậy có thể cần phải thu thập dữ liệu thông qua quét web hoặc API.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9E41AFD8-AA58-47D3-B3A0-7A8DC5B104C7}"/>
              </a:ext>
            </a:extLst>
          </p:cNvPr>
          <p:cNvGrpSpPr/>
          <p:nvPr/>
        </p:nvGrpSpPr>
        <p:grpSpPr>
          <a:xfrm>
            <a:off x="6158798" y="1844822"/>
            <a:ext cx="3076428" cy="4332030"/>
            <a:chOff x="6391572" y="2014256"/>
            <a:chExt cx="3076428" cy="4332030"/>
          </a:xfrm>
        </p:grpSpPr>
        <p:sp>
          <p:nvSpPr>
            <p:cNvPr id="32" name="직사각형 31">
              <a:extLst>
                <a:ext uri="{FF2B5EF4-FFF2-40B4-BE49-F238E27FC236}">
                  <a16:creationId xmlns:a16="http://schemas.microsoft.com/office/drawing/2014/main" id="{37FE5EC9-D623-447E-9F35-886109784984}"/>
                </a:ext>
              </a:extLst>
            </p:cNvPr>
            <p:cNvSpPr/>
            <p:nvPr/>
          </p:nvSpPr>
          <p:spPr>
            <a:xfrm>
              <a:off x="6391572" y="2014256"/>
              <a:ext cx="3076428" cy="433203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5724B0A5-96E6-457E-BCA8-1F809FC5DD23}"/>
                </a:ext>
              </a:extLst>
            </p:cNvPr>
            <p:cNvGrpSpPr/>
            <p:nvPr/>
          </p:nvGrpSpPr>
          <p:grpSpPr>
            <a:xfrm>
              <a:off x="6588083" y="2130220"/>
              <a:ext cx="2653798" cy="4216066"/>
              <a:chOff x="6588083" y="2130220"/>
              <a:chExt cx="2653798" cy="4216066"/>
            </a:xfrm>
          </p:grpSpPr>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3723" t="16364" r="71431" b="6443"/>
              <a:stretch/>
            </p:blipFill>
            <p:spPr>
              <a:xfrm>
                <a:off x="7160483" y="2564904"/>
                <a:ext cx="2019378" cy="3781382"/>
              </a:xfrm>
              <a:prstGeom prst="rect">
                <a:avLst/>
              </a:prstGeom>
            </p:spPr>
          </p:pic>
          <p:sp>
            <p:nvSpPr>
              <p:cNvPr id="20" name="TextBox 19">
                <a:extLst>
                  <a:ext uri="{FF2B5EF4-FFF2-40B4-BE49-F238E27FC236}">
                    <a16:creationId xmlns:a16="http://schemas.microsoft.com/office/drawing/2014/main" id="{741977DA-70D1-684B-A3AF-CC9F46BF2CD5}"/>
                  </a:ext>
                </a:extLst>
              </p:cNvPr>
              <p:cNvSpPr txBox="1"/>
              <p:nvPr/>
            </p:nvSpPr>
            <p:spPr>
              <a:xfrm>
                <a:off x="6704429"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err="1">
                    <a:solidFill>
                      <a:schemeClr val="tx1"/>
                    </a:solidFill>
                  </a:rPr>
                  <a:t>Nguồn</a:t>
                </a:r>
                <a:r>
                  <a:rPr lang="en-US" sz="1200" b="0" dirty="0">
                    <a:solidFill>
                      <a:schemeClr val="tx1"/>
                    </a:solidFill>
                  </a:rPr>
                  <a:t> </a:t>
                </a:r>
                <a:r>
                  <a:rPr lang="en-US" sz="1200" b="0" dirty="0" err="1">
                    <a:solidFill>
                      <a:schemeClr val="tx1"/>
                    </a:solidFill>
                  </a:rPr>
                  <a:t>dữ</a:t>
                </a:r>
                <a:r>
                  <a:rPr lang="en-US" sz="1200" b="0" dirty="0">
                    <a:solidFill>
                      <a:schemeClr val="tx1"/>
                    </a:solidFill>
                  </a:rPr>
                  <a:t> </a:t>
                </a:r>
                <a:r>
                  <a:rPr lang="en-US" sz="1200" b="0" dirty="0" err="1">
                    <a:solidFill>
                      <a:schemeClr val="tx1"/>
                    </a:solidFill>
                  </a:rPr>
                  <a:t>liệu</a:t>
                </a:r>
                <a:endParaRPr lang="en-US" sz="1200" b="0" dirty="0">
                  <a:solidFill>
                    <a:schemeClr val="tx1"/>
                  </a:solidFill>
                </a:endParaRPr>
              </a:p>
            </p:txBody>
          </p:sp>
          <p:sp>
            <p:nvSpPr>
              <p:cNvPr id="21" name="TextBox 20">
                <a:extLst>
                  <a:ext uri="{FF2B5EF4-FFF2-40B4-BE49-F238E27FC236}">
                    <a16:creationId xmlns:a16="http://schemas.microsoft.com/office/drawing/2014/main" id="{42C0A924-B570-0A4B-9788-647416491D79}"/>
                  </a:ext>
                </a:extLst>
              </p:cNvPr>
              <p:cNvSpPr txBox="1"/>
              <p:nvPr/>
            </p:nvSpPr>
            <p:spPr>
              <a:xfrm>
                <a:off x="6596834" y="3007876"/>
                <a:ext cx="513054"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err="1">
                    <a:solidFill>
                      <a:schemeClr val="tx1"/>
                    </a:solidFill>
                  </a:rPr>
                  <a:t>Dữ</a:t>
                </a:r>
                <a:r>
                  <a:rPr lang="en-US" altLang="ko-KR" sz="1100" b="0" dirty="0">
                    <a:solidFill>
                      <a:schemeClr val="tx1"/>
                    </a:solidFill>
                  </a:rPr>
                  <a:t> </a:t>
                </a:r>
                <a:r>
                  <a:rPr lang="en-US" altLang="ko-KR" sz="1100" b="0" dirty="0" err="1">
                    <a:solidFill>
                      <a:schemeClr val="tx1"/>
                    </a:solidFill>
                  </a:rPr>
                  <a:t>liệu</a:t>
                </a:r>
                <a:r>
                  <a:rPr lang="en-US" altLang="ko-KR" sz="1100" b="0" dirty="0">
                    <a:solidFill>
                      <a:schemeClr val="tx1"/>
                    </a:solidFill>
                  </a:rPr>
                  <a:t> </a:t>
                </a:r>
                <a:r>
                  <a:rPr lang="en-US" altLang="ko-KR" sz="1100" b="0" dirty="0" err="1">
                    <a:solidFill>
                      <a:schemeClr val="tx1"/>
                    </a:solidFill>
                  </a:rPr>
                  <a:t>nội</a:t>
                </a:r>
                <a:r>
                  <a:rPr lang="en-US" altLang="ko-KR" sz="1100" b="0" dirty="0">
                    <a:solidFill>
                      <a:schemeClr val="tx1"/>
                    </a:solidFill>
                  </a:rPr>
                  <a:t> </a:t>
                </a:r>
                <a:r>
                  <a:rPr lang="en-US" altLang="ko-KR" sz="1100" b="0" dirty="0" err="1">
                    <a:solidFill>
                      <a:schemeClr val="tx1"/>
                    </a:solidFill>
                  </a:rPr>
                  <a:t>bộ</a:t>
                </a:r>
                <a:endParaRPr lang="en-US" sz="1100" b="0" dirty="0">
                  <a:solidFill>
                    <a:schemeClr val="tx1"/>
                  </a:solidFill>
                </a:endParaRPr>
              </a:p>
            </p:txBody>
          </p:sp>
          <p:sp>
            <p:nvSpPr>
              <p:cNvPr id="22" name="TextBox 21">
                <a:extLst>
                  <a:ext uri="{FF2B5EF4-FFF2-40B4-BE49-F238E27FC236}">
                    <a16:creationId xmlns:a16="http://schemas.microsoft.com/office/drawing/2014/main" id="{CCBF486C-D409-6941-B3D7-476C76EF9F29}"/>
                  </a:ext>
                </a:extLst>
              </p:cNvPr>
              <p:cNvSpPr txBox="1"/>
              <p:nvPr/>
            </p:nvSpPr>
            <p:spPr>
              <a:xfrm>
                <a:off x="6588083" y="3989246"/>
                <a:ext cx="531524" cy="5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err="1">
                    <a:solidFill>
                      <a:schemeClr val="tx1"/>
                    </a:solidFill>
                  </a:rPr>
                  <a:t>Dữ</a:t>
                </a:r>
                <a:r>
                  <a:rPr lang="en-US" altLang="ko-KR" sz="1100" b="0" dirty="0">
                    <a:solidFill>
                      <a:schemeClr val="tx1"/>
                    </a:solidFill>
                  </a:rPr>
                  <a:t> </a:t>
                </a:r>
                <a:r>
                  <a:rPr lang="en-US" altLang="ko-KR" sz="1100" b="0" dirty="0" err="1">
                    <a:solidFill>
                      <a:schemeClr val="tx1"/>
                    </a:solidFill>
                  </a:rPr>
                  <a:t>liệu</a:t>
                </a:r>
                <a:r>
                  <a:rPr lang="en-US" altLang="ko-KR" sz="1100" b="0" dirty="0">
                    <a:solidFill>
                      <a:schemeClr val="tx1"/>
                    </a:solidFill>
                  </a:rPr>
                  <a:t> </a:t>
                </a:r>
                <a:r>
                  <a:rPr lang="en-US" altLang="ko-KR" sz="1100" b="0" dirty="0" err="1">
                    <a:solidFill>
                      <a:schemeClr val="tx1"/>
                    </a:solidFill>
                  </a:rPr>
                  <a:t>bên</a:t>
                </a:r>
                <a:r>
                  <a:rPr lang="en-US" altLang="ko-KR" sz="1100" b="0" dirty="0">
                    <a:solidFill>
                      <a:schemeClr val="tx1"/>
                    </a:solidFill>
                  </a:rPr>
                  <a:t> </a:t>
                </a:r>
                <a:r>
                  <a:rPr lang="en-US" altLang="ko-KR" sz="1100" b="0" dirty="0" err="1">
                    <a:solidFill>
                      <a:schemeClr val="tx1"/>
                    </a:solidFill>
                  </a:rPr>
                  <a:t>ngoài</a:t>
                </a:r>
                <a:endParaRPr lang="en-US" sz="1100" b="0" dirty="0">
                  <a:solidFill>
                    <a:schemeClr val="tx1"/>
                  </a:solidFill>
                </a:endParaRPr>
              </a:p>
            </p:txBody>
          </p:sp>
          <p:sp>
            <p:nvSpPr>
              <p:cNvPr id="25" name="TextBox 24">
                <a:extLst>
                  <a:ext uri="{FF2B5EF4-FFF2-40B4-BE49-F238E27FC236}">
                    <a16:creationId xmlns:a16="http://schemas.microsoft.com/office/drawing/2014/main" id="{26A0D917-C559-3146-B383-58A1FE1BE1F7}"/>
                  </a:ext>
                </a:extLst>
              </p:cNvPr>
              <p:cNvSpPr txBox="1"/>
              <p:nvPr/>
            </p:nvSpPr>
            <p:spPr>
              <a:xfrm>
                <a:off x="8629705" y="3386914"/>
                <a:ext cx="612176" cy="369332"/>
              </a:xfrm>
              <a:prstGeom prst="roundRect">
                <a:avLst/>
              </a:prstGeom>
              <a:solidFill>
                <a:srgbClr val="FFE5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err="1"/>
                  <a:t>Trình</a:t>
                </a:r>
                <a:r>
                  <a:rPr lang="en-US" altLang="ko-KR" sz="700" dirty="0"/>
                  <a:t> </a:t>
                </a:r>
                <a:r>
                  <a:rPr lang="en-US" altLang="ko-KR" sz="700" dirty="0" err="1"/>
                  <a:t>thu</a:t>
                </a:r>
                <a:r>
                  <a:rPr lang="en-US" altLang="ko-KR" sz="700" dirty="0"/>
                  <a:t> </a:t>
                </a:r>
                <a:r>
                  <a:rPr lang="en-US" altLang="ko-KR" sz="700" dirty="0" err="1"/>
                  <a:t>thập</a:t>
                </a:r>
                <a:endParaRPr lang="en-US" altLang="ko-KR" sz="700" dirty="0"/>
              </a:p>
              <a:p>
                <a:r>
                  <a:rPr lang="en-US" altLang="ko-KR" sz="700" dirty="0" err="1"/>
                  <a:t>nhật</a:t>
                </a:r>
                <a:r>
                  <a:rPr lang="en-US" altLang="ko-KR" sz="700" dirty="0"/>
                  <a:t> </a:t>
                </a:r>
                <a:r>
                  <a:rPr lang="en-US" altLang="ko-KR" sz="700" dirty="0" err="1"/>
                  <a:t>ký</a:t>
                </a:r>
                <a:endParaRPr lang="en-US" sz="700" dirty="0"/>
              </a:p>
            </p:txBody>
          </p:sp>
          <p:sp>
            <p:nvSpPr>
              <p:cNvPr id="27" name="TextBox 26">
                <a:extLst>
                  <a:ext uri="{FF2B5EF4-FFF2-40B4-BE49-F238E27FC236}">
                    <a16:creationId xmlns:a16="http://schemas.microsoft.com/office/drawing/2014/main" id="{1AAF11F3-F44D-A947-9809-4E06A14E3D7D}"/>
                  </a:ext>
                </a:extLst>
              </p:cNvPr>
              <p:cNvSpPr txBox="1"/>
              <p:nvPr/>
            </p:nvSpPr>
            <p:spPr>
              <a:xfrm>
                <a:off x="8607263" y="4551724"/>
                <a:ext cx="537006"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err="1">
                    <a:solidFill>
                      <a:schemeClr val="tx1"/>
                    </a:solidFill>
                  </a:rPr>
                  <a:t>Cảm</a:t>
                </a:r>
                <a:r>
                  <a:rPr lang="en-US" altLang="ko-KR" sz="1100" b="0" dirty="0">
                    <a:solidFill>
                      <a:schemeClr val="tx1"/>
                    </a:solidFill>
                  </a:rPr>
                  <a:t> </a:t>
                </a:r>
                <a:r>
                  <a:rPr lang="en-US" altLang="ko-KR" sz="1100" b="0" dirty="0" err="1">
                    <a:solidFill>
                      <a:schemeClr val="tx1"/>
                    </a:solidFill>
                  </a:rPr>
                  <a:t>biến</a:t>
                </a:r>
                <a:endParaRPr lang="en-US" sz="1100" b="0" dirty="0">
                  <a:solidFill>
                    <a:schemeClr val="tx1"/>
                  </a:solidFill>
                </a:endParaRPr>
              </a:p>
            </p:txBody>
          </p:sp>
          <p:sp>
            <p:nvSpPr>
              <p:cNvPr id="28" name="TextBox 27">
                <a:extLst>
                  <a:ext uri="{FF2B5EF4-FFF2-40B4-BE49-F238E27FC236}">
                    <a16:creationId xmlns:a16="http://schemas.microsoft.com/office/drawing/2014/main" id="{2E605AAD-A3E8-C34B-B3BC-3FEB9D825A3A}"/>
                  </a:ext>
                </a:extLst>
              </p:cNvPr>
              <p:cNvSpPr txBox="1"/>
              <p:nvPr/>
            </p:nvSpPr>
            <p:spPr>
              <a:xfrm>
                <a:off x="6596834" y="5321420"/>
                <a:ext cx="557845"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b="0" dirty="0" err="1">
                    <a:solidFill>
                      <a:schemeClr val="tx1"/>
                    </a:solidFill>
                  </a:rPr>
                  <a:t>Phương</a:t>
                </a:r>
                <a:r>
                  <a:rPr lang="en-US" altLang="ko-KR" sz="1200" b="0" dirty="0">
                    <a:solidFill>
                      <a:schemeClr val="tx1"/>
                    </a:solidFill>
                  </a:rPr>
                  <a:t> </a:t>
                </a:r>
              </a:p>
              <a:p>
                <a:r>
                  <a:rPr lang="en-US" altLang="ko-KR" sz="1200" b="0" dirty="0" err="1">
                    <a:solidFill>
                      <a:schemeClr val="tx1"/>
                    </a:solidFill>
                  </a:rPr>
                  <a:t>tiện</a:t>
                </a:r>
                <a:endParaRPr lang="en-US" sz="1200" b="0" dirty="0">
                  <a:solidFill>
                    <a:schemeClr val="tx1"/>
                  </a:solidFill>
                </a:endParaRPr>
              </a:p>
            </p:txBody>
          </p:sp>
          <p:sp>
            <p:nvSpPr>
              <p:cNvPr id="29" name="TextBox 28">
                <a:extLst>
                  <a:ext uri="{FF2B5EF4-FFF2-40B4-BE49-F238E27FC236}">
                    <a16:creationId xmlns:a16="http://schemas.microsoft.com/office/drawing/2014/main" id="{D65AE63A-7B8A-4430-8E79-79B19026C13E}"/>
                  </a:ext>
                </a:extLst>
              </p:cNvPr>
              <p:cNvSpPr txBox="1"/>
              <p:nvPr/>
            </p:nvSpPr>
            <p:spPr>
              <a:xfrm>
                <a:off x="8161881" y="2130220"/>
                <a:ext cx="1080000" cy="369332"/>
              </a:xfrm>
              <a:prstGeom prst="homePlate">
                <a:avLst/>
              </a:prstGeom>
              <a:solidFill>
                <a:srgbClr val="CDE6B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rPr>
                  <a:t>Thu </a:t>
                </a:r>
                <a:r>
                  <a:rPr lang="en-US" sz="1200" b="0" dirty="0" err="1">
                    <a:solidFill>
                      <a:schemeClr val="tx1"/>
                    </a:solidFill>
                  </a:rPr>
                  <a:t>thập</a:t>
                </a:r>
                <a:endParaRPr lang="en-US" sz="1200" b="0" dirty="0">
                  <a:solidFill>
                    <a:schemeClr val="tx1"/>
                  </a:solidFill>
                </a:endParaRPr>
              </a:p>
            </p:txBody>
          </p:sp>
          <p:sp>
            <p:nvSpPr>
              <p:cNvPr id="30" name="TextBox 29">
                <a:extLst>
                  <a:ext uri="{FF2B5EF4-FFF2-40B4-BE49-F238E27FC236}">
                    <a16:creationId xmlns:a16="http://schemas.microsoft.com/office/drawing/2014/main" id="{BE6D8D5A-8179-4223-90E1-24A4680754C3}"/>
                  </a:ext>
                </a:extLst>
              </p:cNvPr>
              <p:cNvSpPr txBox="1"/>
              <p:nvPr/>
            </p:nvSpPr>
            <p:spPr>
              <a:xfrm>
                <a:off x="8380321" y="2753261"/>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31" name="TextBox 30">
                <a:extLst>
                  <a:ext uri="{FF2B5EF4-FFF2-40B4-BE49-F238E27FC236}">
                    <a16:creationId xmlns:a16="http://schemas.microsoft.com/office/drawing/2014/main" id="{7D5B0DED-108C-411F-A908-7156A7B6C801}"/>
                  </a:ext>
                </a:extLst>
              </p:cNvPr>
              <p:cNvSpPr txBox="1"/>
              <p:nvPr/>
            </p:nvSpPr>
            <p:spPr>
              <a:xfrm>
                <a:off x="8380321" y="3713203"/>
                <a:ext cx="227139" cy="395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200" b="0" dirty="0">
                  <a:solidFill>
                    <a:schemeClr val="tx1"/>
                  </a:solidFill>
                </a:endParaRPr>
              </a:p>
            </p:txBody>
          </p:sp>
          <p:sp>
            <p:nvSpPr>
              <p:cNvPr id="23" name="TextBox 22">
                <a:extLst>
                  <a:ext uri="{FF2B5EF4-FFF2-40B4-BE49-F238E27FC236}">
                    <a16:creationId xmlns:a16="http://schemas.microsoft.com/office/drawing/2014/main" id="{704AB710-CFE8-6A4E-A83D-90841C8557FE}"/>
                  </a:ext>
                </a:extLst>
              </p:cNvPr>
              <p:cNvSpPr txBox="1"/>
              <p:nvPr/>
            </p:nvSpPr>
            <p:spPr>
              <a:xfrm>
                <a:off x="8080927" y="2899666"/>
                <a:ext cx="520976"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100" b="0" dirty="0" err="1">
                    <a:solidFill>
                      <a:schemeClr val="tx1"/>
                    </a:solidFill>
                  </a:rPr>
                  <a:t>Thủ</a:t>
                </a:r>
                <a:r>
                  <a:rPr lang="en-US" altLang="ko-KR" sz="1100" b="0" dirty="0">
                    <a:solidFill>
                      <a:schemeClr val="tx1"/>
                    </a:solidFill>
                  </a:rPr>
                  <a:t> công</a:t>
                </a:r>
                <a:endParaRPr lang="en-US" sz="1100" b="0" dirty="0">
                  <a:solidFill>
                    <a:schemeClr val="tx1"/>
                  </a:solidFill>
                </a:endParaRPr>
              </a:p>
            </p:txBody>
          </p:sp>
          <p:sp>
            <p:nvSpPr>
              <p:cNvPr id="24" name="TextBox 23">
                <a:extLst>
                  <a:ext uri="{FF2B5EF4-FFF2-40B4-BE49-F238E27FC236}">
                    <a16:creationId xmlns:a16="http://schemas.microsoft.com/office/drawing/2014/main" id="{ABE65ED2-B822-3444-80B8-A7A3C50B7198}"/>
                  </a:ext>
                </a:extLst>
              </p:cNvPr>
              <p:cNvSpPr txBox="1"/>
              <p:nvPr/>
            </p:nvSpPr>
            <p:spPr>
              <a:xfrm>
                <a:off x="8079453" y="3699772"/>
                <a:ext cx="477696" cy="169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b="0" dirty="0" err="1">
                    <a:solidFill>
                      <a:schemeClr val="tx1"/>
                    </a:solidFill>
                  </a:rPr>
                  <a:t>Tự</a:t>
                </a:r>
                <a:r>
                  <a:rPr lang="en-US" sz="1100" b="0" dirty="0">
                    <a:solidFill>
                      <a:schemeClr val="tx1"/>
                    </a:solidFill>
                  </a:rPr>
                  <a:t> </a:t>
                </a:r>
                <a:r>
                  <a:rPr lang="en-US" sz="1100" b="0" dirty="0" err="1">
                    <a:solidFill>
                      <a:schemeClr val="tx1"/>
                    </a:solidFill>
                  </a:rPr>
                  <a:t>động</a:t>
                </a:r>
                <a:endParaRPr lang="en-US" sz="1100" b="0" dirty="0">
                  <a:solidFill>
                    <a:schemeClr val="tx1"/>
                  </a:solidFill>
                </a:endParaRPr>
              </a:p>
            </p:txBody>
          </p:sp>
          <p:sp>
            <p:nvSpPr>
              <p:cNvPr id="26" name="TextBox 25">
                <a:extLst>
                  <a:ext uri="{FF2B5EF4-FFF2-40B4-BE49-F238E27FC236}">
                    <a16:creationId xmlns:a16="http://schemas.microsoft.com/office/drawing/2014/main" id="{3425FAD1-2D7D-C14D-AE89-31279CD3507B}"/>
                  </a:ext>
                </a:extLst>
              </p:cNvPr>
              <p:cNvSpPr txBox="1"/>
              <p:nvPr/>
            </p:nvSpPr>
            <p:spPr>
              <a:xfrm>
                <a:off x="8629705" y="3785012"/>
                <a:ext cx="612176" cy="332028"/>
              </a:xfrm>
              <a:prstGeom prst="roundRect">
                <a:avLst/>
              </a:prstGeom>
              <a:solidFill>
                <a:srgbClr val="92D5E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defPPr>
                  <a:defRPr lang="en-US"/>
                </a:defPPr>
                <a:lvl1pPr algn="ctr">
                  <a:defRPr sz="1200" b="0">
                    <a:solidFill>
                      <a:schemeClr val="tx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700" dirty="0"/>
                  <a:t>Thu </a:t>
                </a:r>
                <a:r>
                  <a:rPr lang="en-US" altLang="ko-KR" sz="700" dirty="0" err="1"/>
                  <a:t>thập</a:t>
                </a:r>
                <a:r>
                  <a:rPr lang="en-US" altLang="ko-KR" sz="700" dirty="0"/>
                  <a:t> </a:t>
                </a:r>
                <a:r>
                  <a:rPr lang="en-US" altLang="ko-KR" sz="700" dirty="0" err="1"/>
                  <a:t>thông</a:t>
                </a:r>
                <a:r>
                  <a:rPr lang="en-US" altLang="ko-KR" sz="700" dirty="0"/>
                  <a:t> </a:t>
                </a:r>
              </a:p>
              <a:p>
                <a:r>
                  <a:rPr lang="en-US" altLang="ko-KR" sz="700" dirty="0"/>
                  <a:t>tin </a:t>
                </a:r>
                <a:r>
                  <a:rPr lang="en-US" altLang="ko-KR" sz="700" dirty="0" err="1"/>
                  <a:t>trên</a:t>
                </a:r>
                <a:r>
                  <a:rPr lang="en-US" altLang="ko-KR" sz="700" dirty="0"/>
                  <a:t> web</a:t>
                </a:r>
                <a:endParaRPr lang="en-US" sz="700" dirty="0"/>
              </a:p>
            </p:txBody>
          </p:sp>
        </p:grpSp>
      </p:grpSp>
      <p:grpSp>
        <p:nvGrpSpPr>
          <p:cNvPr id="4" name="그룹 3"/>
          <p:cNvGrpSpPr/>
          <p:nvPr/>
        </p:nvGrpSpPr>
        <p:grpSpPr>
          <a:xfrm>
            <a:off x="661019" y="1371428"/>
            <a:ext cx="151796" cy="516008"/>
            <a:chOff x="661019" y="1371428"/>
            <a:chExt cx="151796" cy="516008"/>
          </a:xfrm>
        </p:grpSpPr>
        <p:sp>
          <p:nvSpPr>
            <p:cNvPr id="34" name="아래쪽 화살표 33"/>
            <p:cNvSpPr/>
            <p:nvPr/>
          </p:nvSpPr>
          <p:spPr>
            <a:xfrm>
              <a:off x="661019" y="1371428"/>
              <a:ext cx="151796" cy="516008"/>
            </a:xfrm>
            <a:prstGeom prst="downArrow">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p:cNvSpPr/>
            <p:nvPr/>
          </p:nvSpPr>
          <p:spPr>
            <a:xfrm>
              <a:off x="661019" y="1553534"/>
              <a:ext cx="151796" cy="151796"/>
            </a:xfrm>
            <a:prstGeom prst="ellipse">
              <a:avLst/>
            </a:prstGeom>
            <a:solidFill>
              <a:schemeClr val="bg1"/>
            </a:solidFill>
            <a:ln w="76200">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2401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400" panose="020B0503030303020204" pitchFamily="34" charset="0"/>
                <a:ea typeface="SamsungOne-400" panose="020B0503030303020204" pitchFamily="34" charset="0"/>
              </a:rPr>
              <a:t>03. </a:t>
            </a:r>
            <a:r>
              <a:rPr lang="vi-VN" altLang="ko-KR" sz="1400" dirty="0">
                <a:solidFill>
                  <a:schemeClr val="tx1"/>
                </a:solidFill>
                <a:latin typeface="SamsungOne-400" panose="020B0503030303020204" pitchFamily="34" charset="0"/>
                <a:ea typeface="SamsungOne-400" panose="020B0503030303020204" pitchFamily="34" charset="0"/>
              </a:rPr>
              <a:t>Xử lý trước và tìm kiếm dữ liệu</a:t>
            </a:r>
            <a:endParaRPr lang="ko-KR" altLang="en-US" sz="1400" dirty="0">
              <a:solidFill>
                <a:schemeClr val="tx1"/>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D8BF98C4-B566-4812-B5F0-560CFBA969E7}"/>
              </a:ext>
            </a:extLst>
          </p:cNvPr>
          <p:cNvSpPr/>
          <p:nvPr/>
        </p:nvSpPr>
        <p:spPr>
          <a:xfrm>
            <a:off x="702940" y="1916832"/>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dữ liệu cần thiết được thu thập, dữ liệu sẽ được xử lý trước và chuyển đổi thành dạng phù hợp để áp dụng học máy. Chất lượng của kết quả phân tích dữ liệu dựa trên máy học phụ thuộc vào các kỹ thuật hoặc thuật toán được yêu cầu, nhưng các bước </a:t>
            </a:r>
            <a:r>
              <a:rPr lang="vi-VN" altLang="ko-KR" sz="1300" b="1" dirty="0">
                <a:solidFill>
                  <a:srgbClr val="1429A0"/>
                </a:solidFill>
                <a:latin typeface="SamsungOne-400" panose="020B0503030303020204" pitchFamily="34" charset="0"/>
                <a:ea typeface="SamsungOne-400" panose="020B0503030303020204" pitchFamily="34" charset="0"/>
              </a:rPr>
              <a:t>tiền xử lý, chuyển đổi và tìm kiếm dữ liệu là rất quan trọng vì chúng ảnh hưởng đến chất lượng của dữ liệu</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Trên thực tế, giống như hầu hết các phân tích, giai đoạn này có thể nói là giai đoạn tốn nhiều thời gian và công sức nhất trong các quy trình phân tích dữ liệu dựa trên máy học.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9" name="그림 18">
            <a:extLst>
              <a:ext uri="{FF2B5EF4-FFF2-40B4-BE49-F238E27FC236}">
                <a16:creationId xmlns:a16="http://schemas.microsoft.com/office/drawing/2014/main" id="{ED39B67D-B657-42C3-8052-3E14AF311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385" y="3645024"/>
            <a:ext cx="4479934" cy="2477539"/>
          </a:xfrm>
          <a:prstGeom prst="rect">
            <a:avLst/>
          </a:prstGeom>
        </p:spPr>
      </p:pic>
      <p:grpSp>
        <p:nvGrpSpPr>
          <p:cNvPr id="20" name="그룹 19"/>
          <p:cNvGrpSpPr/>
          <p:nvPr/>
        </p:nvGrpSpPr>
        <p:grpSpPr>
          <a:xfrm>
            <a:off x="661019" y="1371428"/>
            <a:ext cx="151796" cy="516008"/>
            <a:chOff x="577891" y="1266449"/>
            <a:chExt cx="216024" cy="734343"/>
          </a:xfrm>
        </p:grpSpPr>
        <p:sp>
          <p:nvSpPr>
            <p:cNvPr id="21" name="아래쪽 화살표 20"/>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796778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6" name="직사각형 2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69" name="그룹 68">
            <a:extLst>
              <a:ext uri="{FF2B5EF4-FFF2-40B4-BE49-F238E27FC236}">
                <a16:creationId xmlns:a16="http://schemas.microsoft.com/office/drawing/2014/main" id="{482984AE-FB39-428C-A51F-64128BCFD7E4}"/>
              </a:ext>
            </a:extLst>
          </p:cNvPr>
          <p:cNvGrpSpPr/>
          <p:nvPr/>
        </p:nvGrpSpPr>
        <p:grpSpPr>
          <a:xfrm>
            <a:off x="963198" y="2276872"/>
            <a:ext cx="7987509" cy="3031165"/>
            <a:chOff x="845381" y="2131600"/>
            <a:chExt cx="7987509" cy="3031165"/>
          </a:xfrm>
        </p:grpSpPr>
        <p:grpSp>
          <p:nvGrpSpPr>
            <p:cNvPr id="31" name="그룹 30">
              <a:extLst>
                <a:ext uri="{FF2B5EF4-FFF2-40B4-BE49-F238E27FC236}">
                  <a16:creationId xmlns:a16="http://schemas.microsoft.com/office/drawing/2014/main" id="{0745C0D7-03D2-4EE5-B341-11293BEFA4D6}"/>
                </a:ext>
              </a:extLst>
            </p:cNvPr>
            <p:cNvGrpSpPr/>
            <p:nvPr/>
          </p:nvGrpSpPr>
          <p:grpSpPr>
            <a:xfrm>
              <a:off x="845381" y="2131600"/>
              <a:ext cx="7987509" cy="3031165"/>
              <a:chOff x="1051509" y="3211720"/>
              <a:chExt cx="7987509" cy="3031165"/>
            </a:xfrm>
          </p:grpSpPr>
          <p:sp>
            <p:nvSpPr>
              <p:cNvPr id="32" name="타원 31"/>
              <p:cNvSpPr/>
              <p:nvPr/>
            </p:nvSpPr>
            <p:spPr>
              <a:xfrm>
                <a:off x="4219862" y="4004276"/>
                <a:ext cx="1657758" cy="1657758"/>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đổi</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a:p>
                <a:pPr algn="ct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ko-KR" altLang="en-US"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p:cNvGrpSpPr/>
              <p:nvPr/>
            </p:nvGrpSpPr>
            <p:grpSpPr>
              <a:xfrm>
                <a:off x="6466522" y="3211720"/>
                <a:ext cx="2572496" cy="3031165"/>
                <a:chOff x="6466522" y="3211720"/>
                <a:chExt cx="2572496" cy="3031165"/>
              </a:xfrm>
            </p:grpSpPr>
            <p:sp>
              <p:nvSpPr>
                <p:cNvPr id="44" name="모서리가 둥근 직사각형 43"/>
                <p:cNvSpPr/>
                <p:nvPr/>
              </p:nvSpPr>
              <p:spPr>
                <a:xfrm>
                  <a:off x="6466522" y="3211720"/>
                  <a:ext cx="2572496" cy="1042035"/>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spcAft>
                      <a:spcPts val="200"/>
                    </a:spcAft>
                  </a:pPr>
                  <a:r>
                    <a:rPr lang="en-US" altLang="ko-KR" sz="1400" b="1" dirty="0" err="1">
                      <a:solidFill>
                        <a:srgbClr val="1429A0"/>
                      </a:solidFill>
                      <a:latin typeface="SamsungOne-400" panose="020B0503030303020204" pitchFamily="34" charset="0"/>
                      <a:ea typeface="SamsungOne-400" panose="020B0503030303020204" pitchFamily="34" charset="0"/>
                    </a:rPr>
                    <a:t>Lấy</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mẫu</a:t>
                  </a:r>
                  <a:endParaRPr lang="en-US" altLang="ko-KR" sz="14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5" name="모서리가 둥근 직사각형 44"/>
                <p:cNvSpPr/>
                <p:nvPr/>
              </p:nvSpPr>
              <p:spPr>
                <a:xfrm>
                  <a:off x="6466522" y="4431537"/>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vi-VN" altLang="ko-KR" sz="1400" b="1" dirty="0">
                      <a:solidFill>
                        <a:srgbClr val="1429A0"/>
                      </a:solidFill>
                      <a:latin typeface="SamsungOne-400" panose="020B0503030303020204" pitchFamily="34" charset="0"/>
                      <a:ea typeface="SamsungOne-400" panose="020B0503030303020204" pitchFamily="34" charset="0"/>
                    </a:rPr>
                    <a:t>Giảm kích thước</a:t>
                  </a:r>
                  <a:endParaRPr lang="ko-KR" altLang="en-US" sz="14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PCA</a:t>
                  </a:r>
                </a:p>
              </p:txBody>
            </p:sp>
            <p:sp>
              <p:nvSpPr>
                <p:cNvPr id="46" name="모서리가 둥근 직사각형 45"/>
                <p:cNvSpPr/>
                <p:nvPr/>
              </p:nvSpPr>
              <p:spPr>
                <a:xfrm>
                  <a:off x="6466522"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err="1">
                      <a:solidFill>
                        <a:srgbClr val="1429A0"/>
                      </a:solidFill>
                      <a:latin typeface="SamsungOne-400" panose="020B0503030303020204" pitchFamily="34" charset="0"/>
                      <a:ea typeface="SamsungOne-400" panose="020B0503030303020204" pitchFamily="34" charset="0"/>
                    </a:rPr>
                    <a:t>Nén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dữ</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liệu</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tín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hiệu</a:t>
                  </a:r>
                  <a:endParaRPr lang="ko-KR" altLang="en-US" sz="14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đổi Fourier</a:t>
                  </a: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đổi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sóng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4" name="그룹 33"/>
              <p:cNvGrpSpPr/>
              <p:nvPr/>
            </p:nvGrpSpPr>
            <p:grpSpPr>
              <a:xfrm>
                <a:off x="1051509" y="3211720"/>
                <a:ext cx="2572496" cy="3031121"/>
                <a:chOff x="1051509" y="3211764"/>
                <a:chExt cx="2572496" cy="3031121"/>
              </a:xfrm>
            </p:grpSpPr>
            <p:sp>
              <p:nvSpPr>
                <p:cNvPr id="41" name="모서리가 둥근 직사각형 40"/>
                <p:cNvSpPr/>
                <p:nvPr/>
              </p:nvSpPr>
              <p:spPr>
                <a:xfrm>
                  <a:off x="1051509" y="3211764"/>
                  <a:ext cx="2572496" cy="1014899"/>
                </a:xfrm>
                <a:prstGeom prst="roundRect">
                  <a:avLst>
                    <a:gd name="adj" fmla="val 10368"/>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err="1">
                      <a:solidFill>
                        <a:srgbClr val="1429A0"/>
                      </a:solidFill>
                      <a:latin typeface="SamsungOne-400" panose="020B0503030303020204" pitchFamily="34" charset="0"/>
                      <a:ea typeface="SamsungOne-400" panose="020B0503030303020204" pitchFamily="34" charset="0"/>
                    </a:rPr>
                    <a:t>Tiêu</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chuẩn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hóa</a:t>
                  </a:r>
                  <a:endParaRPr lang="ko-KR" altLang="en-US" sz="14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-Z</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42" name="모서리가 둥근 직사각형 41"/>
                <p:cNvSpPr/>
                <p:nvPr/>
              </p:nvSpPr>
              <p:spPr>
                <a:xfrm>
                  <a:off x="1051509" y="4431539"/>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vi-VN" altLang="ko-KR" sz="1400" b="1" dirty="0">
                      <a:solidFill>
                        <a:srgbClr val="1429A0"/>
                      </a:solidFill>
                      <a:latin typeface="SamsungOne-400" panose="020B0503030303020204" pitchFamily="34" charset="0"/>
                      <a:ea typeface="SamsungOne-400" panose="020B0503030303020204" pitchFamily="34" charset="0"/>
                    </a:rPr>
                    <a:t>Phân phối bình thường</a:t>
                  </a:r>
                  <a:endParaRPr lang="ko-KR" altLang="en-US" sz="14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đổi log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đổi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bậc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3" name="모서리가 둥근 직사각형 42"/>
                <p:cNvSpPr/>
                <p:nvPr/>
              </p:nvSpPr>
              <p:spPr>
                <a:xfrm>
                  <a:off x="1051509" y="5439650"/>
                  <a:ext cx="2572496" cy="803235"/>
                </a:xfrm>
                <a:prstGeom prst="roundRect">
                  <a:avLst>
                    <a:gd name="adj" fmla="val 10254"/>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spcAft>
                      <a:spcPts val="200"/>
                    </a:spcAft>
                  </a:pPr>
                  <a:r>
                    <a:rPr lang="en-US" altLang="ko-KR" sz="1400" b="1" dirty="0">
                      <a:solidFill>
                        <a:srgbClr val="1429A0"/>
                      </a:solidFill>
                      <a:latin typeface="SamsungOne-400" panose="020B0503030303020204" pitchFamily="34" charset="0"/>
                      <a:ea typeface="SamsungOne-400" panose="020B0503030303020204" pitchFamily="34" charset="0"/>
                    </a:rPr>
                    <a:t>Phân </a:t>
                  </a:r>
                  <a:r>
                    <a:rPr lang="en-US" altLang="ko-KR" sz="1400" b="1" dirty="0" err="1">
                      <a:solidFill>
                        <a:srgbClr val="1429A0"/>
                      </a:solidFill>
                      <a:latin typeface="SamsungOne-400" panose="020B0503030303020204" pitchFamily="34" charset="0"/>
                      <a:ea typeface="SamsungOne-400" panose="020B0503030303020204" pitchFamily="34" charset="0"/>
                    </a:rPr>
                    <a:t>loại</a:t>
                  </a:r>
                  <a:endParaRPr lang="ko-KR" altLang="en-US" sz="14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rạc</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2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cxnSp>
            <p:nvCxnSpPr>
              <p:cNvPr id="35" name="꺾인 연결선 34"/>
              <p:cNvCxnSpPr>
                <a:cxnSpLocks/>
                <a:stCxn id="32" idx="6"/>
                <a:endCxn id="44" idx="1"/>
              </p:cNvCxnSpPr>
              <p:nvPr/>
            </p:nvCxnSpPr>
            <p:spPr>
              <a:xfrm flipV="1">
                <a:off x="5877620" y="3719170"/>
                <a:ext cx="588902"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꺾인 연결선 36"/>
              <p:cNvCxnSpPr>
                <a:cxnSpLocks/>
                <a:stCxn id="32" idx="6"/>
                <a:endCxn id="46" idx="1"/>
              </p:cNvCxnSpPr>
              <p:nvPr/>
            </p:nvCxnSpPr>
            <p:spPr>
              <a:xfrm>
                <a:off x="5877620" y="4833155"/>
                <a:ext cx="588902" cy="100811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 37"/>
              <p:cNvCxnSpPr>
                <a:cxnSpLocks/>
                <a:stCxn id="32" idx="2"/>
                <a:endCxn id="41" idx="3"/>
              </p:cNvCxnSpPr>
              <p:nvPr/>
            </p:nvCxnSpPr>
            <p:spPr>
              <a:xfrm rot="10800000">
                <a:off x="3624006" y="3719171"/>
                <a:ext cx="595857" cy="11139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꺾인 연결선 39"/>
              <p:cNvCxnSpPr>
                <a:cxnSpLocks/>
                <a:stCxn id="32" idx="2"/>
                <a:endCxn id="43" idx="3"/>
              </p:cNvCxnSpPr>
              <p:nvPr/>
            </p:nvCxnSpPr>
            <p:spPr>
              <a:xfrm rot="10800000" flipV="1">
                <a:off x="3624006" y="4833154"/>
                <a:ext cx="595857" cy="1008069"/>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 name="직선 연결선 65">
              <a:extLst>
                <a:ext uri="{FF2B5EF4-FFF2-40B4-BE49-F238E27FC236}">
                  <a16:creationId xmlns:a16="http://schemas.microsoft.com/office/drawing/2014/main" id="{3F905775-A6E0-424B-9210-77C8604D7E2A}"/>
                </a:ext>
              </a:extLst>
            </p:cNvPr>
            <p:cNvCxnSpPr>
              <a:stCxn id="32" idx="2"/>
              <a:endCxn id="42" idx="3"/>
            </p:cNvCxnSpPr>
            <p:nvPr/>
          </p:nvCxnSpPr>
          <p:spPr>
            <a:xfrm flipH="1" flipV="1">
              <a:off x="3417877" y="3752993"/>
              <a:ext cx="595857" cy="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39335172-C081-4363-ABA4-2D582F6D03E9}"/>
                </a:ext>
              </a:extLst>
            </p:cNvPr>
            <p:cNvCxnSpPr>
              <a:cxnSpLocks/>
              <a:stCxn id="32" idx="6"/>
              <a:endCxn id="45" idx="1"/>
            </p:cNvCxnSpPr>
            <p:nvPr/>
          </p:nvCxnSpPr>
          <p:spPr>
            <a:xfrm>
              <a:off x="5671492" y="3753035"/>
              <a:ext cx="5889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직사각형 69">
            <a:extLst>
              <a:ext uri="{FF2B5EF4-FFF2-40B4-BE49-F238E27FC236}">
                <a16:creationId xmlns:a16="http://schemas.microsoft.com/office/drawing/2014/main" id="{8F41C86C-F704-4F8A-A05D-F220462704F4}"/>
              </a:ext>
            </a:extLst>
          </p:cNvPr>
          <p:cNvSpPr/>
          <p:nvPr/>
        </p:nvSpPr>
        <p:spPr>
          <a:xfrm>
            <a:off x="954900" y="1422417"/>
            <a:ext cx="4356552"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400" panose="020B0503030303020204" pitchFamily="34" charset="0"/>
                <a:ea typeface="SamsungOne-400" panose="020B0503030303020204" pitchFamily="34" charset="0"/>
              </a:rPr>
              <a:t>03. </a:t>
            </a:r>
            <a:r>
              <a:rPr lang="vi-VN" altLang="ko-KR" sz="1400" dirty="0">
                <a:solidFill>
                  <a:schemeClr val="tx1"/>
                </a:solidFill>
                <a:latin typeface="SamsungOne-400" panose="020B0503030303020204" pitchFamily="34" charset="0"/>
                <a:ea typeface="SamsungOne-400" panose="020B0503030303020204" pitchFamily="34" charset="0"/>
              </a:rPr>
              <a:t>Xử lý trước và tìm kiếm dữ liệu</a:t>
            </a:r>
            <a:endParaRPr lang="ko-KR" altLang="en-US" sz="1400" dirty="0">
              <a:solidFill>
                <a:schemeClr val="tx1"/>
              </a:solidFill>
              <a:latin typeface="SamsungOne-400" panose="020B0503030303020204" pitchFamily="34" charset="0"/>
            </a:endParaRPr>
          </a:p>
        </p:txBody>
      </p:sp>
      <p:grpSp>
        <p:nvGrpSpPr>
          <p:cNvPr id="27" name="그룹 26"/>
          <p:cNvGrpSpPr/>
          <p:nvPr/>
        </p:nvGrpSpPr>
        <p:grpSpPr>
          <a:xfrm>
            <a:off x="661019" y="1371428"/>
            <a:ext cx="151796" cy="516008"/>
            <a:chOff x="577891" y="1266449"/>
            <a:chExt cx="216024" cy="734343"/>
          </a:xfrm>
        </p:grpSpPr>
        <p:sp>
          <p:nvSpPr>
            <p:cNvPr id="28" name="아래쪽 화살표 27"/>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852056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954900" y="1422417"/>
            <a:ext cx="45005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chemeClr val="accent1">
                    <a:lumMod val="75000"/>
                  </a:schemeClr>
                </a:solidFill>
                <a:latin typeface="SamsungOne-400" panose="020B0503030303020204" pitchFamily="34" charset="0"/>
                <a:ea typeface="SamsungOne-400" panose="020B0503030303020204" pitchFamily="34" charset="0"/>
              </a:rPr>
              <a:t>03. </a:t>
            </a:r>
            <a:r>
              <a:rPr lang="vi-VN" altLang="ko-KR" sz="1400" dirty="0">
                <a:solidFill>
                  <a:schemeClr val="tx1"/>
                </a:solidFill>
                <a:latin typeface="SamsungOne-400" panose="020B0503030303020204" pitchFamily="34" charset="0"/>
                <a:ea typeface="SamsungOne-400" panose="020B0503030303020204" pitchFamily="34" charset="0"/>
              </a:rPr>
              <a:t>Xử lý trước và tìm kiếm dữ liệu</a:t>
            </a:r>
            <a:endParaRPr lang="ko-KR" altLang="en-US" sz="1400" dirty="0">
              <a:solidFill>
                <a:schemeClr val="tx1"/>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D8BF98C4-B566-4812-B5F0-560CFBA969E7}"/>
              </a:ext>
            </a:extLst>
          </p:cNvPr>
          <p:cNvSpPr/>
          <p:nvPr/>
        </p:nvSpPr>
        <p:spPr>
          <a:xfrm>
            <a:off x="702940" y="1916832"/>
            <a:ext cx="8632825" cy="316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numCol="2" spcCol="180000" rtlCol="0" anchor="t">
            <a:no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400" panose="020B0503030303020204" pitchFamily="34" charset="0"/>
                <a:ea typeface="SamsungOne-400" panose="020B0503030303020204" pitchFamily="34" charset="0"/>
              </a:rPr>
              <a:t>Phân </a:t>
            </a:r>
            <a:r>
              <a:rPr lang="en-US" altLang="ko-KR" sz="1300" b="1" dirty="0" err="1">
                <a:solidFill>
                  <a:srgbClr val="1429A0"/>
                </a:solidFill>
                <a:latin typeface="SamsungOne-400" panose="020B0503030303020204" pitchFamily="34" charset="0"/>
                <a:ea typeface="SamsungOne-400" panose="020B0503030303020204" pitchFamily="34" charset="0"/>
              </a:rPr>
              <a:t>phối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bình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thường</a:t>
            </a:r>
            <a:endParaRPr lang="ko-KR" altLang="en-US" sz="13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đổi log: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Nếu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đầu vào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đổi nó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đổi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căn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bậc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chuyển đổi dữ liệu phân phối không bình thường thành phân phối bình thường bằng cách sử dụng căn bậc 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a:solidFill>
                  <a:srgbClr val="1429A0"/>
                </a:solidFill>
                <a:latin typeface="SamsungOne-400" panose="020B0503030303020204" pitchFamily="34" charset="0"/>
                <a:ea typeface="SamsungOne-400" panose="020B0503030303020204" pitchFamily="34" charset="0"/>
              </a:rPr>
              <a:t>Phân </a:t>
            </a:r>
            <a:r>
              <a:rPr lang="en-US" altLang="ko-KR" sz="1300" b="1" dirty="0" err="1">
                <a:solidFill>
                  <a:srgbClr val="1429A0"/>
                </a:solidFill>
                <a:latin typeface="SamsungOne-400" panose="020B0503030303020204" pitchFamily="34" charset="0"/>
                <a:ea typeface="SamsungOne-400" panose="020B0503030303020204" pitchFamily="34" charset="0"/>
              </a:rPr>
              <a:t>loại</a:t>
            </a:r>
            <a:endParaRPr lang="ko-KR" altLang="en-US" sz="13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rạc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nhiều phần.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Nhị</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đổi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a:t>
            </a:r>
          </a:p>
          <a:p>
            <a:pPr marL="182563" indent="-182563">
              <a:spcAft>
                <a:spcPts val="800"/>
              </a:spcAft>
              <a:buClr>
                <a:srgbClr val="193EB0"/>
              </a:buClr>
              <a:buFont typeface="SamsungOne 400" panose="020B0503030303020204" pitchFamily="34" charset="0"/>
              <a:buChar char="‣"/>
            </a:pPr>
            <a:r>
              <a:rPr lang="en-US" altLang="ko-KR" sz="1300" b="1" dirty="0" err="1">
                <a:solidFill>
                  <a:srgbClr val="1429A0"/>
                </a:solidFill>
                <a:latin typeface="SamsungOne-400" panose="020B0503030303020204" pitchFamily="34" charset="0"/>
              </a:rPr>
              <a:t>Lấy</a:t>
            </a:r>
            <a:r>
              <a:rPr lang="en-US" altLang="ko-KR" sz="1300" b="1" dirty="0">
                <a:solidFill>
                  <a:srgbClr val="1429A0"/>
                </a:solidFill>
                <a:latin typeface="SamsungOne-400" panose="020B0503030303020204" pitchFamily="34" charset="0"/>
              </a:rPr>
              <a:t> </a:t>
            </a:r>
            <a:r>
              <a:rPr lang="en-US" altLang="ko-KR" sz="1300" b="1" dirty="0" err="1">
                <a:solidFill>
                  <a:srgbClr val="1429A0"/>
                </a:solidFill>
                <a:latin typeface="SamsungOne-400" panose="020B0503030303020204" pitchFamily="34" charset="0"/>
              </a:rPr>
              <a:t>mẫu</a:t>
            </a:r>
            <a:endParaRPr lang="ko-KR" altLang="en-US" sz="1300" b="1" dirty="0">
              <a:solidFill>
                <a:srgbClr val="1429A0"/>
              </a:solidFill>
              <a:latin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Ngẫu nhiên đơn giản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mẫu hệ thống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Ngẫu nhiên phân tầng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mẫu cụm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mẫu nhiều tầng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err="1">
                <a:solidFill>
                  <a:srgbClr val="1429A0"/>
                </a:solidFill>
                <a:latin typeface="SamsungOne-400" panose="020B0503030303020204" pitchFamily="34" charset="0"/>
                <a:ea typeface="SamsungOne-400" panose="020B0503030303020204" pitchFamily="34" charset="0"/>
              </a:rPr>
              <a:t>Giảm</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kích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thước</a:t>
            </a:r>
            <a:endParaRPr lang="ko-KR" altLang="en-US" sz="1300" b="1" dirty="0">
              <a:solidFill>
                <a:srgbClr val="1429A0"/>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Factor Analysis: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tử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tiềm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ẩn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phần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2" name="그룹 21"/>
          <p:cNvGrpSpPr/>
          <p:nvPr/>
        </p:nvGrpSpPr>
        <p:grpSpPr>
          <a:xfrm>
            <a:off x="661019" y="1371428"/>
            <a:ext cx="151796" cy="516008"/>
            <a:chOff x="577891" y="1266449"/>
            <a:chExt cx="216024" cy="734343"/>
          </a:xfrm>
        </p:grpSpPr>
        <p:sp>
          <p:nvSpPr>
            <p:cNvPr id="23" name="아래쪽 화살표 22"/>
            <p:cNvSpPr/>
            <p:nvPr/>
          </p:nvSpPr>
          <p:spPr>
            <a:xfrm>
              <a:off x="577891" y="1266449"/>
              <a:ext cx="216024" cy="734343"/>
            </a:xfrm>
            <a:prstGeom prst="down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타원 23"/>
            <p:cNvSpPr/>
            <p:nvPr/>
          </p:nvSpPr>
          <p:spPr>
            <a:xfrm>
              <a:off x="577891" y="1525608"/>
              <a:ext cx="216024" cy="216024"/>
            </a:xfrm>
            <a:prstGeom prst="ellipse">
              <a:avLst/>
            </a:prstGeom>
            <a:solidFill>
              <a:schemeClr val="bg1"/>
            </a:solidFill>
            <a:ln w="762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0509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35110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BF13B286-9951-48F6-8655-DF26495B58DE}"/>
              </a:ext>
            </a:extLst>
          </p:cNvPr>
          <p:cNvSpPr/>
          <p:nvPr/>
        </p:nvSpPr>
        <p:spPr>
          <a:xfrm>
            <a:off x="1054111" y="3929021"/>
            <a:ext cx="8286680" cy="2092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1.1. </a:t>
            </a:r>
            <a:r>
              <a:rPr kumimoji="1" lang="en-US" altLang="ko-KR" sz="180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Khái</a:t>
            </a: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 </a:t>
            </a:r>
            <a:r>
              <a:rPr kumimoji="1" lang="en-US" altLang="ko-KR" sz="180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niệm</a:t>
            </a: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 </a:t>
            </a:r>
            <a:r>
              <a:rPr kumimoji="1" lang="en-US" altLang="ko-KR" sz="180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Trí</a:t>
            </a: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 </a:t>
            </a:r>
            <a:r>
              <a:rPr kumimoji="1" lang="en-US" altLang="ko-KR" sz="180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tuệ</a:t>
            </a: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 </a:t>
            </a:r>
            <a:r>
              <a:rPr kumimoji="1" lang="en-US" altLang="ko-KR" sz="180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nhân</a:t>
            </a:r>
            <a:r>
              <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 </a:t>
            </a:r>
            <a:r>
              <a:rPr kumimoji="1" lang="en-US" altLang="ko-KR" sz="180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rPr>
              <a:t>tạo</a:t>
            </a:r>
            <a:endParaRPr kumimoji="1" lang="en-US" altLang="ko-KR" sz="180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926295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b="1" dirty="0">
                <a:solidFill>
                  <a:srgbClr val="FF7C80"/>
                </a:solidFill>
                <a:latin typeface="SamsungOne-400" panose="020B0503030303020204" pitchFamily="34" charset="0"/>
                <a:ea typeface="SamsungOne-400" panose="020B0503030303020204" pitchFamily="34" charset="0"/>
              </a:rPr>
              <a:t>04.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tập </a:t>
            </a:r>
            <a:r>
              <a:rPr lang="en-US" altLang="ko-KR" sz="1400" dirty="0" err="1">
                <a:solidFill>
                  <a:schemeClr val="tx1"/>
                </a:solidFill>
                <a:latin typeface="SamsungOne-400" panose="020B0503030303020204" pitchFamily="34" charset="0"/>
                <a:ea typeface="SamsungOne-400" panose="020B0503030303020204" pitchFamily="34" charset="0"/>
              </a:rPr>
              <a:t>huấn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hình</a:t>
            </a:r>
            <a:endParaRPr lang="ko-KR" altLang="en-US" sz="1400" dirty="0">
              <a:solidFill>
                <a:schemeClr val="tx1"/>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D8BF98C4-B566-4812-B5F0-560CFBA969E7}"/>
              </a:ext>
            </a:extLst>
          </p:cNvPr>
          <p:cNvSpPr/>
          <p:nvPr/>
        </p:nvSpPr>
        <p:spPr>
          <a:xfrm>
            <a:off x="702940" y="1916832"/>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a:t>
            </a:r>
            <a:r>
              <a:rPr lang="vi-VN" altLang="ko-KR" sz="1300" b="1" dirty="0">
                <a:solidFill>
                  <a:srgbClr val="1429A0"/>
                </a:solidFill>
                <a:latin typeface="SamsungOne-400" panose="020B0503030303020204" pitchFamily="34" charset="0"/>
                <a:ea typeface="SamsungOne-400" panose="020B0503030303020204" pitchFamily="34" charset="0"/>
              </a:rPr>
              <a:t>một bước học dữ liệu bằng cách áp dụng kỹ thuật học máy dự kiến sau quá trình tiền xử lý và tìm kiếm dữ liệu</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học có giám sát, dữ liệu có thể được chia thành dữ liệu học và dữ liệu xác minh/đánh giá để đào tạo mô hình hoặc đào tạo mô hình có thể được tiến hành sau khi thiết kế để xác thực chéo.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tự học (hoặc học không giám sát), vì nó không có giá trị mục đích, nên nó là một quá trình tạo ra các mẫu thông qua phân tích hơn là đào tạo mô hình.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20A257DB-F827-4BFD-BBCB-26D99E8F18A0}"/>
              </a:ext>
            </a:extLst>
          </p:cNvPr>
          <p:cNvGrpSpPr/>
          <p:nvPr/>
        </p:nvGrpSpPr>
        <p:grpSpPr>
          <a:xfrm>
            <a:off x="2720197" y="3645024"/>
            <a:ext cx="4462430" cy="2397566"/>
            <a:chOff x="2472459" y="3541224"/>
            <a:chExt cx="4462430" cy="2397566"/>
          </a:xfrm>
        </p:grpSpPr>
        <p:sp>
          <p:nvSpPr>
            <p:cNvPr id="24" name="직사각형 23">
              <a:extLst>
                <a:ext uri="{FF2B5EF4-FFF2-40B4-BE49-F238E27FC236}">
                  <a16:creationId xmlns:a16="http://schemas.microsoft.com/office/drawing/2014/main" id="{31068509-73B9-454B-BEE8-753A486F8821}"/>
                </a:ext>
              </a:extLst>
            </p:cNvPr>
            <p:cNvSpPr/>
            <p:nvPr/>
          </p:nvSpPr>
          <p:spPr>
            <a:xfrm>
              <a:off x="2472459" y="3541224"/>
              <a:ext cx="4462430" cy="23975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grpSp>
          <p:nvGrpSpPr>
            <p:cNvPr id="3" name="그룹 2">
              <a:extLst>
                <a:ext uri="{FF2B5EF4-FFF2-40B4-BE49-F238E27FC236}">
                  <a16:creationId xmlns:a16="http://schemas.microsoft.com/office/drawing/2014/main" id="{BF9D156B-C9D5-48E9-A744-98B830F3378F}"/>
                </a:ext>
              </a:extLst>
            </p:cNvPr>
            <p:cNvGrpSpPr/>
            <p:nvPr/>
          </p:nvGrpSpPr>
          <p:grpSpPr>
            <a:xfrm>
              <a:off x="2626561" y="3627790"/>
              <a:ext cx="4053043" cy="2224434"/>
              <a:chOff x="2626561" y="3627790"/>
              <a:chExt cx="4053043" cy="2224434"/>
            </a:xfrm>
          </p:grpSpPr>
          <p:pic>
            <p:nvPicPr>
              <p:cNvPr id="2" name="그림 1"/>
              <p:cNvPicPr>
                <a:picLocks noChangeAspect="1"/>
              </p:cNvPicPr>
              <p:nvPr/>
            </p:nvPicPr>
            <p:blipFill rotWithShape="1">
              <a:blip r:embed="rId4"/>
              <a:srcRect r="6467"/>
              <a:stretch/>
            </p:blipFill>
            <p:spPr>
              <a:xfrm>
                <a:off x="2732733" y="3627790"/>
                <a:ext cx="3946871" cy="2224434"/>
              </a:xfrm>
              <a:prstGeom prst="rect">
                <a:avLst/>
              </a:prstGeom>
            </p:spPr>
          </p:pic>
          <p:sp>
            <p:nvSpPr>
              <p:cNvPr id="20" name="TextBox 19">
                <a:extLst>
                  <a:ext uri="{FF2B5EF4-FFF2-40B4-BE49-F238E27FC236}">
                    <a16:creationId xmlns:a16="http://schemas.microsoft.com/office/drawing/2014/main" id="{41650953-5945-4AF8-97D6-DD277DD85B13}"/>
                  </a:ext>
                </a:extLst>
              </p:cNvPr>
              <p:cNvSpPr txBox="1"/>
              <p:nvPr/>
            </p:nvSpPr>
            <p:spPr>
              <a:xfrm>
                <a:off x="2626561" y="4321696"/>
                <a:ext cx="996994"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err="1">
                    <a:solidFill>
                      <a:schemeClr val="tx1"/>
                    </a:solidFill>
                  </a:rPr>
                  <a:t>Toàn</a:t>
                </a:r>
                <a:r>
                  <a:rPr lang="en-US" altLang="ko-KR" sz="1300" b="0" dirty="0">
                    <a:solidFill>
                      <a:schemeClr val="tx1"/>
                    </a:solidFill>
                  </a:rPr>
                  <a:t> </a:t>
                </a:r>
                <a:r>
                  <a:rPr lang="en-US" altLang="ko-KR" sz="1300" b="0" dirty="0" err="1">
                    <a:solidFill>
                      <a:schemeClr val="tx1"/>
                    </a:solidFill>
                  </a:rPr>
                  <a:t>bộ</a:t>
                </a:r>
                <a:r>
                  <a:rPr lang="en-US" altLang="ko-KR" sz="1300" b="0" dirty="0">
                    <a:solidFill>
                      <a:schemeClr val="tx1"/>
                    </a:solidFill>
                  </a:rPr>
                  <a:t> </a:t>
                </a:r>
                <a:r>
                  <a:rPr lang="en-US" altLang="ko-KR" sz="1300" b="0" dirty="0" err="1">
                    <a:solidFill>
                      <a:schemeClr val="tx1"/>
                    </a:solidFill>
                  </a:rPr>
                  <a:t>dữ</a:t>
                </a:r>
                <a:r>
                  <a:rPr lang="en-US" altLang="ko-KR" sz="1300" b="0" dirty="0">
                    <a:solidFill>
                      <a:schemeClr val="tx1"/>
                    </a:solidFill>
                  </a:rPr>
                  <a:t> </a:t>
                </a:r>
                <a:r>
                  <a:rPr lang="en-US" altLang="ko-KR" sz="1300" b="0" dirty="0" err="1">
                    <a:solidFill>
                      <a:schemeClr val="tx1"/>
                    </a:solidFill>
                  </a:rPr>
                  <a:t>liệu</a:t>
                </a:r>
                <a:endParaRPr lang="en-US" altLang="ko-KR" sz="1300" b="0" dirty="0">
                  <a:solidFill>
                    <a:schemeClr val="tx1"/>
                  </a:solidFill>
                </a:endParaRPr>
              </a:p>
            </p:txBody>
          </p:sp>
          <p:sp>
            <p:nvSpPr>
              <p:cNvPr id="21" name="TextBox 20">
                <a:extLst>
                  <a:ext uri="{FF2B5EF4-FFF2-40B4-BE49-F238E27FC236}">
                    <a16:creationId xmlns:a16="http://schemas.microsoft.com/office/drawing/2014/main" id="{EA847D63-B7EF-4D5B-A7D5-116C5ABB55ED}"/>
                  </a:ext>
                </a:extLst>
              </p:cNvPr>
              <p:cNvSpPr txBox="1"/>
              <p:nvPr/>
            </p:nvSpPr>
            <p:spPr>
              <a:xfrm>
                <a:off x="3740845" y="3717032"/>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err="1">
                    <a:solidFill>
                      <a:schemeClr val="tx1"/>
                    </a:solidFill>
                  </a:rPr>
                  <a:t>Mô</a:t>
                </a:r>
                <a:r>
                  <a:rPr lang="en-US" altLang="ko-KR" sz="1300" b="0" dirty="0">
                    <a:solidFill>
                      <a:schemeClr val="tx1"/>
                    </a:solidFill>
                  </a:rPr>
                  <a:t> hình tập </a:t>
                </a:r>
                <a:r>
                  <a:rPr lang="en-US" altLang="ko-KR" sz="1300" b="0" dirty="0" err="1">
                    <a:solidFill>
                      <a:schemeClr val="tx1"/>
                    </a:solidFill>
                  </a:rPr>
                  <a:t>huấn</a:t>
                </a:r>
                <a:endParaRPr lang="en-US" altLang="ko-KR" sz="1300" b="0" dirty="0">
                  <a:solidFill>
                    <a:schemeClr val="tx1"/>
                  </a:solidFill>
                </a:endParaRPr>
              </a:p>
            </p:txBody>
          </p:sp>
          <p:sp>
            <p:nvSpPr>
              <p:cNvPr id="22" name="TextBox 21">
                <a:extLst>
                  <a:ext uri="{FF2B5EF4-FFF2-40B4-BE49-F238E27FC236}">
                    <a16:creationId xmlns:a16="http://schemas.microsoft.com/office/drawing/2014/main" id="{C243DF94-9B59-4B27-BBA2-B0F268A83AD9}"/>
                  </a:ext>
                </a:extLst>
              </p:cNvPr>
              <p:cNvSpPr txBox="1"/>
              <p:nvPr/>
            </p:nvSpPr>
            <p:spPr>
              <a:xfrm>
                <a:off x="3740845" y="4503604"/>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err="1">
                    <a:solidFill>
                      <a:schemeClr val="tx1"/>
                    </a:solidFill>
                  </a:rPr>
                  <a:t>Mô</a:t>
                </a:r>
                <a:r>
                  <a:rPr lang="en-US" altLang="ko-KR" sz="1300" b="0" dirty="0">
                    <a:solidFill>
                      <a:schemeClr val="tx1"/>
                    </a:solidFill>
                  </a:rPr>
                  <a:t> hình </a:t>
                </a:r>
                <a:r>
                  <a:rPr lang="en-US" altLang="ko-KR" sz="1300" b="0" dirty="0" err="1">
                    <a:solidFill>
                      <a:schemeClr val="tx1"/>
                    </a:solidFill>
                  </a:rPr>
                  <a:t>chọn</a:t>
                </a:r>
                <a:endParaRPr lang="en-US" altLang="ko-KR" sz="1300" b="0" dirty="0">
                  <a:solidFill>
                    <a:schemeClr val="tx1"/>
                  </a:solidFill>
                </a:endParaRPr>
              </a:p>
            </p:txBody>
          </p:sp>
          <p:sp>
            <p:nvSpPr>
              <p:cNvPr id="23" name="TextBox 22">
                <a:extLst>
                  <a:ext uri="{FF2B5EF4-FFF2-40B4-BE49-F238E27FC236}">
                    <a16:creationId xmlns:a16="http://schemas.microsoft.com/office/drawing/2014/main" id="{286397E1-C38E-43AB-8F08-80B44E79883A}"/>
                  </a:ext>
                </a:extLst>
              </p:cNvPr>
              <p:cNvSpPr txBox="1"/>
              <p:nvPr/>
            </p:nvSpPr>
            <p:spPr>
              <a:xfrm>
                <a:off x="3740845" y="5154559"/>
                <a:ext cx="994544" cy="281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b="0" dirty="0" err="1">
                    <a:solidFill>
                      <a:schemeClr val="tx1"/>
                    </a:solidFill>
                  </a:rPr>
                  <a:t>Mô</a:t>
                </a:r>
                <a:r>
                  <a:rPr lang="en-US" altLang="ko-KR" sz="1300" b="0" dirty="0">
                    <a:solidFill>
                      <a:schemeClr val="tx1"/>
                    </a:solidFill>
                  </a:rPr>
                  <a:t> hình </a:t>
                </a:r>
                <a:r>
                  <a:rPr lang="en-US" altLang="ko-KR" sz="1300" b="0" dirty="0" err="1">
                    <a:solidFill>
                      <a:schemeClr val="tx1"/>
                    </a:solidFill>
                  </a:rPr>
                  <a:t>thử</a:t>
                </a:r>
                <a:r>
                  <a:rPr lang="en-US" altLang="ko-KR" sz="1300" b="0" dirty="0">
                    <a:solidFill>
                      <a:schemeClr val="tx1"/>
                    </a:solidFill>
                  </a:rPr>
                  <a:t> </a:t>
                </a:r>
                <a:r>
                  <a:rPr lang="en-US" altLang="ko-KR" sz="1300" b="0" dirty="0" err="1">
                    <a:solidFill>
                      <a:schemeClr val="tx1"/>
                    </a:solidFill>
                  </a:rPr>
                  <a:t>nghiệm</a:t>
                </a:r>
                <a:endParaRPr lang="en-US" altLang="ko-KR" sz="1300" b="0" dirty="0">
                  <a:solidFill>
                    <a:schemeClr val="tx1"/>
                  </a:solidFill>
                </a:endParaRPr>
              </a:p>
            </p:txBody>
          </p:sp>
        </p:grpSp>
      </p:grpSp>
      <p:grpSp>
        <p:nvGrpSpPr>
          <p:cNvPr id="18" name="그룹 17"/>
          <p:cNvGrpSpPr/>
          <p:nvPr/>
        </p:nvGrpSpPr>
        <p:grpSpPr>
          <a:xfrm>
            <a:off x="661019" y="1371428"/>
            <a:ext cx="151796" cy="516008"/>
            <a:chOff x="577891" y="1266449"/>
            <a:chExt cx="216024" cy="734343"/>
          </a:xfrm>
        </p:grpSpPr>
        <p:sp>
          <p:nvSpPr>
            <p:cNvPr id="19" name="아래쪽 화살표 18"/>
            <p:cNvSpPr/>
            <p:nvPr/>
          </p:nvSpPr>
          <p:spPr>
            <a:xfrm>
              <a:off x="577891" y="1266449"/>
              <a:ext cx="216024" cy="734343"/>
            </a:xfrm>
            <a:prstGeom prst="downArrow">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p:cNvSpPr/>
            <p:nvPr/>
          </p:nvSpPr>
          <p:spPr>
            <a:xfrm>
              <a:off x="577891" y="1525608"/>
              <a:ext cx="216024" cy="216024"/>
            </a:xfrm>
            <a:prstGeom prst="ellipse">
              <a:avLst/>
            </a:prstGeom>
            <a:solidFill>
              <a:schemeClr val="bg1"/>
            </a:solidFill>
            <a:ln w="762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916993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954900" y="1422417"/>
            <a:ext cx="378048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FF9933"/>
                </a:solidFill>
                <a:latin typeface="SamsungOne-400" panose="020B0503030303020204" pitchFamily="34" charset="0"/>
                <a:ea typeface="SamsungOne-400" panose="020B0503030303020204" pitchFamily="34" charset="0"/>
              </a:rPr>
              <a:t>05.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hình</a:t>
            </a:r>
            <a:endParaRPr lang="ko-KR" altLang="en-US" sz="1400" dirty="0">
              <a:solidFill>
                <a:schemeClr val="tx1"/>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D8BF98C4-B566-4812-B5F0-560CFBA969E7}"/>
              </a:ext>
            </a:extLst>
          </p:cNvPr>
          <p:cNvSpPr/>
          <p:nvPr/>
        </p:nvSpPr>
        <p:spPr>
          <a:xfrm>
            <a:off x="702940" y="1916832"/>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Nhìn chung, các mô hình học tập dựa trên máy học có xu hướng tạo ra kết quả sai lệch trong </a:t>
            </a:r>
            <a:r>
              <a:rPr lang="vi-VN" altLang="ko-KR" sz="1300" b="1" dirty="0">
                <a:solidFill>
                  <a:srgbClr val="1429A0"/>
                </a:solidFill>
                <a:latin typeface="SamsungOne-400" panose="020B0503030303020204" pitchFamily="34" charset="0"/>
                <a:ea typeface="SamsungOne-400" panose="020B0503030303020204" pitchFamily="34" charset="0"/>
              </a:rPr>
              <a:t>dữ liệu đào tạo được sử dụng để đào tạo mô hình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vì vậy các thuật toán học máy sử dụng bộ dữ liệu đánh giá để đánh giá độ chính xác của mô hình.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tự học, thường không có tập dữ liệu đánh giá, vì vậy hiệu suất được đánh giá bằng cách tập trung vào khả năng diễn giải của số liệu thống kê hoặc quy tắc thu được từ quá trình phân tích thay vì xác thực chéo.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0" name="사각형: 둥근 모서리 32">
            <a:extLst>
              <a:ext uri="{FF2B5EF4-FFF2-40B4-BE49-F238E27FC236}">
                <a16:creationId xmlns:a16="http://schemas.microsoft.com/office/drawing/2014/main" id="{3448FAE3-BBE8-4864-941D-6697A0F1E763}"/>
              </a:ext>
            </a:extLst>
          </p:cNvPr>
          <p:cNvSpPr/>
          <p:nvPr/>
        </p:nvSpPr>
        <p:spPr>
          <a:xfrm>
            <a:off x="2301277" y="5372945"/>
            <a:ext cx="4810375" cy="36031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400" panose="020B0503030303020204" pitchFamily="34" charset="0"/>
                <a:ea typeface="SamsungOne-400" panose="020B0503030303020204" pitchFamily="34" charset="0"/>
              </a:rPr>
              <a:t>https://towardsdatascience.com/multi-class-metrics-made-simple-prat-i-precision-and-recall-9250280bddc2</a:t>
            </a:r>
          </a:p>
        </p:txBody>
      </p:sp>
      <p:grpSp>
        <p:nvGrpSpPr>
          <p:cNvPr id="42" name="그룹 41">
            <a:extLst>
              <a:ext uri="{FF2B5EF4-FFF2-40B4-BE49-F238E27FC236}">
                <a16:creationId xmlns:a16="http://schemas.microsoft.com/office/drawing/2014/main" id="{DEF589D1-4D32-48C4-B069-9D6405F4FB78}"/>
              </a:ext>
            </a:extLst>
          </p:cNvPr>
          <p:cNvGrpSpPr/>
          <p:nvPr/>
        </p:nvGrpSpPr>
        <p:grpSpPr>
          <a:xfrm>
            <a:off x="2215107" y="3371719"/>
            <a:ext cx="4896545" cy="1955951"/>
            <a:chOff x="2215107" y="3273249"/>
            <a:chExt cx="4896545" cy="1955951"/>
          </a:xfrm>
        </p:grpSpPr>
        <p:grpSp>
          <p:nvGrpSpPr>
            <p:cNvPr id="43" name="그룹 42">
              <a:extLst>
                <a:ext uri="{FF2B5EF4-FFF2-40B4-BE49-F238E27FC236}">
                  <a16:creationId xmlns:a16="http://schemas.microsoft.com/office/drawing/2014/main" id="{736B06A1-D8AC-4DD3-9773-C8994C74C4A0}"/>
                </a:ext>
              </a:extLst>
            </p:cNvPr>
            <p:cNvGrpSpPr/>
            <p:nvPr/>
          </p:nvGrpSpPr>
          <p:grpSpPr>
            <a:xfrm>
              <a:off x="2215107" y="3273249"/>
              <a:ext cx="4896545" cy="1955951"/>
              <a:chOff x="2215107" y="3273249"/>
              <a:chExt cx="4896545" cy="1955951"/>
            </a:xfrm>
          </p:grpSpPr>
          <p:pic>
            <p:nvPicPr>
              <p:cNvPr id="56" name="그림 55">
                <a:extLst>
                  <a:ext uri="{FF2B5EF4-FFF2-40B4-BE49-F238E27FC236}">
                    <a16:creationId xmlns:a16="http://schemas.microsoft.com/office/drawing/2014/main" id="{6827F89B-2FA2-4674-8AD4-047D044C29B3}"/>
                  </a:ext>
                </a:extLst>
              </p:cNvPr>
              <p:cNvPicPr>
                <a:picLocks noChangeAspect="1"/>
              </p:cNvPicPr>
              <p:nvPr/>
            </p:nvPicPr>
            <p:blipFill rotWithShape="1">
              <a:blip r:embed="rId4"/>
              <a:srcRect l="14269" t="6539" r="23341" b="11457"/>
              <a:stretch/>
            </p:blipFill>
            <p:spPr>
              <a:xfrm>
                <a:off x="2215107" y="3273249"/>
                <a:ext cx="4896545" cy="1955951"/>
              </a:xfrm>
              <a:prstGeom prst="rect">
                <a:avLst/>
              </a:prstGeom>
            </p:spPr>
          </p:pic>
          <p:sp>
            <p:nvSpPr>
              <p:cNvPr id="57" name="TextBox 56">
                <a:extLst>
                  <a:ext uri="{FF2B5EF4-FFF2-40B4-BE49-F238E27FC236}">
                    <a16:creationId xmlns:a16="http://schemas.microsoft.com/office/drawing/2014/main" id="{F4B800EF-0E95-4957-848C-93CA761134D7}"/>
                  </a:ext>
                </a:extLst>
              </p:cNvPr>
              <p:cNvSpPr txBox="1"/>
              <p:nvPr/>
            </p:nvSpPr>
            <p:spPr>
              <a:xfrm>
                <a:off x="2580705" y="402054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err="1">
                    <a:solidFill>
                      <a:schemeClr val="tx1"/>
                    </a:solidFill>
                  </a:rPr>
                  <a:t>Mèo</a:t>
                </a:r>
                <a:endParaRPr lang="en-US" altLang="ko-KR" sz="1400" dirty="0">
                  <a:solidFill>
                    <a:schemeClr val="tx1"/>
                  </a:solidFill>
                </a:endParaRPr>
              </a:p>
            </p:txBody>
          </p:sp>
          <p:sp>
            <p:nvSpPr>
              <p:cNvPr id="58" name="TextBox 57">
                <a:extLst>
                  <a:ext uri="{FF2B5EF4-FFF2-40B4-BE49-F238E27FC236}">
                    <a16:creationId xmlns:a16="http://schemas.microsoft.com/office/drawing/2014/main" id="{A94E7CFD-42E0-4320-89E8-F7B11C62D1FD}"/>
                  </a:ext>
                </a:extLst>
              </p:cNvPr>
              <p:cNvSpPr txBox="1"/>
              <p:nvPr/>
            </p:nvSpPr>
            <p:spPr>
              <a:xfrm>
                <a:off x="2652713" y="4422782"/>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err="1">
                    <a:solidFill>
                      <a:schemeClr val="tx1"/>
                    </a:solidFill>
                  </a:rPr>
                  <a:t>Cá</a:t>
                </a:r>
                <a:endParaRPr lang="en-US" altLang="ko-KR" sz="1400" dirty="0">
                  <a:solidFill>
                    <a:schemeClr val="tx1"/>
                  </a:solidFill>
                </a:endParaRPr>
              </a:p>
            </p:txBody>
          </p:sp>
          <p:sp>
            <p:nvSpPr>
              <p:cNvPr id="59" name="TextBox 58">
                <a:extLst>
                  <a:ext uri="{FF2B5EF4-FFF2-40B4-BE49-F238E27FC236}">
                    <a16:creationId xmlns:a16="http://schemas.microsoft.com/office/drawing/2014/main" id="{D344FCB2-0A1E-4E2E-9AB2-38636744C9DF}"/>
                  </a:ext>
                </a:extLst>
              </p:cNvPr>
              <p:cNvSpPr txBox="1"/>
              <p:nvPr/>
            </p:nvSpPr>
            <p:spPr>
              <a:xfrm>
                <a:off x="2652713" y="4853920"/>
                <a:ext cx="354483" cy="21544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err="1">
                    <a:solidFill>
                      <a:schemeClr val="tx1"/>
                    </a:solidFill>
                  </a:rPr>
                  <a:t>Gà</a:t>
                </a:r>
                <a:endParaRPr lang="en-US" altLang="ko-KR" sz="1400" dirty="0">
                  <a:solidFill>
                    <a:schemeClr val="tx1"/>
                  </a:solidFill>
                </a:endParaRPr>
              </a:p>
            </p:txBody>
          </p:sp>
          <p:sp>
            <p:nvSpPr>
              <p:cNvPr id="60" name="TextBox 59">
                <a:extLst>
                  <a:ext uri="{FF2B5EF4-FFF2-40B4-BE49-F238E27FC236}">
                    <a16:creationId xmlns:a16="http://schemas.microsoft.com/office/drawing/2014/main" id="{EFDB70E1-19D4-4098-AC48-44A616CF0880}"/>
                  </a:ext>
                </a:extLst>
              </p:cNvPr>
              <p:cNvSpPr txBox="1"/>
              <p:nvPr/>
            </p:nvSpPr>
            <p:spPr>
              <a:xfrm>
                <a:off x="5060633" y="3670942"/>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err="1">
                    <a:solidFill>
                      <a:schemeClr val="tx1"/>
                    </a:solidFill>
                  </a:rPr>
                  <a:t>Cá</a:t>
                </a:r>
                <a:endParaRPr lang="en-US" altLang="ko-KR" sz="1400" dirty="0">
                  <a:solidFill>
                    <a:schemeClr val="tx1"/>
                  </a:solidFill>
                </a:endParaRPr>
              </a:p>
            </p:txBody>
          </p:sp>
          <p:sp>
            <p:nvSpPr>
              <p:cNvPr id="61" name="TextBox 60">
                <a:extLst>
                  <a:ext uri="{FF2B5EF4-FFF2-40B4-BE49-F238E27FC236}">
                    <a16:creationId xmlns:a16="http://schemas.microsoft.com/office/drawing/2014/main" id="{AB0BF411-C842-40A4-8AC4-9C2D7D815FE8}"/>
                  </a:ext>
                </a:extLst>
              </p:cNvPr>
              <p:cNvSpPr txBox="1"/>
              <p:nvPr/>
            </p:nvSpPr>
            <p:spPr>
              <a:xfrm>
                <a:off x="6173153" y="3665200"/>
                <a:ext cx="354483"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err="1">
                    <a:solidFill>
                      <a:schemeClr val="tx1"/>
                    </a:solidFill>
                  </a:rPr>
                  <a:t>Gà</a:t>
                </a:r>
                <a:endParaRPr lang="en-US" altLang="ko-KR" sz="1400" dirty="0">
                  <a:solidFill>
                    <a:schemeClr val="tx1"/>
                  </a:solidFill>
                </a:endParaRPr>
              </a:p>
            </p:txBody>
          </p:sp>
          <p:sp>
            <p:nvSpPr>
              <p:cNvPr id="62" name="TextBox 61">
                <a:extLst>
                  <a:ext uri="{FF2B5EF4-FFF2-40B4-BE49-F238E27FC236}">
                    <a16:creationId xmlns:a16="http://schemas.microsoft.com/office/drawing/2014/main" id="{A06A4680-C321-427E-9E21-67EB8E96A56B}"/>
                  </a:ext>
                </a:extLst>
              </p:cNvPr>
              <p:cNvSpPr txBox="1"/>
              <p:nvPr/>
            </p:nvSpPr>
            <p:spPr>
              <a:xfrm>
                <a:off x="3973488" y="3666812"/>
                <a:ext cx="401860" cy="21544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400" dirty="0" err="1">
                    <a:solidFill>
                      <a:schemeClr val="tx1"/>
                    </a:solidFill>
                  </a:rPr>
                  <a:t>Mèo</a:t>
                </a:r>
                <a:endParaRPr lang="en-US" altLang="ko-KR" sz="1400" dirty="0">
                  <a:solidFill>
                    <a:schemeClr val="tx1"/>
                  </a:solidFill>
                </a:endParaRPr>
              </a:p>
            </p:txBody>
          </p:sp>
          <p:sp>
            <p:nvSpPr>
              <p:cNvPr id="63" name="TextBox 62">
                <a:extLst>
                  <a:ext uri="{FF2B5EF4-FFF2-40B4-BE49-F238E27FC236}">
                    <a16:creationId xmlns:a16="http://schemas.microsoft.com/office/drawing/2014/main" id="{7A713884-EBF3-4C03-984B-B129B2FE304E}"/>
                  </a:ext>
                </a:extLst>
              </p:cNvPr>
              <p:cNvSpPr txBox="1"/>
              <p:nvPr/>
            </p:nvSpPr>
            <p:spPr>
              <a:xfrm>
                <a:off x="4973131" y="3363909"/>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a:t>Đúng/</a:t>
                </a:r>
                <a:r>
                  <a:rPr lang="en-US" altLang="ko-KR" sz="1400" dirty="0" err="1"/>
                  <a:t>Thực</a:t>
                </a:r>
                <a:r>
                  <a:rPr lang="en-US" altLang="ko-KR" sz="1400" dirty="0"/>
                  <a:t> </a:t>
                </a:r>
                <a:r>
                  <a:rPr lang="en-US" altLang="ko-KR" sz="1400" dirty="0" err="1"/>
                  <a:t>tế</a:t>
                </a:r>
                <a:endParaRPr lang="en-US" altLang="ko-KR" sz="1400" dirty="0"/>
              </a:p>
            </p:txBody>
          </p:sp>
          <p:sp>
            <p:nvSpPr>
              <p:cNvPr id="64" name="TextBox 63">
                <a:extLst>
                  <a:ext uri="{FF2B5EF4-FFF2-40B4-BE49-F238E27FC236}">
                    <a16:creationId xmlns:a16="http://schemas.microsoft.com/office/drawing/2014/main" id="{841F74C7-B870-4292-9B2E-DF6509B0002F}"/>
                  </a:ext>
                </a:extLst>
              </p:cNvPr>
              <p:cNvSpPr txBox="1"/>
              <p:nvPr/>
            </p:nvSpPr>
            <p:spPr>
              <a:xfrm rot="5400000">
                <a:off x="1905795" y="4440687"/>
                <a:ext cx="1080121" cy="215444"/>
              </a:xfrm>
              <a:prstGeom prst="rect">
                <a:avLst/>
              </a:prstGeom>
              <a:solidFill>
                <a:srgbClr val="D7B7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dirty="0" err="1"/>
                  <a:t>Dự</a:t>
                </a:r>
                <a:r>
                  <a:rPr lang="en-US" altLang="ko-KR" sz="1400" dirty="0"/>
                  <a:t> </a:t>
                </a:r>
                <a:r>
                  <a:rPr lang="en-US" altLang="ko-KR" sz="1400" dirty="0" err="1"/>
                  <a:t>đoán</a:t>
                </a:r>
                <a:endParaRPr lang="en-US" altLang="ko-KR" sz="1400" dirty="0"/>
              </a:p>
            </p:txBody>
          </p:sp>
          <p:sp>
            <p:nvSpPr>
              <p:cNvPr id="65" name="TextBox 64">
                <a:extLst>
                  <a:ext uri="{FF2B5EF4-FFF2-40B4-BE49-F238E27FC236}">
                    <a16:creationId xmlns:a16="http://schemas.microsoft.com/office/drawing/2014/main" id="{AE7B8946-2CB6-4F35-9435-52F4E2C9DFE0}"/>
                  </a:ext>
                </a:extLst>
              </p:cNvPr>
              <p:cNvSpPr txBox="1"/>
              <p:nvPr/>
            </p:nvSpPr>
            <p:spPr>
              <a:xfrm>
                <a:off x="4282350" y="4031283"/>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4</a:t>
                </a:r>
              </a:p>
            </p:txBody>
          </p:sp>
          <p:sp>
            <p:nvSpPr>
              <p:cNvPr id="66" name="TextBox 65">
                <a:extLst>
                  <a:ext uri="{FF2B5EF4-FFF2-40B4-BE49-F238E27FC236}">
                    <a16:creationId xmlns:a16="http://schemas.microsoft.com/office/drawing/2014/main" id="{B338D93B-2814-44CC-A4AF-9B54B3E83D71}"/>
                  </a:ext>
                </a:extLst>
              </p:cNvPr>
              <p:cNvSpPr txBox="1"/>
              <p:nvPr/>
            </p:nvSpPr>
            <p:spPr>
              <a:xfrm>
                <a:off x="530739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a:solidFill>
                      <a:schemeClr val="tx1"/>
                    </a:solidFill>
                  </a:rPr>
                  <a:t>6</a:t>
                </a:r>
                <a:endParaRPr lang="en-US" altLang="ko-KR" sz="1300" dirty="0">
                  <a:solidFill>
                    <a:schemeClr val="tx1"/>
                  </a:solidFill>
                </a:endParaRPr>
              </a:p>
            </p:txBody>
          </p:sp>
          <p:sp>
            <p:nvSpPr>
              <p:cNvPr id="67" name="TextBox 66">
                <a:extLst>
                  <a:ext uri="{FF2B5EF4-FFF2-40B4-BE49-F238E27FC236}">
                    <a16:creationId xmlns:a16="http://schemas.microsoft.com/office/drawing/2014/main" id="{B4EF2751-7F26-49A7-A885-7DF3C1BCB3BA}"/>
                  </a:ext>
                </a:extLst>
              </p:cNvPr>
              <p:cNvSpPr txBox="1"/>
              <p:nvPr/>
            </p:nvSpPr>
            <p:spPr>
              <a:xfrm>
                <a:off x="6419913" y="4031283"/>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3</a:t>
                </a:r>
              </a:p>
            </p:txBody>
          </p:sp>
          <p:sp>
            <p:nvSpPr>
              <p:cNvPr id="68" name="TextBox 67">
                <a:extLst>
                  <a:ext uri="{FF2B5EF4-FFF2-40B4-BE49-F238E27FC236}">
                    <a16:creationId xmlns:a16="http://schemas.microsoft.com/office/drawing/2014/main" id="{0A0CE288-8836-4208-9C3B-2CC993F8B50C}"/>
                  </a:ext>
                </a:extLst>
              </p:cNvPr>
              <p:cNvSpPr txBox="1"/>
              <p:nvPr/>
            </p:nvSpPr>
            <p:spPr>
              <a:xfrm>
                <a:off x="4282350"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69" name="TextBox 68">
                <a:extLst>
                  <a:ext uri="{FF2B5EF4-FFF2-40B4-BE49-F238E27FC236}">
                    <a16:creationId xmlns:a16="http://schemas.microsoft.com/office/drawing/2014/main" id="{7BFEBEA6-817F-45ED-95E8-B5502A87EDA4}"/>
                  </a:ext>
                </a:extLst>
              </p:cNvPr>
              <p:cNvSpPr txBox="1"/>
              <p:nvPr/>
            </p:nvSpPr>
            <p:spPr>
              <a:xfrm>
                <a:off x="5307393" y="4428594"/>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0" name="TextBox 69">
                <a:extLst>
                  <a:ext uri="{FF2B5EF4-FFF2-40B4-BE49-F238E27FC236}">
                    <a16:creationId xmlns:a16="http://schemas.microsoft.com/office/drawing/2014/main" id="{56E726DE-1DF9-4BBC-B1A4-D44EB42269BA}"/>
                  </a:ext>
                </a:extLst>
              </p:cNvPr>
              <p:cNvSpPr txBox="1"/>
              <p:nvPr/>
            </p:nvSpPr>
            <p:spPr>
              <a:xfrm>
                <a:off x="6419913" y="4428594"/>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0</a:t>
                </a:r>
              </a:p>
            </p:txBody>
          </p:sp>
          <p:sp>
            <p:nvSpPr>
              <p:cNvPr id="71" name="TextBox 70">
                <a:extLst>
                  <a:ext uri="{FF2B5EF4-FFF2-40B4-BE49-F238E27FC236}">
                    <a16:creationId xmlns:a16="http://schemas.microsoft.com/office/drawing/2014/main" id="{4DF16428-0DA5-4439-89E4-B639F8479F6A}"/>
                  </a:ext>
                </a:extLst>
              </p:cNvPr>
              <p:cNvSpPr txBox="1"/>
              <p:nvPr/>
            </p:nvSpPr>
            <p:spPr>
              <a:xfrm>
                <a:off x="4282350"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1</a:t>
                </a:r>
              </a:p>
            </p:txBody>
          </p:sp>
          <p:sp>
            <p:nvSpPr>
              <p:cNvPr id="72" name="TextBox 71">
                <a:extLst>
                  <a:ext uri="{FF2B5EF4-FFF2-40B4-BE49-F238E27FC236}">
                    <a16:creationId xmlns:a16="http://schemas.microsoft.com/office/drawing/2014/main" id="{BE54F770-EF42-4CB7-AFB9-1D9B1BC098C1}"/>
                  </a:ext>
                </a:extLst>
              </p:cNvPr>
              <p:cNvSpPr txBox="1"/>
              <p:nvPr/>
            </p:nvSpPr>
            <p:spPr>
              <a:xfrm>
                <a:off x="5307393" y="4854080"/>
                <a:ext cx="215445" cy="200055"/>
              </a:xfrm>
              <a:prstGeom prst="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2</a:t>
                </a:r>
              </a:p>
            </p:txBody>
          </p:sp>
          <p:sp>
            <p:nvSpPr>
              <p:cNvPr id="73" name="TextBox 72">
                <a:extLst>
                  <a:ext uri="{FF2B5EF4-FFF2-40B4-BE49-F238E27FC236}">
                    <a16:creationId xmlns:a16="http://schemas.microsoft.com/office/drawing/2014/main" id="{E7C5DF20-DC01-43BE-BE26-A5988C64C6BB}"/>
                  </a:ext>
                </a:extLst>
              </p:cNvPr>
              <p:cNvSpPr txBox="1"/>
              <p:nvPr/>
            </p:nvSpPr>
            <p:spPr>
              <a:xfrm>
                <a:off x="6419913" y="4854080"/>
                <a:ext cx="215445" cy="200055"/>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9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solidFill>
                      <a:schemeClr val="tx1"/>
                    </a:solidFill>
                  </a:rPr>
                  <a:t>6</a:t>
                </a:r>
              </a:p>
            </p:txBody>
          </p:sp>
        </p:grpSp>
        <p:sp>
          <p:nvSpPr>
            <p:cNvPr id="44" name="직사각형 43">
              <a:extLst>
                <a:ext uri="{FF2B5EF4-FFF2-40B4-BE49-F238E27FC236}">
                  <a16:creationId xmlns:a16="http://schemas.microsoft.com/office/drawing/2014/main" id="{74B420DD-6758-4631-952A-F88B9D762A2E}"/>
                </a:ext>
              </a:extLst>
            </p:cNvPr>
            <p:cNvSpPr/>
            <p:nvPr/>
          </p:nvSpPr>
          <p:spPr>
            <a:xfrm>
              <a:off x="2991789" y="3978111"/>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7CC175DF-1203-4C2B-917E-4BBBFC824620}"/>
                </a:ext>
              </a:extLst>
            </p:cNvPr>
            <p:cNvSpPr/>
            <p:nvPr/>
          </p:nvSpPr>
          <p:spPr>
            <a:xfrm>
              <a:off x="3025879" y="4377858"/>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E7C54C1E-E343-4383-8567-CFF8535AB998}"/>
                </a:ext>
              </a:extLst>
            </p:cNvPr>
            <p:cNvSpPr/>
            <p:nvPr/>
          </p:nvSpPr>
          <p:spPr>
            <a:xfrm>
              <a:off x="3031657" y="4823365"/>
              <a:ext cx="401860" cy="260368"/>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967202DE-FBC8-475F-ADC6-E97890633A8B}"/>
                </a:ext>
              </a:extLst>
            </p:cNvPr>
            <p:cNvSpPr/>
            <p:nvPr/>
          </p:nvSpPr>
          <p:spPr>
            <a:xfrm>
              <a:off x="4314289" y="3638747"/>
              <a:ext cx="417967" cy="263950"/>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0B13503F-DDFA-4937-B577-C37027CB1EFD}"/>
                </a:ext>
              </a:extLst>
            </p:cNvPr>
            <p:cNvSpPr/>
            <p:nvPr/>
          </p:nvSpPr>
          <p:spPr>
            <a:xfrm>
              <a:off x="5411989" y="3657601"/>
              <a:ext cx="413596" cy="242278"/>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직사각형 48">
              <a:extLst>
                <a:ext uri="{FF2B5EF4-FFF2-40B4-BE49-F238E27FC236}">
                  <a16:creationId xmlns:a16="http://schemas.microsoft.com/office/drawing/2014/main" id="{D3CC9F8C-9144-43C5-AE12-F26105775D9C}"/>
                </a:ext>
              </a:extLst>
            </p:cNvPr>
            <p:cNvSpPr/>
            <p:nvPr/>
          </p:nvSpPr>
          <p:spPr>
            <a:xfrm>
              <a:off x="6527635" y="3649681"/>
              <a:ext cx="413596" cy="242081"/>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a16="http://schemas.microsoft.com/office/drawing/2014/main" id="{A388495E-D50B-4E55-AE17-4C6A6E7B4D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2628" y="4000296"/>
              <a:ext cx="223060" cy="223060"/>
            </a:xfrm>
            <a:prstGeom prst="rect">
              <a:avLst/>
            </a:prstGeom>
          </p:spPr>
        </p:pic>
        <p:pic>
          <p:nvPicPr>
            <p:cNvPr id="51" name="그림 50">
              <a:extLst>
                <a:ext uri="{FF2B5EF4-FFF2-40B4-BE49-F238E27FC236}">
                  <a16:creationId xmlns:a16="http://schemas.microsoft.com/office/drawing/2014/main" id="{25425F6C-E933-4DC5-9974-24E2EA7674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9914" y="4383464"/>
              <a:ext cx="295782" cy="295782"/>
            </a:xfrm>
            <a:prstGeom prst="rect">
              <a:avLst/>
            </a:prstGeom>
          </p:spPr>
        </p:pic>
        <p:pic>
          <p:nvPicPr>
            <p:cNvPr id="52" name="그림 51">
              <a:extLst>
                <a:ext uri="{FF2B5EF4-FFF2-40B4-BE49-F238E27FC236}">
                  <a16:creationId xmlns:a16="http://schemas.microsoft.com/office/drawing/2014/main" id="{7EC02B50-F504-46A3-8E80-0C85683050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8672" y="4788724"/>
              <a:ext cx="303905" cy="303905"/>
            </a:xfrm>
            <a:prstGeom prst="rect">
              <a:avLst/>
            </a:prstGeom>
          </p:spPr>
        </p:pic>
        <p:pic>
          <p:nvPicPr>
            <p:cNvPr id="53" name="그림 52">
              <a:extLst>
                <a:ext uri="{FF2B5EF4-FFF2-40B4-BE49-F238E27FC236}">
                  <a16:creationId xmlns:a16="http://schemas.microsoft.com/office/drawing/2014/main" id="{91061C68-0D3F-47B7-9543-0D937E9AA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3505" y="3663326"/>
              <a:ext cx="223060" cy="223060"/>
            </a:xfrm>
            <a:prstGeom prst="rect">
              <a:avLst/>
            </a:prstGeom>
          </p:spPr>
        </p:pic>
        <p:pic>
          <p:nvPicPr>
            <p:cNvPr id="54" name="그림 53">
              <a:extLst>
                <a:ext uri="{FF2B5EF4-FFF2-40B4-BE49-F238E27FC236}">
                  <a16:creationId xmlns:a16="http://schemas.microsoft.com/office/drawing/2014/main" id="{A65267F4-1B15-42F5-AED1-07A57E0F22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992" y="3630773"/>
              <a:ext cx="295782" cy="295782"/>
            </a:xfrm>
            <a:prstGeom prst="rect">
              <a:avLst/>
            </a:prstGeom>
          </p:spPr>
        </p:pic>
        <p:pic>
          <p:nvPicPr>
            <p:cNvPr id="55" name="그림 54">
              <a:extLst>
                <a:ext uri="{FF2B5EF4-FFF2-40B4-BE49-F238E27FC236}">
                  <a16:creationId xmlns:a16="http://schemas.microsoft.com/office/drawing/2014/main" id="{7F7E71AC-D208-4943-9282-54A52D3068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5868" y="3621372"/>
              <a:ext cx="303905" cy="303905"/>
            </a:xfrm>
            <a:prstGeom prst="rect">
              <a:avLst/>
            </a:prstGeom>
          </p:spPr>
        </p:pic>
      </p:grpSp>
      <p:grpSp>
        <p:nvGrpSpPr>
          <p:cNvPr id="74" name="그룹 73"/>
          <p:cNvGrpSpPr/>
          <p:nvPr/>
        </p:nvGrpSpPr>
        <p:grpSpPr>
          <a:xfrm>
            <a:off x="661019" y="1371428"/>
            <a:ext cx="151796" cy="516008"/>
            <a:chOff x="577891" y="1266449"/>
            <a:chExt cx="216024" cy="734343"/>
          </a:xfrm>
        </p:grpSpPr>
        <p:sp>
          <p:nvSpPr>
            <p:cNvPr id="75" name="아래쪽 화살표 74"/>
            <p:cNvSpPr/>
            <p:nvPr/>
          </p:nvSpPr>
          <p:spPr>
            <a:xfrm>
              <a:off x="577891" y="1266449"/>
              <a:ext cx="216024" cy="734343"/>
            </a:xfrm>
            <a:prstGeom prst="downArrow">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p:cNvSpPr/>
            <p:nvPr/>
          </p:nvSpPr>
          <p:spPr>
            <a:xfrm>
              <a:off x="577891" y="1525608"/>
              <a:ext cx="216024" cy="216024"/>
            </a:xfrm>
            <a:prstGeom prst="ellipse">
              <a:avLst/>
            </a:prstGeom>
            <a:solidFill>
              <a:schemeClr val="bg1"/>
            </a:solidFill>
            <a:ln w="762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3600693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dựa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954900" y="1422417"/>
            <a:ext cx="6300768" cy="422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buClr>
                <a:srgbClr val="A5A5A5"/>
              </a:buClr>
              <a:defRPr/>
            </a:pPr>
            <a:r>
              <a:rPr lang="en-US" altLang="ko-KR" b="1" dirty="0">
                <a:solidFill>
                  <a:srgbClr val="009999"/>
                </a:solidFill>
                <a:latin typeface="SamsungOne-400" panose="020B0503030303020204" pitchFamily="34" charset="0"/>
                <a:ea typeface="SamsungOne-400" panose="020B0503030303020204" pitchFamily="34" charset="0"/>
              </a:rPr>
              <a:t>06. </a:t>
            </a:r>
            <a:r>
              <a:rPr lang="vi-VN" altLang="ko-KR" sz="1400" dirty="0">
                <a:solidFill>
                  <a:schemeClr val="tx1"/>
                </a:solidFill>
                <a:latin typeface="SamsungOne-400" panose="020B0503030303020204" pitchFamily="34" charset="0"/>
                <a:ea typeface="SamsungOne-400" panose="020B0503030303020204" pitchFamily="34" charset="0"/>
              </a:rPr>
              <a:t>Cải thiện hoạt động của mô hình và tính ứng dụng trên thị trường</a:t>
            </a:r>
            <a:endParaRPr lang="ko-KR" altLang="en-US" sz="1400" dirty="0">
              <a:solidFill>
                <a:schemeClr val="tx1"/>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D8BF98C4-B566-4812-B5F0-560CFBA969E7}"/>
              </a:ext>
            </a:extLst>
          </p:cNvPr>
          <p:cNvSpPr/>
          <p:nvPr/>
        </p:nvSpPr>
        <p:spPr>
          <a:xfrm>
            <a:off x="702940" y="1916832"/>
            <a:ext cx="8632825" cy="2956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vấn đề cần giải quyết bằng một quy trình phân tích học máy duy nhất hiếm khi được giải quyết ngay lập tức và </a:t>
            </a:r>
            <a:r>
              <a:rPr lang="vi-VN" altLang="ko-KR" sz="1300" b="1" dirty="0">
                <a:solidFill>
                  <a:srgbClr val="1429A0"/>
                </a:solidFill>
                <a:latin typeface="SamsungOne-400" panose="020B0503030303020204" pitchFamily="34" charset="0"/>
                <a:ea typeface="SamsungOne-400" panose="020B0503030303020204" pitchFamily="34" charset="0"/>
              </a:rPr>
              <a:t>hiệu suất của mô hình được cải thiện bằng cách thay đổi liên tục các tham số mô hình và phương pháp ước tính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so sánh hiệu suất với các thuật toán ban đầu, các thuật toán khác đôi khi được áp dụng.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Đánh giá hiệu suất mô hình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Đánh giá về mức độ hài lòng của hiệu suất mô hình có thể khác nhau tùy thuộc vào vấn đề hoặc lĩnh vực kinh doanh cần phân tích. Trong mọi trường hợp, không có tiêu chí tuyệt đối để đánh giá rằng hiệu suất của mô hình đã được cải thiện đầy đủ.</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Cải thiện hiệu suất của mô hình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Các nhà phân tích cần so sánh và áp dụng các thuật toán khác nhau, thay đổi các tham số và phương pháp ước tính ngay cả trong cùng một thuật toán và tìm cách cải thiện hiệu suất của mô hình cho đến khi chúng được đánh giá là đạt yêu cầu.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Ứng dụng thị trường của mô hình hài lòng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Sau quá trình này, nếu kết quả thu được đủ để đáp ứng mô hình, nó có thể được áp dụng cho vấn đề kinh doanh dự định ban đầu. Trong một số trường hợp, công việc phát triển bổ sung cho tự động hóa hoặc liên kết hệ thống có thể được yêu cầu.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9" name="그림 18">
            <a:extLst>
              <a:ext uri="{FF2B5EF4-FFF2-40B4-BE49-F238E27FC236}">
                <a16:creationId xmlns:a16="http://schemas.microsoft.com/office/drawing/2014/main" id="{2D359EC0-AFE0-4209-9A3B-8ADDB135110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2849" y1="86546" x2="55786" y2="89357"/>
                      </a14:backgroundRemoval>
                    </a14:imgEffect>
                  </a14:imgLayer>
                </a14:imgProps>
              </a:ext>
            </a:extLst>
          </a:blip>
          <a:stretch>
            <a:fillRect/>
          </a:stretch>
        </p:blipFill>
        <p:spPr>
          <a:xfrm>
            <a:off x="3947330" y="4725144"/>
            <a:ext cx="2144044" cy="1584176"/>
          </a:xfrm>
          <a:prstGeom prst="rect">
            <a:avLst/>
          </a:prstGeom>
        </p:spPr>
      </p:pic>
      <p:grpSp>
        <p:nvGrpSpPr>
          <p:cNvPr id="18" name="그룹 17"/>
          <p:cNvGrpSpPr/>
          <p:nvPr/>
        </p:nvGrpSpPr>
        <p:grpSpPr>
          <a:xfrm>
            <a:off x="661019" y="1371428"/>
            <a:ext cx="151796" cy="516008"/>
            <a:chOff x="577891" y="1266449"/>
            <a:chExt cx="216024" cy="734343"/>
          </a:xfrm>
        </p:grpSpPr>
        <p:sp>
          <p:nvSpPr>
            <p:cNvPr id="20" name="아래쪽 화살표 19"/>
            <p:cNvSpPr/>
            <p:nvPr/>
          </p:nvSpPr>
          <p:spPr>
            <a:xfrm>
              <a:off x="577891" y="1266449"/>
              <a:ext cx="216024" cy="734343"/>
            </a:xfrm>
            <a:prstGeom prst="downArrow">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p:cNvSpPr/>
            <p:nvPr/>
          </p:nvSpPr>
          <p:spPr>
            <a:xfrm>
              <a:off x="577891" y="1525608"/>
              <a:ext cx="216024" cy="216024"/>
            </a:xfrm>
            <a:prstGeom prst="ellipse">
              <a:avLst/>
            </a:prstGeom>
            <a:solidFill>
              <a:schemeClr val="bg1"/>
            </a:solidFill>
            <a:ln w="76200">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215077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3" name="직사각형 32">
            <a:extLst>
              <a:ext uri="{FF2B5EF4-FFF2-40B4-BE49-F238E27FC236}">
                <a16:creationId xmlns:a16="http://schemas.microsoft.com/office/drawing/2014/main" id="{2CAFE075-FBBA-4960-A260-BBCDF3C0920C}"/>
              </a:ext>
            </a:extLst>
          </p:cNvPr>
          <p:cNvSpPr/>
          <p:nvPr/>
        </p:nvSpPr>
        <p:spPr>
          <a:xfrm>
            <a:off x="1054111" y="3929021"/>
            <a:ext cx="8286680" cy="2020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pt-BR" altLang="ko-KR" dirty="0">
                <a:solidFill>
                  <a:prstClr val="black">
                    <a:lumMod val="75000"/>
                    <a:lumOff val="25000"/>
                  </a:prstClr>
                </a:solidFill>
                <a:latin typeface="SamsungOne-700" panose="020B0803030303020204" pitchFamily="34" charset="0"/>
                <a:ea typeface="SamsungOne-700" panose="020B0803030303020204" pitchFamily="34" charset="0"/>
              </a:rPr>
              <a:t>1.7. Lý do học 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184705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1.7.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do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3" name="그룹 22">
            <a:extLst>
              <a:ext uri="{FF2B5EF4-FFF2-40B4-BE49-F238E27FC236}">
                <a16:creationId xmlns:a16="http://schemas.microsoft.com/office/drawing/2014/main" id="{E69F09C3-F1F3-4DBB-9C84-40ADCE2E8A56}"/>
              </a:ext>
            </a:extLst>
          </p:cNvPr>
          <p:cNvGrpSpPr/>
          <p:nvPr/>
        </p:nvGrpSpPr>
        <p:grpSpPr>
          <a:xfrm>
            <a:off x="2071092" y="3610372"/>
            <a:ext cx="6048672" cy="2626940"/>
            <a:chOff x="1782615" y="3206996"/>
            <a:chExt cx="6480720" cy="2814579"/>
          </a:xfrm>
        </p:grpSpPr>
        <p:sp>
          <p:nvSpPr>
            <p:cNvPr id="24" name="직사각형 23"/>
            <p:cNvSpPr/>
            <p:nvPr/>
          </p:nvSpPr>
          <p:spPr>
            <a:xfrm>
              <a:off x="1782615" y="3360550"/>
              <a:ext cx="6480720" cy="26610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9">
              <a:extLst>
                <a:ext uri="{FF2B5EF4-FFF2-40B4-BE49-F238E27FC236}">
                  <a16:creationId xmlns:a16="http://schemas.microsoft.com/office/drawing/2014/main" id="{19D09BE8-181E-4B71-8FF9-8CE3E133865B}"/>
                </a:ext>
              </a:extLst>
            </p:cNvPr>
            <p:cNvSpPr/>
            <p:nvPr/>
          </p:nvSpPr>
          <p:spPr>
            <a:xfrm>
              <a:off x="3721562" y="3206996"/>
              <a:ext cx="2458684" cy="626545"/>
            </a:xfrm>
            <a:prstGeom prst="rect">
              <a:avLst/>
            </a:prstGeom>
            <a:solidFill>
              <a:schemeClr val="bg1"/>
            </a:solidFill>
          </p:spPr>
          <p:txBody>
            <a:bodyPr wrap="square">
              <a:spAutoFit/>
            </a:bodyPr>
            <a:lstStyle/>
            <a:p>
              <a:pPr algn="ctr"/>
              <a:r>
                <a:rPr lang="en-US" altLang="ko-KR" sz="1600" b="1" dirty="0" err="1">
                  <a:solidFill>
                    <a:srgbClr val="1429A0"/>
                  </a:solidFill>
                  <a:latin typeface="SamsungOne-400" pitchFamily="34" charset="0"/>
                  <a:ea typeface="SamsungOne-400" pitchFamily="34" charset="0"/>
                </a:rPr>
                <a:t>Cách</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tiếp</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cận</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truyền</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thống</a:t>
              </a:r>
              <a:endParaRPr lang="ko-KR" altLang="en-US" sz="1600" b="1" dirty="0">
                <a:solidFill>
                  <a:srgbClr val="1429A0"/>
                </a:solidFill>
                <a:latin typeface="SamsungOne-400" pitchFamily="34" charset="0"/>
                <a:ea typeface="SamsungOne-400" pitchFamily="34" charset="0"/>
              </a:endParaRPr>
            </a:p>
          </p:txBody>
        </p:sp>
        <p:grpSp>
          <p:nvGrpSpPr>
            <p:cNvPr id="26" name="그룹 25">
              <a:extLst>
                <a:ext uri="{FF2B5EF4-FFF2-40B4-BE49-F238E27FC236}">
                  <a16:creationId xmlns:a16="http://schemas.microsoft.com/office/drawing/2014/main" id="{B98BAAC6-9016-4005-98ED-0AA084CC5A08}"/>
                </a:ext>
              </a:extLst>
            </p:cNvPr>
            <p:cNvGrpSpPr/>
            <p:nvPr/>
          </p:nvGrpSpPr>
          <p:grpSpPr>
            <a:xfrm>
              <a:off x="1926630" y="3561716"/>
              <a:ext cx="6254541" cy="2248039"/>
              <a:chOff x="1926630" y="3561716"/>
              <a:chExt cx="6254541" cy="2248039"/>
            </a:xfrm>
          </p:grpSpPr>
          <p:sp>
            <p:nvSpPr>
              <p:cNvPr id="30" name="직사각형 29">
                <a:extLst>
                  <a:ext uri="{FF2B5EF4-FFF2-40B4-BE49-F238E27FC236}">
                    <a16:creationId xmlns:a16="http://schemas.microsoft.com/office/drawing/2014/main" id="{67D11F71-D86A-4F56-B480-EA69BCAA0733}"/>
                  </a:ext>
                </a:extLst>
              </p:cNvPr>
              <p:cNvSpPr/>
              <p:nvPr/>
            </p:nvSpPr>
            <p:spPr>
              <a:xfrm>
                <a:off x="6626846" y="3561716"/>
                <a:ext cx="1008112" cy="396794"/>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err="1">
                    <a:latin typeface="SamsungOne-400" panose="020B0503030303020204" pitchFamily="34" charset="0"/>
                  </a:rPr>
                  <a:t>Triển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khai</a:t>
                </a:r>
                <a:endParaRPr lang="ko-KR" altLang="en-US" sz="1400" b="1" dirty="0">
                  <a:latin typeface="SamsungOne-400" panose="020B0503030303020204" pitchFamily="34" charset="0"/>
                </a:endParaRPr>
              </a:p>
            </p:txBody>
          </p:sp>
          <p:sp>
            <p:nvSpPr>
              <p:cNvPr id="31" name="순서도: 판단 30">
                <a:extLst>
                  <a:ext uri="{FF2B5EF4-FFF2-40B4-BE49-F238E27FC236}">
                    <a16:creationId xmlns:a16="http://schemas.microsoft.com/office/drawing/2014/main" id="{1946C441-AF32-4E06-A2CD-B4191A2586EC}"/>
                  </a:ext>
                </a:extLst>
              </p:cNvPr>
              <p:cNvSpPr/>
              <p:nvPr/>
            </p:nvSpPr>
            <p:spPr>
              <a:xfrm>
                <a:off x="6092940" y="4562822"/>
                <a:ext cx="2088231"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err="1">
                    <a:latin typeface="SamsungOne-400" panose="020B0503030303020204" pitchFamily="34" charset="0"/>
                  </a:rPr>
                  <a:t>Đánh</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giá</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giải</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pháp</a:t>
                </a:r>
                <a:endParaRPr lang="ko-KR" altLang="en-US" sz="1300" b="1" dirty="0">
                  <a:latin typeface="SamsungOne-400" panose="020B0503030303020204" pitchFamily="34" charset="0"/>
                </a:endParaRPr>
              </a:p>
            </p:txBody>
          </p:sp>
          <p:cxnSp>
            <p:nvCxnSpPr>
              <p:cNvPr id="32" name="직선 화살표 연결선 31">
                <a:extLst>
                  <a:ext uri="{FF2B5EF4-FFF2-40B4-BE49-F238E27FC236}">
                    <a16:creationId xmlns:a16="http://schemas.microsoft.com/office/drawing/2014/main" id="{F60EB5CE-64B7-4440-9577-F4C20F59000F}"/>
                  </a:ext>
                </a:extLst>
              </p:cNvPr>
              <p:cNvCxnSpPr>
                <a:cxnSpLocks/>
                <a:stCxn id="31" idx="0"/>
                <a:endCxn id="30" idx="2"/>
              </p:cNvCxnSpPr>
              <p:nvPr/>
            </p:nvCxnSpPr>
            <p:spPr>
              <a:xfrm flipH="1" flipV="1">
                <a:off x="7130902" y="3958510"/>
                <a:ext cx="6154" cy="60431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3" name="그림 32">
                <a:extLst>
                  <a:ext uri="{FF2B5EF4-FFF2-40B4-BE49-F238E27FC236}">
                    <a16:creationId xmlns:a16="http://schemas.microsoft.com/office/drawing/2014/main" id="{E554F08B-4DA0-4B9F-BC89-4BB4FFB0720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34223" y="5189414"/>
                <a:ext cx="360000" cy="360000"/>
              </a:xfrm>
              <a:prstGeom prst="rect">
                <a:avLst/>
              </a:prstGeom>
            </p:spPr>
          </p:pic>
          <p:pic>
            <p:nvPicPr>
              <p:cNvPr id="34" name="그림 33">
                <a:extLst>
                  <a:ext uri="{FF2B5EF4-FFF2-40B4-BE49-F238E27FC236}">
                    <a16:creationId xmlns:a16="http://schemas.microsoft.com/office/drawing/2014/main" id="{469AE2DD-FF27-41C3-BB9B-114C9347D00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234223" y="4133076"/>
                <a:ext cx="360000" cy="360000"/>
              </a:xfrm>
              <a:prstGeom prst="rect">
                <a:avLst/>
              </a:prstGeom>
            </p:spPr>
          </p:pic>
          <p:sp>
            <p:nvSpPr>
              <p:cNvPr id="35" name="직사각형 34">
                <a:extLst>
                  <a:ext uri="{FF2B5EF4-FFF2-40B4-BE49-F238E27FC236}">
                    <a16:creationId xmlns:a16="http://schemas.microsoft.com/office/drawing/2014/main" id="{D4563CB3-FB14-4AD9-A4C2-205BC82F04F1}"/>
                  </a:ext>
                </a:extLst>
              </p:cNvPr>
              <p:cNvSpPr/>
              <p:nvPr/>
            </p:nvSpPr>
            <p:spPr>
              <a:xfrm>
                <a:off x="4248536" y="5449755"/>
                <a:ext cx="1459370" cy="360000"/>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400" panose="020B0503030303020204" pitchFamily="34" charset="0"/>
                  </a:rPr>
                  <a:t>Phân </a:t>
                </a:r>
                <a:r>
                  <a:rPr lang="en-US" altLang="ko-KR" sz="1400" b="1" dirty="0" err="1">
                    <a:latin typeface="SamsungOne-400" panose="020B0503030303020204" pitchFamily="34" charset="0"/>
                  </a:rPr>
                  <a:t>tích</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lỗi</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sai</a:t>
                </a:r>
                <a:endParaRPr lang="ko-KR" altLang="en-US" sz="1400" b="1" dirty="0">
                  <a:latin typeface="SamsungOne-400" panose="020B0503030303020204" pitchFamily="34" charset="0"/>
                </a:endParaRPr>
              </a:p>
            </p:txBody>
          </p:sp>
          <p:sp>
            <p:nvSpPr>
              <p:cNvPr id="36" name="직사각형 35">
                <a:extLst>
                  <a:ext uri="{FF2B5EF4-FFF2-40B4-BE49-F238E27FC236}">
                    <a16:creationId xmlns:a16="http://schemas.microsoft.com/office/drawing/2014/main" id="{F5A78C7B-8F77-4434-88D0-5F4A91EC7FE1}"/>
                  </a:ext>
                </a:extLst>
              </p:cNvPr>
              <p:cNvSpPr/>
              <p:nvPr/>
            </p:nvSpPr>
            <p:spPr>
              <a:xfrm>
                <a:off x="1926630" y="4562822"/>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err="1">
                    <a:latin typeface="SamsungOne-400" panose="020B0503030303020204" pitchFamily="34" charset="0"/>
                  </a:rPr>
                  <a:t>Nghiên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cứu</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vấn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đề</a:t>
                </a:r>
                <a:endParaRPr lang="ko-KR" altLang="en-US" sz="1400" b="1" dirty="0">
                  <a:latin typeface="SamsungOne-400" panose="020B0503030303020204" pitchFamily="34" charset="0"/>
                </a:endParaRPr>
              </a:p>
            </p:txBody>
          </p:sp>
          <p:sp>
            <p:nvSpPr>
              <p:cNvPr id="37" name="직사각형 36">
                <a:extLst>
                  <a:ext uri="{FF2B5EF4-FFF2-40B4-BE49-F238E27FC236}">
                    <a16:creationId xmlns:a16="http://schemas.microsoft.com/office/drawing/2014/main" id="{6983C5C5-DC2D-42D2-B226-1ED6DEB625DF}"/>
                  </a:ext>
                </a:extLst>
              </p:cNvPr>
              <p:cNvSpPr/>
              <p:nvPr/>
            </p:nvSpPr>
            <p:spPr>
              <a:xfrm>
                <a:off x="4239018" y="4562822"/>
                <a:ext cx="1459370" cy="546252"/>
              </a:xfrm>
              <a:prstGeom prst="rect">
                <a:avLst/>
              </a:prstGeom>
              <a:solidFill>
                <a:schemeClr val="accent4">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err="1">
                    <a:latin typeface="SamsungOne-400" panose="020B0503030303020204" pitchFamily="34" charset="0"/>
                  </a:rPr>
                  <a:t>Thiết</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lập</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nguyên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tắc</a:t>
                </a:r>
                <a:endParaRPr lang="ko-KR" altLang="en-US" sz="1400" b="1" dirty="0">
                  <a:latin typeface="SamsungOne-400" panose="020B0503030303020204" pitchFamily="34" charset="0"/>
                </a:endParaRPr>
              </a:p>
            </p:txBody>
          </p:sp>
          <p:cxnSp>
            <p:nvCxnSpPr>
              <p:cNvPr id="38" name="연결선: 꺾임 29">
                <a:extLst>
                  <a:ext uri="{FF2B5EF4-FFF2-40B4-BE49-F238E27FC236}">
                    <a16:creationId xmlns:a16="http://schemas.microsoft.com/office/drawing/2014/main" id="{886FE5F2-8B67-44ED-A5C7-17E32EA4AD40}"/>
                  </a:ext>
                </a:extLst>
              </p:cNvPr>
              <p:cNvCxnSpPr>
                <a:cxnSpLocks/>
                <a:stCxn id="31" idx="2"/>
                <a:endCxn id="35" idx="3"/>
              </p:cNvCxnSpPr>
              <p:nvPr/>
            </p:nvCxnSpPr>
            <p:spPr>
              <a:xfrm rot="5400000">
                <a:off x="6162141" y="4654839"/>
                <a:ext cx="520681" cy="1429150"/>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31">
                <a:extLst>
                  <a:ext uri="{FF2B5EF4-FFF2-40B4-BE49-F238E27FC236}">
                    <a16:creationId xmlns:a16="http://schemas.microsoft.com/office/drawing/2014/main" id="{97CBA39F-C4F7-4C84-85EE-105FF7E1F522}"/>
                  </a:ext>
                </a:extLst>
              </p:cNvPr>
              <p:cNvCxnSpPr>
                <a:cxnSpLocks/>
                <a:stCxn id="35" idx="1"/>
                <a:endCxn id="36" idx="2"/>
              </p:cNvCxnSpPr>
              <p:nvPr/>
            </p:nvCxnSpPr>
            <p:spPr>
              <a:xfrm rot="10800000">
                <a:off x="2781658" y="5109075"/>
                <a:ext cx="1466879" cy="520681"/>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DE1AFF40-300A-4C90-84AF-C0F3D314AC3A}"/>
                  </a:ext>
                </a:extLst>
              </p:cNvPr>
              <p:cNvCxnSpPr>
                <a:cxnSpLocks/>
                <a:stCxn id="36" idx="3"/>
                <a:endCxn id="37" idx="1"/>
              </p:cNvCxnSpPr>
              <p:nvPr/>
            </p:nvCxnSpPr>
            <p:spPr>
              <a:xfrm>
                <a:off x="3636683" y="4835948"/>
                <a:ext cx="602335"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C989ADC-76FE-42DA-9519-3E9E12F4F837}"/>
                  </a:ext>
                </a:extLst>
              </p:cNvPr>
              <p:cNvCxnSpPr>
                <a:cxnSpLocks/>
                <a:stCxn id="37" idx="3"/>
                <a:endCxn id="31" idx="1"/>
              </p:cNvCxnSpPr>
              <p:nvPr/>
            </p:nvCxnSpPr>
            <p:spPr>
              <a:xfrm>
                <a:off x="5698388" y="4835948"/>
                <a:ext cx="394552"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그룹 1"/>
          <p:cNvGrpSpPr/>
          <p:nvPr/>
        </p:nvGrpSpPr>
        <p:grpSpPr>
          <a:xfrm>
            <a:off x="558924" y="1879047"/>
            <a:ext cx="9180558" cy="1496519"/>
            <a:chOff x="558924" y="1816596"/>
            <a:chExt cx="9180558" cy="1496519"/>
          </a:xfrm>
        </p:grpSpPr>
        <p:sp>
          <p:nvSpPr>
            <p:cNvPr id="19" name="직사각형 18">
              <a:extLst>
                <a:ext uri="{FF2B5EF4-FFF2-40B4-BE49-F238E27FC236}">
                  <a16:creationId xmlns:a16="http://schemas.microsoft.com/office/drawing/2014/main" id="{D8BF98C4-B566-4812-B5F0-560CFBA969E7}"/>
                </a:ext>
              </a:extLst>
            </p:cNvPr>
            <p:cNvSpPr/>
            <p:nvPr/>
          </p:nvSpPr>
          <p:spPr>
            <a:xfrm>
              <a:off x="702940" y="2064843"/>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các kỹ thuật lập trình truyền thống, các quy tắc trở nên dài hơn và phức tạp hơn nên rất khó bảo trì. Tuy nhiên, bộ lọc thư rác dựa trên kỹ thuật máy học phát hiện các mẫu xuất hiện thường xuyên hơn trong thư rác so với thư thông thường, tự động tìm hiểu những từ và cụm từ nào là tiêu chí tốt để đánh giá thư rác.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máy phù hợp với các lĩnh vực quá phức tạp hoặc không có thuật toán đã biết theo cách truyền thống (ví dụ: nhận dạng giọng nói).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3" name="직사각형 42">
              <a:extLst>
                <a:ext uri="{FF2B5EF4-FFF2-40B4-BE49-F238E27FC236}">
                  <a16:creationId xmlns:a16="http://schemas.microsoft.com/office/drawing/2014/main" id="{4C065641-3666-4F94-9243-1B1A99D79ED7}"/>
                </a:ext>
              </a:extLst>
            </p:cNvPr>
            <p:cNvSpPr/>
            <p:nvPr/>
          </p:nvSpPr>
          <p:spPr>
            <a:xfrm>
              <a:off x="558924" y="1816596"/>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a:solidFill>
                    <a:schemeClr val="tx1"/>
                  </a:solidFill>
                  <a:latin typeface="SamsungOne-400" panose="020B0503030303020204" pitchFamily="34" charset="0"/>
                  <a:ea typeface="SamsungOne-400" panose="020B0503030303020204" pitchFamily="34" charset="0"/>
                </a:rPr>
                <a:t>Tại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
        <p:nvSpPr>
          <p:cNvPr id="27" name="직사각형 26">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do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415164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Vấn đề: Các giải pháp hiện tại yêu cầu nhiều quy tắc và điều chỉnh thủ công.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Một mô hình học máy có thể đơn giản hóa mã và tăng hiệu suất so với các phương pháp truyền thống.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Vấn đề: Các vấn đề phức tạp không có giải pháp theo cách truyền thống.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Các giải pháp có thể được tìm thấy bằng các kỹ thuật máy học tốt nhất.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Môi trường chất lỏng: Hệ thống máy học có thể thích ứng với dữ liệu mới.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được cái nhìn sâu sắc từ các vấn đề phức tạp và lượng lớn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1.7.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do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3" name="직사각형 2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77" name="그룹 76">
            <a:extLst>
              <a:ext uri="{FF2B5EF4-FFF2-40B4-BE49-F238E27FC236}">
                <a16:creationId xmlns:a16="http://schemas.microsoft.com/office/drawing/2014/main" id="{5A39F92F-46E5-4A7D-B9EA-50C1A6C2230B}"/>
              </a:ext>
            </a:extLst>
          </p:cNvPr>
          <p:cNvGrpSpPr/>
          <p:nvPr/>
        </p:nvGrpSpPr>
        <p:grpSpPr>
          <a:xfrm>
            <a:off x="1711052" y="3419573"/>
            <a:ext cx="6480720" cy="2836376"/>
            <a:chOff x="1711052" y="3212976"/>
            <a:chExt cx="6480720" cy="2836376"/>
          </a:xfrm>
        </p:grpSpPr>
        <p:sp>
          <p:nvSpPr>
            <p:cNvPr id="25" name="직사각형 24">
              <a:extLst>
                <a:ext uri="{FF2B5EF4-FFF2-40B4-BE49-F238E27FC236}">
                  <a16:creationId xmlns:a16="http://schemas.microsoft.com/office/drawing/2014/main" id="{14EAA062-CC6E-4270-8801-C65F97B7FBFF}"/>
                </a:ext>
              </a:extLst>
            </p:cNvPr>
            <p:cNvSpPr/>
            <p:nvPr/>
          </p:nvSpPr>
          <p:spPr>
            <a:xfrm>
              <a:off x="1711052" y="3369352"/>
              <a:ext cx="6480720" cy="268000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9">
              <a:extLst>
                <a:ext uri="{FF2B5EF4-FFF2-40B4-BE49-F238E27FC236}">
                  <a16:creationId xmlns:a16="http://schemas.microsoft.com/office/drawing/2014/main" id="{D2495B91-1C60-4A0A-B532-5646D202E89E}"/>
                </a:ext>
              </a:extLst>
            </p:cNvPr>
            <p:cNvSpPr/>
            <p:nvPr/>
          </p:nvSpPr>
          <p:spPr>
            <a:xfrm>
              <a:off x="3439244" y="3212976"/>
              <a:ext cx="2883838" cy="338554"/>
            </a:xfrm>
            <a:prstGeom prst="rect">
              <a:avLst/>
            </a:prstGeom>
            <a:solidFill>
              <a:schemeClr val="bg1"/>
            </a:solidFill>
          </p:spPr>
          <p:txBody>
            <a:bodyPr wrap="square">
              <a:spAutoFit/>
            </a:bodyPr>
            <a:lstStyle/>
            <a:p>
              <a:pPr algn="ctr"/>
              <a:r>
                <a:rPr lang="en-US" altLang="ko-KR" sz="1600" b="1" dirty="0" err="1">
                  <a:solidFill>
                    <a:srgbClr val="1429A0"/>
                  </a:solidFill>
                  <a:latin typeface="SamsungOne-400" pitchFamily="34" charset="0"/>
                  <a:ea typeface="SamsungOne-400" pitchFamily="34" charset="0"/>
                </a:rPr>
                <a:t>Cách</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tiếp</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cận</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học</a:t>
              </a:r>
              <a:r>
                <a:rPr lang="en-US" altLang="ko-KR" sz="1600" b="1" dirty="0">
                  <a:solidFill>
                    <a:srgbClr val="1429A0"/>
                  </a:solidFill>
                  <a:latin typeface="SamsungOne-400" pitchFamily="34" charset="0"/>
                  <a:ea typeface="SamsungOne-400" pitchFamily="34" charset="0"/>
                </a:rPr>
                <a:t> </a:t>
              </a:r>
              <a:r>
                <a:rPr lang="en-US" altLang="ko-KR" sz="1600" b="1" dirty="0" err="1">
                  <a:solidFill>
                    <a:srgbClr val="1429A0"/>
                  </a:solidFill>
                  <a:latin typeface="SamsungOne-400" pitchFamily="34" charset="0"/>
                  <a:ea typeface="SamsungOne-400" pitchFamily="34" charset="0"/>
                </a:rPr>
                <a:t>máy</a:t>
              </a:r>
              <a:endParaRPr lang="ko-KR" altLang="en-US" sz="1600" b="1" dirty="0">
                <a:solidFill>
                  <a:srgbClr val="1429A0"/>
                </a:solidFill>
                <a:latin typeface="SamsungOne-400" pitchFamily="34" charset="0"/>
                <a:ea typeface="SamsungOne-400" pitchFamily="34" charset="0"/>
              </a:endParaRPr>
            </a:p>
          </p:txBody>
        </p:sp>
        <p:sp>
          <p:nvSpPr>
            <p:cNvPr id="31" name="직사각형 30">
              <a:extLst>
                <a:ext uri="{FF2B5EF4-FFF2-40B4-BE49-F238E27FC236}">
                  <a16:creationId xmlns:a16="http://schemas.microsoft.com/office/drawing/2014/main" id="{ABEC83D2-72AA-4D63-89D9-D6A52CB4DCAE}"/>
                </a:ext>
              </a:extLst>
            </p:cNvPr>
            <p:cNvSpPr/>
            <p:nvPr/>
          </p:nvSpPr>
          <p:spPr>
            <a:xfrm>
              <a:off x="6566182" y="3674828"/>
              <a:ext cx="1008112" cy="499705"/>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err="1">
                  <a:latin typeface="SamsungOne-400" panose="020B0503030303020204" pitchFamily="34" charset="0"/>
                </a:rPr>
                <a:t>Triển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khai</a:t>
              </a:r>
              <a:endParaRPr lang="ko-KR" altLang="en-US" sz="1400" b="1" dirty="0">
                <a:latin typeface="SamsungOne-400" panose="020B0503030303020204" pitchFamily="34" charset="0"/>
              </a:endParaRPr>
            </a:p>
          </p:txBody>
        </p:sp>
        <p:sp>
          <p:nvSpPr>
            <p:cNvPr id="32" name="순서도: 판단 31">
              <a:extLst>
                <a:ext uri="{FF2B5EF4-FFF2-40B4-BE49-F238E27FC236}">
                  <a16:creationId xmlns:a16="http://schemas.microsoft.com/office/drawing/2014/main" id="{5282F1C4-0830-4E25-A3D6-58365A8E91A5}"/>
                </a:ext>
              </a:extLst>
            </p:cNvPr>
            <p:cNvSpPr/>
            <p:nvPr/>
          </p:nvSpPr>
          <p:spPr>
            <a:xfrm>
              <a:off x="6021377" y="4778846"/>
              <a:ext cx="2097724" cy="546252"/>
            </a:xfrm>
            <a:prstGeom prst="flowChartDecision">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b="1" dirty="0" err="1">
                  <a:latin typeface="SamsungOne-400" panose="020B0503030303020204" pitchFamily="34" charset="0"/>
                </a:rPr>
                <a:t>Đánh</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giá</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giải</a:t>
              </a:r>
              <a:r>
                <a:rPr lang="en-US" altLang="ko-KR" sz="1300" b="1" dirty="0">
                  <a:latin typeface="SamsungOne-400" panose="020B0503030303020204" pitchFamily="34" charset="0"/>
                </a:rPr>
                <a:t> </a:t>
              </a:r>
              <a:r>
                <a:rPr lang="en-US" altLang="ko-KR" sz="1300" b="1" dirty="0" err="1">
                  <a:latin typeface="SamsungOne-400" panose="020B0503030303020204" pitchFamily="34" charset="0"/>
                </a:rPr>
                <a:t>pháp</a:t>
              </a:r>
              <a:endParaRPr lang="ko-KR" altLang="en-US" sz="1300" b="1" dirty="0">
                <a:latin typeface="SamsungOne-400" panose="020B0503030303020204" pitchFamily="34" charset="0"/>
              </a:endParaRPr>
            </a:p>
          </p:txBody>
        </p:sp>
        <p:cxnSp>
          <p:nvCxnSpPr>
            <p:cNvPr id="33" name="직선 화살표 연결선 32">
              <a:extLst>
                <a:ext uri="{FF2B5EF4-FFF2-40B4-BE49-F238E27FC236}">
                  <a16:creationId xmlns:a16="http://schemas.microsoft.com/office/drawing/2014/main" id="{5CB8E906-2692-44A7-9FB9-D637EF3DF65D}"/>
                </a:ext>
              </a:extLst>
            </p:cNvPr>
            <p:cNvCxnSpPr>
              <a:cxnSpLocks/>
              <a:stCxn id="32" idx="0"/>
              <a:endCxn id="31" idx="2"/>
            </p:cNvCxnSpPr>
            <p:nvPr/>
          </p:nvCxnSpPr>
          <p:spPr>
            <a:xfrm flipH="1" flipV="1">
              <a:off x="7070238" y="4174533"/>
              <a:ext cx="1" cy="60431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4" name="그림 33">
              <a:extLst>
                <a:ext uri="{FF2B5EF4-FFF2-40B4-BE49-F238E27FC236}">
                  <a16:creationId xmlns:a16="http://schemas.microsoft.com/office/drawing/2014/main" id="{5B0D98BB-678A-4D8E-AD1C-3D3D3477BE75}"/>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69168" y="5381000"/>
              <a:ext cx="360000" cy="360000"/>
            </a:xfrm>
            <a:prstGeom prst="rect">
              <a:avLst/>
            </a:prstGeom>
          </p:spPr>
        </p:pic>
        <p:pic>
          <p:nvPicPr>
            <p:cNvPr id="35" name="그림 34">
              <a:extLst>
                <a:ext uri="{FF2B5EF4-FFF2-40B4-BE49-F238E27FC236}">
                  <a16:creationId xmlns:a16="http://schemas.microsoft.com/office/drawing/2014/main" id="{90A0B535-3C63-428C-BE93-DB9E57DB77E9}"/>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69168" y="4343896"/>
              <a:ext cx="360000" cy="360000"/>
            </a:xfrm>
            <a:prstGeom prst="rect">
              <a:avLst/>
            </a:prstGeom>
          </p:spPr>
        </p:pic>
        <p:sp>
          <p:nvSpPr>
            <p:cNvPr id="36" name="직사각형 35">
              <a:extLst>
                <a:ext uri="{FF2B5EF4-FFF2-40B4-BE49-F238E27FC236}">
                  <a16:creationId xmlns:a16="http://schemas.microsoft.com/office/drawing/2014/main" id="{45BD441F-89EF-4EB7-8C0B-180C7706EEE5}"/>
                </a:ext>
              </a:extLst>
            </p:cNvPr>
            <p:cNvSpPr/>
            <p:nvPr/>
          </p:nvSpPr>
          <p:spPr>
            <a:xfrm>
              <a:off x="4176973" y="5532783"/>
              <a:ext cx="1455758" cy="359293"/>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a:latin typeface="SamsungOne-400" panose="020B0503030303020204" pitchFamily="34" charset="0"/>
                </a:rPr>
                <a:t>Phân </a:t>
              </a:r>
              <a:r>
                <a:rPr lang="en-US" altLang="ko-KR" sz="1400" b="1" dirty="0" err="1">
                  <a:latin typeface="SamsungOne-400" panose="020B0503030303020204" pitchFamily="34" charset="0"/>
                </a:rPr>
                <a:t>tích</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lỗi</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sai</a:t>
              </a:r>
              <a:endParaRPr lang="ko-KR" altLang="en-US" sz="1400" b="1" dirty="0">
                <a:latin typeface="SamsungOne-400" panose="020B0503030303020204" pitchFamily="34" charset="0"/>
              </a:endParaRPr>
            </a:p>
          </p:txBody>
        </p:sp>
        <p:sp>
          <p:nvSpPr>
            <p:cNvPr id="37" name="직사각형 36">
              <a:extLst>
                <a:ext uri="{FF2B5EF4-FFF2-40B4-BE49-F238E27FC236}">
                  <a16:creationId xmlns:a16="http://schemas.microsoft.com/office/drawing/2014/main" id="{A2A80229-7EF6-4BA1-A4B7-61DDD7D5E533}"/>
                </a:ext>
              </a:extLst>
            </p:cNvPr>
            <p:cNvSpPr/>
            <p:nvPr/>
          </p:nvSpPr>
          <p:spPr>
            <a:xfrm>
              <a:off x="1855067" y="4778846"/>
              <a:ext cx="1710053" cy="546252"/>
            </a:xfrm>
            <a:prstGeom prst="rect">
              <a:avLst/>
            </a:prstGeom>
            <a:solidFill>
              <a:srgbClr val="EEEEED"/>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err="1">
                  <a:latin typeface="SamsungOne-400" panose="020B0503030303020204" pitchFamily="34" charset="0"/>
                </a:rPr>
                <a:t>Nghiên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cứu</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vấn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đề</a:t>
              </a:r>
              <a:endParaRPr lang="ko-KR" altLang="en-US" sz="1400" b="1" dirty="0">
                <a:latin typeface="SamsungOne-400" panose="020B0503030303020204" pitchFamily="34" charset="0"/>
              </a:endParaRPr>
            </a:p>
          </p:txBody>
        </p:sp>
        <p:sp>
          <p:nvSpPr>
            <p:cNvPr id="38" name="직사각형 37">
              <a:extLst>
                <a:ext uri="{FF2B5EF4-FFF2-40B4-BE49-F238E27FC236}">
                  <a16:creationId xmlns:a16="http://schemas.microsoft.com/office/drawing/2014/main" id="{5856A050-3C39-41CC-99A8-1C11151CB851}"/>
                </a:ext>
              </a:extLst>
            </p:cNvPr>
            <p:cNvSpPr/>
            <p:nvPr/>
          </p:nvSpPr>
          <p:spPr>
            <a:xfrm>
              <a:off x="3902200" y="4778846"/>
              <a:ext cx="1724626" cy="546252"/>
            </a:xfrm>
            <a:prstGeom prst="rec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400" b="1" dirty="0" err="1">
                  <a:latin typeface="SamsungOne-400" panose="020B0503030303020204" pitchFamily="34" charset="0"/>
                </a:rPr>
                <a:t>Đào</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tạo</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thuật</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toán</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học</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máy</a:t>
              </a:r>
              <a:endParaRPr lang="ko-KR" altLang="en-US" sz="1400" b="1" dirty="0">
                <a:latin typeface="SamsungOne-400" panose="020B0503030303020204" pitchFamily="34" charset="0"/>
              </a:endParaRPr>
            </a:p>
          </p:txBody>
        </p:sp>
        <p:cxnSp>
          <p:nvCxnSpPr>
            <p:cNvPr id="39" name="연결선: 꺾임 34">
              <a:extLst>
                <a:ext uri="{FF2B5EF4-FFF2-40B4-BE49-F238E27FC236}">
                  <a16:creationId xmlns:a16="http://schemas.microsoft.com/office/drawing/2014/main" id="{F7D774EE-0A86-4352-8FC1-DE24C945BE1D}"/>
                </a:ext>
              </a:extLst>
            </p:cNvPr>
            <p:cNvCxnSpPr>
              <a:cxnSpLocks/>
              <a:stCxn id="32" idx="2"/>
              <a:endCxn id="36" idx="3"/>
            </p:cNvCxnSpPr>
            <p:nvPr/>
          </p:nvCxnSpPr>
          <p:spPr>
            <a:xfrm rot="5400000">
              <a:off x="6157819" y="4800010"/>
              <a:ext cx="387332" cy="1437508"/>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연결선: 꺾임 35">
              <a:extLst>
                <a:ext uri="{FF2B5EF4-FFF2-40B4-BE49-F238E27FC236}">
                  <a16:creationId xmlns:a16="http://schemas.microsoft.com/office/drawing/2014/main" id="{D8253FE8-789F-4A65-920C-9C377FE03866}"/>
                </a:ext>
              </a:extLst>
            </p:cNvPr>
            <p:cNvCxnSpPr>
              <a:cxnSpLocks/>
              <a:stCxn id="36" idx="1"/>
              <a:endCxn id="37" idx="2"/>
            </p:cNvCxnSpPr>
            <p:nvPr/>
          </p:nvCxnSpPr>
          <p:spPr>
            <a:xfrm rot="10800000">
              <a:off x="2710095" y="5325098"/>
              <a:ext cx="1466879" cy="387332"/>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210AFA0E-BDB2-458F-BBB0-E5437C4CAD20}"/>
                </a:ext>
              </a:extLst>
            </p:cNvPr>
            <p:cNvCxnSpPr>
              <a:cxnSpLocks/>
              <a:stCxn id="37" idx="3"/>
              <a:endCxn id="38" idx="1"/>
            </p:cNvCxnSpPr>
            <p:nvPr/>
          </p:nvCxnSpPr>
          <p:spPr>
            <a:xfrm>
              <a:off x="3565120" y="5051972"/>
              <a:ext cx="33708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0E23DF40-5E0E-4F17-B7F8-8E78116DA009}"/>
                </a:ext>
              </a:extLst>
            </p:cNvPr>
            <p:cNvCxnSpPr>
              <a:cxnSpLocks/>
              <a:stCxn id="38" idx="3"/>
              <a:endCxn id="32" idx="1"/>
            </p:cNvCxnSpPr>
            <p:nvPr/>
          </p:nvCxnSpPr>
          <p:spPr>
            <a:xfrm>
              <a:off x="5626826" y="5051972"/>
              <a:ext cx="39455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a:extLst>
                <a:ext uri="{FF2B5EF4-FFF2-40B4-BE49-F238E27FC236}">
                  <a16:creationId xmlns:a16="http://schemas.microsoft.com/office/drawing/2014/main" id="{D5FD9216-7DA0-4843-8AE7-A00B8D89B496}"/>
                </a:ext>
              </a:extLst>
            </p:cNvPr>
            <p:cNvGrpSpPr/>
            <p:nvPr/>
          </p:nvGrpSpPr>
          <p:grpSpPr>
            <a:xfrm>
              <a:off x="4061127" y="3674829"/>
              <a:ext cx="1406771" cy="823497"/>
              <a:chOff x="9573782" y="3466198"/>
              <a:chExt cx="1406771" cy="823497"/>
            </a:xfrm>
          </p:grpSpPr>
          <p:sp>
            <p:nvSpPr>
              <p:cNvPr id="45" name="순서도: 데이터 44">
                <a:extLst>
                  <a:ext uri="{FF2B5EF4-FFF2-40B4-BE49-F238E27FC236}">
                    <a16:creationId xmlns:a16="http://schemas.microsoft.com/office/drawing/2014/main" id="{5114C31D-51A5-4873-8625-8ACA4A28DADD}"/>
                  </a:ext>
                </a:extLst>
              </p:cNvPr>
              <p:cNvSpPr/>
              <p:nvPr/>
            </p:nvSpPr>
            <p:spPr>
              <a:xfrm>
                <a:off x="9573782" y="3466198"/>
                <a:ext cx="1406771" cy="823497"/>
              </a:xfrm>
              <a:prstGeom prst="flowChartInputOutput">
                <a:avLst/>
              </a:prstGeom>
              <a:solidFill>
                <a:schemeClr val="accent6">
                  <a:lumMod val="20000"/>
                  <a:lumOff val="80000"/>
                </a:schemeClr>
              </a:solidFill>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altLang="ko-KR" sz="1400" b="1" dirty="0" err="1">
                    <a:latin typeface="SamsungOne-400" panose="020B0503030303020204" pitchFamily="34" charset="0"/>
                  </a:rPr>
                  <a:t>Dữ</a:t>
                </a:r>
                <a:r>
                  <a:rPr lang="en-US" altLang="ko-KR" sz="1400" b="1" dirty="0">
                    <a:latin typeface="SamsungOne-400" panose="020B0503030303020204" pitchFamily="34" charset="0"/>
                  </a:rPr>
                  <a:t> </a:t>
                </a:r>
                <a:r>
                  <a:rPr lang="en-US" altLang="ko-KR" sz="1400" b="1" dirty="0" err="1">
                    <a:latin typeface="SamsungOne-400" panose="020B0503030303020204" pitchFamily="34" charset="0"/>
                  </a:rPr>
                  <a:t>liệu</a:t>
                </a:r>
                <a:endParaRPr lang="ko-KR" altLang="en-US" sz="1400" b="1" dirty="0">
                  <a:latin typeface="SamsungOne-400" panose="020B0503030303020204" pitchFamily="34" charset="0"/>
                </a:endParaRPr>
              </a:p>
            </p:txBody>
          </p:sp>
          <p:cxnSp>
            <p:nvCxnSpPr>
              <p:cNvPr id="46" name="직선 화살표 연결선 45">
                <a:extLst>
                  <a:ext uri="{FF2B5EF4-FFF2-40B4-BE49-F238E27FC236}">
                    <a16:creationId xmlns:a16="http://schemas.microsoft.com/office/drawing/2014/main" id="{0D71DE1A-EBF0-4F77-BA0F-B2867ACFFD14}"/>
                  </a:ext>
                </a:extLst>
              </p:cNvPr>
              <p:cNvCxnSpPr/>
              <p:nvPr/>
            </p:nvCxnSpPr>
            <p:spPr>
              <a:xfrm flipV="1">
                <a:off x="9957546" y="3540410"/>
                <a:ext cx="0" cy="454194"/>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574BD105-EE32-40A1-9F89-4814E0F2A9B2}"/>
                  </a:ext>
                </a:extLst>
              </p:cNvPr>
              <p:cNvCxnSpPr/>
              <p:nvPr/>
            </p:nvCxnSpPr>
            <p:spPr>
              <a:xfrm>
                <a:off x="9956971" y="3994604"/>
                <a:ext cx="611066" cy="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20B2A82F-149F-4737-A60F-7186595481AE}"/>
                  </a:ext>
                </a:extLst>
              </p:cNvPr>
              <p:cNvSpPr/>
              <p:nvPr/>
            </p:nvSpPr>
            <p:spPr>
              <a:xfrm>
                <a:off x="10024562" y="384500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8655E102-FB26-4DE0-9398-996A077C7C81}"/>
                  </a:ext>
                </a:extLst>
              </p:cNvPr>
              <p:cNvSpPr/>
              <p:nvPr/>
            </p:nvSpPr>
            <p:spPr>
              <a:xfrm>
                <a:off x="10129246" y="3708020"/>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id="{764D3870-9FEB-495F-91C8-48DA47A1852B}"/>
                  </a:ext>
                </a:extLst>
              </p:cNvPr>
              <p:cNvSpPr/>
              <p:nvPr/>
            </p:nvSpPr>
            <p:spPr>
              <a:xfrm>
                <a:off x="10186796" y="3652935"/>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타원 50">
                <a:extLst>
                  <a:ext uri="{FF2B5EF4-FFF2-40B4-BE49-F238E27FC236}">
                    <a16:creationId xmlns:a16="http://schemas.microsoft.com/office/drawing/2014/main" id="{29C24512-5831-4939-A0F2-567D1A87C29B}"/>
                  </a:ext>
                </a:extLst>
              </p:cNvPr>
              <p:cNvSpPr/>
              <p:nvPr/>
            </p:nvSpPr>
            <p:spPr>
              <a:xfrm>
                <a:off x="10070282" y="3684681"/>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891349E2-A40C-4BEE-979B-76A1B098DABF}"/>
                  </a:ext>
                </a:extLst>
              </p:cNvPr>
              <p:cNvSpPr/>
              <p:nvPr/>
            </p:nvSpPr>
            <p:spPr>
              <a:xfrm>
                <a:off x="10302166" y="3634296"/>
                <a:ext cx="45720" cy="45720"/>
              </a:xfrm>
              <a:prstGeom prst="ellipse">
                <a:avLst/>
              </a:prstGeom>
              <a:solidFill>
                <a:srgbClr val="294D9D"/>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44" name="직선 화살표 연결선 43">
              <a:extLst>
                <a:ext uri="{FF2B5EF4-FFF2-40B4-BE49-F238E27FC236}">
                  <a16:creationId xmlns:a16="http://schemas.microsoft.com/office/drawing/2014/main" id="{A82AC2CF-35EE-41E4-9FF4-CE8B4D98233A}"/>
                </a:ext>
              </a:extLst>
            </p:cNvPr>
            <p:cNvCxnSpPr>
              <a:cxnSpLocks/>
              <a:stCxn id="45" idx="4"/>
              <a:endCxn id="38" idx="0"/>
            </p:cNvCxnSpPr>
            <p:nvPr/>
          </p:nvCxnSpPr>
          <p:spPr>
            <a:xfrm>
              <a:off x="4764513" y="4498326"/>
              <a:ext cx="0" cy="28052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54" name="직사각형 53">
            <a:extLst>
              <a:ext uri="{FF2B5EF4-FFF2-40B4-BE49-F238E27FC236}">
                <a16:creationId xmlns:a16="http://schemas.microsoft.com/office/drawing/2014/main" id="{162D731A-ED94-4D2D-BEEA-788E4111485A}"/>
              </a:ext>
            </a:extLst>
          </p:cNvPr>
          <p:cNvSpPr/>
          <p:nvPr/>
        </p:nvSpPr>
        <p:spPr>
          <a:xfrm>
            <a:off x="558924" y="1439631"/>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Ưu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929937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8" name="직사각형 37">
            <a:extLst>
              <a:ext uri="{FF2B5EF4-FFF2-40B4-BE49-F238E27FC236}">
                <a16:creationId xmlns:a16="http://schemas.microsoft.com/office/drawing/2014/main" id="{D94DAD12-C1E0-4865-AA06-A8C1009E3E3C}"/>
              </a:ext>
            </a:extLst>
          </p:cNvPr>
          <p:cNvSpPr/>
          <p:nvPr/>
        </p:nvSpPr>
        <p:spPr>
          <a:xfrm>
            <a:off x="1054111" y="3929021"/>
            <a:ext cx="8286680" cy="2020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Phân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Tập con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1.8.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Những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chế</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học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1740039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p:cNvGrpSpPr/>
          <p:nvPr/>
        </p:nvGrpSpPr>
        <p:grpSpPr>
          <a:xfrm>
            <a:off x="558924" y="1875699"/>
            <a:ext cx="9180558" cy="1422873"/>
            <a:chOff x="558924" y="1428745"/>
            <a:chExt cx="9180558" cy="1422873"/>
          </a:xfrm>
        </p:grpSpPr>
        <p:sp>
          <p:nvSpPr>
            <p:cNvPr id="17" name="직사각형 16">
              <a:extLst>
                <a:ext uri="{FF2B5EF4-FFF2-40B4-BE49-F238E27FC236}">
                  <a16:creationId xmlns:a16="http://schemas.microsoft.com/office/drawing/2014/main" id="{D8BF98C4-B566-4812-B5F0-560CFBA969E7}"/>
                </a:ext>
              </a:extLst>
            </p:cNvPr>
            <p:cNvSpPr/>
            <p:nvPr/>
          </p:nvSpPr>
          <p:spPr>
            <a:xfrm>
              <a:off x="702940" y="1700808"/>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Hầu hết các thuật toán học máy đều yêu cầu nhiều dữ liệu để hoạt động tốt.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Ngay cả trong những vấn đề rất đơn giản, cũng cần hàng nghìn dữ liệu và có thể cần hàng triệu vấn đề phức tạp như nhận dạng hình ảnh hoặc giọng nói (Trong trường hợp bạn không thể sử dụng lại một mô hình đã được tạo).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việc thu thập dữ liệu đào tạo bổ sung không phải lúc nào cũng dễ dàng hoặc rẻ tiền, nên không thể bỏ qua thuật toán.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7406F43C-BD0B-4D72-BEFE-3988051CD3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không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đủ</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15" name="그룹 14">
            <a:extLst>
              <a:ext uri="{FF2B5EF4-FFF2-40B4-BE49-F238E27FC236}">
                <a16:creationId xmlns:a16="http://schemas.microsoft.com/office/drawing/2014/main" id="{33A81218-1AA6-4203-B113-959F91EEEEE8}"/>
              </a:ext>
            </a:extLst>
          </p:cNvPr>
          <p:cNvGrpSpPr/>
          <p:nvPr/>
        </p:nvGrpSpPr>
        <p:grpSpPr>
          <a:xfrm>
            <a:off x="2934474" y="3645024"/>
            <a:ext cx="4036033" cy="2326536"/>
            <a:chOff x="2895600" y="3406140"/>
            <a:chExt cx="4036033" cy="2326536"/>
          </a:xfrm>
        </p:grpSpPr>
        <p:sp>
          <p:nvSpPr>
            <p:cNvPr id="16" name="TextBox 15">
              <a:extLst>
                <a:ext uri="{FF2B5EF4-FFF2-40B4-BE49-F238E27FC236}">
                  <a16:creationId xmlns:a16="http://schemas.microsoft.com/office/drawing/2014/main" id="{6B3C16C0-FD70-47E6-8B62-E7C4F5D74A3C}"/>
                </a:ext>
              </a:extLst>
            </p:cNvPr>
            <p:cNvSpPr txBox="1"/>
            <p:nvPr/>
          </p:nvSpPr>
          <p:spPr>
            <a:xfrm>
              <a:off x="2971193" y="5517232"/>
              <a:ext cx="3960440"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sz="1400" b="1" dirty="0">
                  <a:solidFill>
                    <a:srgbClr val="1429A0"/>
                  </a:solidFill>
                </a:rPr>
                <a:t>Cơ sở dữ liệu hiếm trong một không gian rộng lớn</a:t>
              </a:r>
              <a:endParaRPr lang="en-US" sz="1400" b="1" dirty="0">
                <a:solidFill>
                  <a:srgbClr val="1429A0"/>
                </a:solidFill>
              </a:endParaRPr>
            </a:p>
          </p:txBody>
        </p:sp>
        <p:sp>
          <p:nvSpPr>
            <p:cNvPr id="23" name="타원 22">
              <a:extLst>
                <a:ext uri="{FF2B5EF4-FFF2-40B4-BE49-F238E27FC236}">
                  <a16:creationId xmlns:a16="http://schemas.microsoft.com/office/drawing/2014/main" id="{7CB13D5E-30E2-438A-94C0-2A8E1F0092A6}"/>
                </a:ext>
              </a:extLst>
            </p:cNvPr>
            <p:cNvSpPr/>
            <p:nvPr/>
          </p:nvSpPr>
          <p:spPr>
            <a:xfrm>
              <a:off x="2895600" y="3406140"/>
              <a:ext cx="3939540" cy="19888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a:extLst>
                <a:ext uri="{FF2B5EF4-FFF2-40B4-BE49-F238E27FC236}">
                  <a16:creationId xmlns:a16="http://schemas.microsoft.com/office/drawing/2014/main" id="{08193E0D-A9C6-4B0D-9C09-62A9A5B31334}"/>
                </a:ext>
              </a:extLst>
            </p:cNvPr>
            <p:cNvGrpSpPr/>
            <p:nvPr/>
          </p:nvGrpSpPr>
          <p:grpSpPr>
            <a:xfrm>
              <a:off x="3759971" y="3517365"/>
              <a:ext cx="1472662" cy="1706859"/>
              <a:chOff x="3759970" y="3517365"/>
              <a:chExt cx="1211389" cy="1706859"/>
            </a:xfrm>
          </p:grpSpPr>
          <p:sp>
            <p:nvSpPr>
              <p:cNvPr id="25" name="TextBox 24">
                <a:extLst>
                  <a:ext uri="{FF2B5EF4-FFF2-40B4-BE49-F238E27FC236}">
                    <a16:creationId xmlns:a16="http://schemas.microsoft.com/office/drawing/2014/main" id="{87ECC45B-8692-4CC8-B76C-F65B95DD250A}"/>
                  </a:ext>
                </a:extLst>
              </p:cNvPr>
              <p:cNvSpPr txBox="1"/>
              <p:nvPr/>
            </p:nvSpPr>
            <p:spPr>
              <a:xfrm>
                <a:off x="3939232" y="4650443"/>
                <a:ext cx="43204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60000</a:t>
                </a:r>
                <a:endParaRPr lang="en-US" sz="1200" dirty="0">
                  <a:solidFill>
                    <a:schemeClr val="tx1"/>
                  </a:solidFill>
                </a:endParaRPr>
              </a:p>
            </p:txBody>
          </p:sp>
          <p:sp>
            <p:nvSpPr>
              <p:cNvPr id="26" name="TextBox 25">
                <a:extLst>
                  <a:ext uri="{FF2B5EF4-FFF2-40B4-BE49-F238E27FC236}">
                    <a16:creationId xmlns:a16="http://schemas.microsoft.com/office/drawing/2014/main" id="{172AC410-D8A5-448F-BD9C-FBD45A7FD776}"/>
                  </a:ext>
                </a:extLst>
              </p:cNvPr>
              <p:cNvSpPr txBox="1"/>
              <p:nvPr/>
            </p:nvSpPr>
            <p:spPr>
              <a:xfrm>
                <a:off x="3858892" y="4991046"/>
                <a:ext cx="444972"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sz="1200" dirty="0">
                    <a:solidFill>
                      <a:schemeClr val="tx1"/>
                    </a:solidFill>
                  </a:rPr>
                  <a:t>MNIST</a:t>
                </a:r>
                <a:endParaRPr lang="en-US" sz="1200" dirty="0">
                  <a:solidFill>
                    <a:schemeClr val="tx1"/>
                  </a:solidFill>
                </a:endParaRPr>
              </a:p>
            </p:txBody>
          </p:sp>
          <p:sp>
            <p:nvSpPr>
              <p:cNvPr id="27" name="타원 26">
                <a:extLst>
                  <a:ext uri="{FF2B5EF4-FFF2-40B4-BE49-F238E27FC236}">
                    <a16:creationId xmlns:a16="http://schemas.microsoft.com/office/drawing/2014/main" id="{1F9C7D00-A453-4C71-BE83-62A9382165B9}"/>
                  </a:ext>
                </a:extLst>
              </p:cNvPr>
              <p:cNvSpPr/>
              <p:nvPr/>
            </p:nvSpPr>
            <p:spPr>
              <a:xfrm>
                <a:off x="3759970" y="5042505"/>
                <a:ext cx="36000" cy="36000"/>
              </a:xfrm>
              <a:prstGeom prst="ellipse">
                <a:avLst/>
              </a:prstGeom>
              <a:solidFill>
                <a:srgbClr val="FFFF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8" name="원호 27">
                <a:extLst>
                  <a:ext uri="{FF2B5EF4-FFF2-40B4-BE49-F238E27FC236}">
                    <a16:creationId xmlns:a16="http://schemas.microsoft.com/office/drawing/2014/main" id="{F0F41753-08AC-4880-9358-C2FBC1621AAF}"/>
                  </a:ext>
                </a:extLst>
              </p:cNvPr>
              <p:cNvSpPr/>
              <p:nvPr/>
            </p:nvSpPr>
            <p:spPr>
              <a:xfrm rot="15891266">
                <a:off x="3742030" y="4876101"/>
                <a:ext cx="382588" cy="313658"/>
              </a:xfrm>
              <a:prstGeom prst="arc">
                <a:avLst>
                  <a:gd name="adj1" fmla="val 16407016"/>
                  <a:gd name="adj2" fmla="val 0"/>
                </a:avLst>
              </a:prstGeom>
              <a:ln w="12700">
                <a:solidFill>
                  <a:schemeClr val="tx1"/>
                </a:solidFill>
                <a:headEnd type="triangle" w="sm" len="sm"/>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8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CAA9331-0B10-4AB5-A9B7-368E7433BABD}"/>
                      </a:ext>
                    </a:extLst>
                  </p:cNvPr>
                  <p:cNvSpPr txBox="1"/>
                  <p:nvPr/>
                </p:nvSpPr>
                <p:spPr>
                  <a:xfrm>
                    <a:off x="4539311" y="3517365"/>
                    <a:ext cx="43204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p>
                            <m:sSupPr>
                              <m:ctrlPr>
                                <a:rPr lang="en-US" altLang="ko-KR" sz="1400" i="1" smtClean="0">
                                  <a:solidFill>
                                    <a:schemeClr val="tx1"/>
                                  </a:solidFill>
                                  <a:latin typeface="Cambria Math" panose="02040503050406030204" pitchFamily="18" charset="0"/>
                                </a:rPr>
                              </m:ctrlPr>
                            </m:sSupPr>
                            <m:e>
                              <m:r>
                                <a:rPr lang="en-US" altLang="ko-KR" sz="1400" i="1">
                                  <a:solidFill>
                                    <a:schemeClr val="tx1"/>
                                  </a:solidFill>
                                  <a:latin typeface="Cambria Math" panose="02040503050406030204" pitchFamily="18" charset="0"/>
                                </a:rPr>
                                <m:t>2</m:t>
                              </m:r>
                            </m:e>
                            <m:sup>
                              <m:r>
                                <a:rPr lang="en-US" altLang="ko-KR" sz="1400" i="1">
                                  <a:solidFill>
                                    <a:schemeClr val="tx1"/>
                                  </a:solidFill>
                                  <a:latin typeface="Cambria Math" panose="02040503050406030204" pitchFamily="18" charset="0"/>
                                </a:rPr>
                                <m:t>784</m:t>
                              </m:r>
                            </m:sup>
                          </m:sSup>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9BC63901-8A6A-4701-8632-A4EC23A752FC}"/>
                      </a:ext>
                    </a:extLst>
                  </p:cNvPr>
                  <p:cNvSpPr txBox="1">
                    <a:spLocks noRot="1" noChangeAspect="1" noMove="1" noResize="1" noEditPoints="1" noAdjustHandles="1" noChangeArrowheads="1" noChangeShapeType="1" noTextEdit="1"/>
                  </p:cNvSpPr>
                  <p:nvPr/>
                </p:nvSpPr>
                <p:spPr>
                  <a:xfrm>
                    <a:off x="4539311" y="3517365"/>
                    <a:ext cx="432048" cy="215444"/>
                  </a:xfrm>
                  <a:prstGeom prst="rect">
                    <a:avLst/>
                  </a:prstGeom>
                  <a:blipFill>
                    <a:blip r:embed="rId5"/>
                    <a:stretch>
                      <a:fillRect t="-2857" b="-5714"/>
                    </a:stretch>
                  </a:blipFill>
                  <a:ln>
                    <a:noFill/>
                  </a:ln>
                </p:spPr>
                <p:txBody>
                  <a:bodyPr/>
                  <a:lstStyle/>
                  <a:p>
                    <a:r>
                      <a:rPr lang="ko-KR" altLang="en-US">
                        <a:noFill/>
                      </a:rPr>
                      <a:t> </a:t>
                    </a:r>
                  </a:p>
                </p:txBody>
              </p:sp>
            </mc:Fallback>
          </mc:AlternateContent>
        </p:grpSp>
      </p:grpSp>
      <p:sp>
        <p:nvSpPr>
          <p:cNvPr id="18" name="직사각형 1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R="0" lvl="0" fontAlgn="base">
              <a:lnSpc>
                <a:spcPct val="100000"/>
              </a:lnSpc>
              <a:spcBef>
                <a:spcPct val="0"/>
              </a:spcBef>
              <a:spcAft>
                <a:spcPts val="1000"/>
              </a:spcAft>
              <a:buClrTx/>
              <a:buSzPct val="120000"/>
              <a:tabLs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Những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chế</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học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1004169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0" name="직사각형 19">
            <a:extLst>
              <a:ext uri="{FF2B5EF4-FFF2-40B4-BE49-F238E27FC236}">
                <a16:creationId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Lấy mẫu nhiễu: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không có đại diện ngẫu nhiên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thiên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mẫu rất lớn không mang tính đại diện nếu phương pháp lấy mẫu sai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33039389-6F66-43BC-8BDE-BA1E3E45532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đại</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diện</a:t>
            </a:r>
            <a:endParaRPr lang="en-US" altLang="ko-KR" sz="1400" b="1" dirty="0">
              <a:solidFill>
                <a:srgbClr val="1429A0"/>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36F20129-A68B-4436-B937-6DDE925D290D}"/>
              </a:ext>
            </a:extLst>
          </p:cNvPr>
          <p:cNvGrpSpPr/>
          <p:nvPr/>
        </p:nvGrpSpPr>
        <p:grpSpPr>
          <a:xfrm>
            <a:off x="2779231" y="2610978"/>
            <a:ext cx="4126763" cy="1636044"/>
            <a:chOff x="2912880" y="3292200"/>
            <a:chExt cx="4126763" cy="1636044"/>
          </a:xfrm>
        </p:grpSpPr>
        <p:sp>
          <p:nvSpPr>
            <p:cNvPr id="24" name="직사각형 23">
              <a:extLst>
                <a:ext uri="{FF2B5EF4-FFF2-40B4-BE49-F238E27FC236}">
                  <a16:creationId xmlns:a16="http://schemas.microsoft.com/office/drawing/2014/main" id="{0348CE8D-B705-4B63-924F-6EEFEFADA26E}"/>
                </a:ext>
              </a:extLst>
            </p:cNvPr>
            <p:cNvSpPr/>
            <p:nvPr/>
          </p:nvSpPr>
          <p:spPr>
            <a:xfrm>
              <a:off x="2912880" y="3292200"/>
              <a:ext cx="4126763" cy="163604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BF1BC90A-57E4-4010-A5EB-427CB3DBE324}"/>
                </a:ext>
              </a:extLst>
            </p:cNvPr>
            <p:cNvGrpSpPr/>
            <p:nvPr/>
          </p:nvGrpSpPr>
          <p:grpSpPr>
            <a:xfrm>
              <a:off x="2998684" y="3544045"/>
              <a:ext cx="3885892" cy="1293506"/>
              <a:chOff x="2863180" y="3573016"/>
              <a:chExt cx="3885892" cy="1293506"/>
            </a:xfrm>
          </p:grpSpPr>
          <p:pic>
            <p:nvPicPr>
              <p:cNvPr id="2" name="그림 1"/>
              <p:cNvPicPr>
                <a:picLocks noChangeAspect="1"/>
              </p:cNvPicPr>
              <p:nvPr/>
            </p:nvPicPr>
            <p:blipFill rotWithShape="1">
              <a:blip r:embed="rId5"/>
              <a:srcRect l="10185" t="39469" r="10148" b="18024"/>
              <a:stretch/>
            </p:blipFill>
            <p:spPr>
              <a:xfrm>
                <a:off x="3157886" y="3858410"/>
                <a:ext cx="3384376" cy="1008112"/>
              </a:xfrm>
              <a:prstGeom prst="rect">
                <a:avLst/>
              </a:prstGeom>
            </p:spPr>
          </p:pic>
          <p:sp>
            <p:nvSpPr>
              <p:cNvPr id="22" name="TextBox 21">
                <a:extLst>
                  <a:ext uri="{FF2B5EF4-FFF2-40B4-BE49-F238E27FC236}">
                    <a16:creationId xmlns:a16="http://schemas.microsoft.com/office/drawing/2014/main" id="{66966ACD-D3A9-4939-B2ED-EA39AAF52036}"/>
                  </a:ext>
                </a:extLst>
              </p:cNvPr>
              <p:cNvSpPr txBox="1"/>
              <p:nvPr/>
            </p:nvSpPr>
            <p:spPr>
              <a:xfrm>
                <a:off x="2863180"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err="1">
                    <a:solidFill>
                      <a:schemeClr val="tx1"/>
                    </a:solidFill>
                  </a:rPr>
                  <a:t>Lẫy</a:t>
                </a:r>
                <a:r>
                  <a:rPr lang="en-US" altLang="ko-KR" sz="1400" b="1" dirty="0">
                    <a:solidFill>
                      <a:schemeClr val="tx1"/>
                    </a:solidFill>
                  </a:rPr>
                  <a:t> </a:t>
                </a:r>
                <a:r>
                  <a:rPr lang="en-US" altLang="ko-KR" sz="1400" b="1" dirty="0" err="1">
                    <a:solidFill>
                      <a:schemeClr val="tx1"/>
                    </a:solidFill>
                  </a:rPr>
                  <a:t>mẫu</a:t>
                </a:r>
                <a:r>
                  <a:rPr lang="en-US" altLang="ko-KR" sz="1400" b="1" dirty="0">
                    <a:solidFill>
                      <a:schemeClr val="tx1"/>
                    </a:solidFill>
                  </a:rPr>
                  <a:t> </a:t>
                </a:r>
                <a:r>
                  <a:rPr lang="en-US" altLang="ko-KR" sz="1400" b="1" dirty="0" err="1">
                    <a:solidFill>
                      <a:schemeClr val="tx1"/>
                    </a:solidFill>
                  </a:rPr>
                  <a:t>nhiễu</a:t>
                </a:r>
                <a:endParaRPr lang="en-US" sz="1400" b="1" dirty="0">
                  <a:solidFill>
                    <a:schemeClr val="tx1"/>
                  </a:solidFill>
                </a:endParaRPr>
              </a:p>
            </p:txBody>
          </p:sp>
          <p:sp>
            <p:nvSpPr>
              <p:cNvPr id="23" name="TextBox 22">
                <a:extLst>
                  <a:ext uri="{FF2B5EF4-FFF2-40B4-BE49-F238E27FC236}">
                    <a16:creationId xmlns:a16="http://schemas.microsoft.com/office/drawing/2014/main" id="{031DFCF6-8699-4512-9F1E-C8E9A295EDC1}"/>
                  </a:ext>
                </a:extLst>
              </p:cNvPr>
              <p:cNvSpPr txBox="1"/>
              <p:nvPr/>
            </p:nvSpPr>
            <p:spPr>
              <a:xfrm>
                <a:off x="5070378" y="3573016"/>
                <a:ext cx="167869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400" b="1" dirty="0" err="1">
                    <a:solidFill>
                      <a:schemeClr val="tx1"/>
                    </a:solidFill>
                  </a:rPr>
                  <a:t>Mẫu</a:t>
                </a:r>
                <a:r>
                  <a:rPr lang="en-US" altLang="ko-KR" sz="1400" b="1" dirty="0">
                    <a:solidFill>
                      <a:schemeClr val="tx1"/>
                    </a:solidFill>
                  </a:rPr>
                  <a:t> bị </a:t>
                </a:r>
                <a:r>
                  <a:rPr lang="en-US" altLang="ko-KR" sz="1400" b="1" dirty="0" err="1">
                    <a:solidFill>
                      <a:schemeClr val="tx1"/>
                    </a:solidFill>
                  </a:rPr>
                  <a:t>thiên</a:t>
                </a:r>
                <a:r>
                  <a:rPr lang="en-US" altLang="ko-KR" sz="1400" b="1" dirty="0">
                    <a:solidFill>
                      <a:schemeClr val="tx1"/>
                    </a:solidFill>
                  </a:rPr>
                  <a:t> </a:t>
                </a:r>
                <a:r>
                  <a:rPr lang="en-US" altLang="ko-KR" sz="1400" b="1" dirty="0" err="1">
                    <a:solidFill>
                      <a:schemeClr val="tx1"/>
                    </a:solidFill>
                  </a:rPr>
                  <a:t>kiến</a:t>
                </a:r>
                <a:endParaRPr lang="en-US" sz="1400" b="1" dirty="0">
                  <a:solidFill>
                    <a:schemeClr val="tx1"/>
                  </a:solidFill>
                </a:endParaRPr>
              </a:p>
            </p:txBody>
          </p:sp>
        </p:grpSp>
      </p:grpSp>
    </p:spTree>
    <p:custDataLst>
      <p:tags r:id="rId1"/>
    </p:custDataLst>
    <p:extLst>
      <p:ext uri="{BB962C8B-B14F-4D97-AF65-F5344CB8AC3E}">
        <p14:creationId xmlns:p14="http://schemas.microsoft.com/office/powerpoint/2010/main" val="1838022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D8BF98C4-B566-4812-B5F0-560CFBA969E7}"/>
              </a:ext>
            </a:extLst>
          </p:cNvPr>
          <p:cNvSpPr/>
          <p:nvPr/>
        </p:nvSpPr>
        <p:spPr>
          <a:xfrm>
            <a:off x="712182" y="170080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dữ liệu đào tạo chứa đầy lỗi, ngoại lệ và nhiễu, hệ thống học máy sẽ không hoạt động tốt vì khó tìm thấy các mẫu vốn có.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Nếu cần làm sạch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Nếu rõ ràng một số mẫu là ngoại lệ, tốt hơn 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hoặc sửa chúng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6" name="직사각형 15">
            <a:extLst>
              <a:ext uri="{FF2B5EF4-FFF2-40B4-BE49-F238E27FC236}">
                <a16:creationId xmlns:a16="http://schemas.microsoft.com/office/drawing/2014/main" id="{3365967C-796A-49A0-A82F-36CB180AF53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chất</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lượng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thấp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48415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Định </a:t>
              </a:r>
              <a:r>
                <a:rPr lang="en-US" altLang="ko-KR" sz="1400" dirty="0" err="1">
                  <a:solidFill>
                    <a:prstClr val="black">
                      <a:lumMod val="85000"/>
                      <a:lumOff val="15000"/>
                    </a:prstClr>
                  </a:solidFill>
                  <a:latin typeface="SamsungOne-400" panose="020B0503030303020204" pitchFamily="34" charset="0"/>
                </a:rPr>
                <a:t>nghĩa</a:t>
              </a:r>
              <a:endParaRPr lang="en-US" altLang="ko-KR" sz="1400" dirty="0">
                <a:solidFill>
                  <a:prstClr val="black">
                    <a:lumMod val="85000"/>
                    <a:lumOff val="15000"/>
                  </a:prstClr>
                </a:solidFill>
                <a:latin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2431132" y="2204864"/>
            <a:ext cx="6904633"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rgbClr val="1429A0"/>
                </a:solidFill>
                <a:latin typeface="SamsungOne-400" panose="020B0503030303020204" pitchFamily="34" charset="0"/>
                <a:ea typeface="SamsungOne-400" panose="020B0503030303020204" pitchFamily="34" charset="0"/>
              </a:rPr>
              <a:t>Trí tuệ nhân tạo (AI)</a:t>
            </a:r>
            <a:r>
              <a:rPr lang="vi-VN" altLang="ko-KR" sz="1300" dirty="0">
                <a:solidFill>
                  <a:schemeClr val="tx1"/>
                </a:solidFill>
                <a:latin typeface="SamsungOne-400" panose="020B0503030303020204" pitchFamily="34" charset="0"/>
                <a:ea typeface="SamsungOne-400" panose="020B0503030303020204" pitchFamily="34" charset="0"/>
              </a:rPr>
              <a:t> là khả năng tư duy và học tập của một chương trình máy tính hoặc máy móc. Đây cũng là một lĩnh vực nghiên cứu nhằm giúp máy tính trở nên “thông minh hơn”. Máy tính có thể tự hoạt động mà không cần mã hóa bằng lệnh. John McCarthy đã đưa ra khái niệm “trí tuệ nhân tạo” lần đầu tiên vào năm 1955.</a:t>
            </a:r>
          </a:p>
          <a:p>
            <a:pPr marL="182563"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Những quy trình này bao gồm học tập (thu nhận thông tin và quy tắc sử dụng thông tin), suy luận (áp dụng quy tắc để đưa ra kết luận gần đúng hoặc chính xác) và tự điều chỉnh.</a:t>
            </a:r>
          </a:p>
        </p:txBody>
      </p:sp>
      <p:pic>
        <p:nvPicPr>
          <p:cNvPr id="18" name="Picture 6" descr="https://media.wired.com/photos/59327c7752d99d6b984dee6e/master/w_542,c_limit/john-mccarthy.png">
            <a:extLst>
              <a:ext uri="{FF2B5EF4-FFF2-40B4-BE49-F238E27FC236}">
                <a16:creationId xmlns:a16="http://schemas.microsoft.com/office/drawing/2014/main" id="{8576DAFA-BB77-4620-A8CE-52348FABF667}"/>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l="9904" r="9904"/>
          <a:stretch/>
        </p:blipFill>
        <p:spPr bwMode="auto">
          <a:xfrm>
            <a:off x="683195" y="2275773"/>
            <a:ext cx="1556754" cy="1812329"/>
          </a:xfrm>
          <a:prstGeom prst="rect">
            <a:avLst/>
          </a:prstGeom>
          <a:solidFill>
            <a:srgbClr val="A6A6A6"/>
          </a:solidFill>
          <a:ln>
            <a:solidFill>
              <a:schemeClr val="tx1">
                <a:lumMod val="50000"/>
                <a:lumOff val="50000"/>
              </a:schemeClr>
            </a:solidFill>
          </a:ln>
        </p:spPr>
      </p:pic>
      <p:sp>
        <p:nvSpPr>
          <p:cNvPr id="19" name="직사각형 18">
            <a:extLst>
              <a:ext uri="{FF2B5EF4-FFF2-40B4-BE49-F238E27FC236}">
                <a16:creationId xmlns:a16="http://schemas.microsoft.com/office/drawing/2014/main" id="{D8BF98C4-B566-4812-B5F0-560CFBA969E7}"/>
              </a:ext>
            </a:extLst>
          </p:cNvPr>
          <p:cNvSpPr/>
          <p:nvPr/>
        </p:nvSpPr>
        <p:spPr>
          <a:xfrm>
            <a:off x="607132" y="4157123"/>
            <a:ext cx="2036879" cy="330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200" b="1" dirty="0">
                <a:solidFill>
                  <a:prstClr val="black">
                    <a:lumMod val="85000"/>
                    <a:lumOff val="15000"/>
                  </a:prstClr>
                </a:solidFill>
                <a:latin typeface="SamsungOne-400" panose="020B0503030303020204" pitchFamily="34" charset="0"/>
                <a:ea typeface="SamsungOne-400" panose="020B0503030303020204" pitchFamily="34" charset="0"/>
              </a:rPr>
              <a:t>John McCarthy(1927–2011)</a:t>
            </a:r>
          </a:p>
        </p:txBody>
      </p:sp>
      <p:sp>
        <p:nvSpPr>
          <p:cNvPr id="20" name="사각형: 둥근 모서리 32">
            <a:extLst>
              <a:ext uri="{FF2B5EF4-FFF2-40B4-BE49-F238E27FC236}">
                <a16:creationId xmlns:a16="http://schemas.microsoft.com/office/drawing/2014/main" id="{9F9FFF6C-7C72-4E08-8072-03F5113CBF51}"/>
              </a:ext>
            </a:extLst>
          </p:cNvPr>
          <p:cNvSpPr/>
          <p:nvPr/>
        </p:nvSpPr>
        <p:spPr>
          <a:xfrm>
            <a:off x="2590006" y="3901123"/>
            <a:ext cx="4875177"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https://www.wired.com/2011/10/john-mccarthy-father-of-ai-and-lisp-dies-at-84/ </a:t>
            </a: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1" name="직사각형 3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custDataLst>
      <p:tags r:id="rId1"/>
    </p:custDataLst>
    <p:extLst>
      <p:ext uri="{BB962C8B-B14F-4D97-AF65-F5344CB8AC3E}">
        <p14:creationId xmlns:p14="http://schemas.microsoft.com/office/powerpoint/2010/main" val="81636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D8BF98C4-B566-4812-B5F0-560CFBA969E7}"/>
              </a:ext>
            </a:extLst>
          </p:cNvPr>
          <p:cNvSpPr/>
          <p:nvPr/>
        </p:nvSpPr>
        <p:spPr>
          <a:xfrm>
            <a:off x="702940"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thống chỉ có thể học khi đã đủ các đặc điểm, tính năng liên quan đến dữ liệu huấn luyện.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Yếu tố chính của một dự án học máy thành công là tìm ra tính năng tốt để sử dụng cho đào tạo (kỹ thuật tính năng).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Lựa chọn tính năng: Chọn tính năng hữu ích nhất trong số các tính năng bạn đang mất.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Khai thác tính năng: Kết hợp các tính năng tạo ra các tính năng hữu ích hơn (giảm kích thước).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247B8452-09B9-4D08-9E9A-4D4EABDF4A6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Những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phù</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hợp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034063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6" name="직사각형 15">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Chính quy hóa: Đặt các ràng buộc vào mô hình để đơn giản hóa mô hình và giảm nguy cơ trang bị quá mức.</a:t>
            </a:r>
            <a:endParaRPr lang="ko-KR" altLang="en-US" sz="1300" dirty="0">
              <a:solidFill>
                <a:prstClr val="black">
                  <a:lumMod val="85000"/>
                  <a:lumOff val="15000"/>
                </a:prstClr>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4FFF7E37-74D5-4E7E-A0DF-A6EEFFC8E30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a:solidFill>
                  <a:srgbClr val="1429A0"/>
                </a:solidFill>
                <a:latin typeface="SamsungOne-400" panose="020B0503030303020204" pitchFamily="34" charset="0"/>
                <a:ea typeface="SamsungOne-400" panose="020B0503030303020204" pitchFamily="34" charset="0"/>
              </a:rPr>
              <a:t>Trang bị quá </a:t>
            </a:r>
            <a:r>
              <a:rPr lang="en-US" altLang="ko-KR" sz="1400" b="1" dirty="0" err="1">
                <a:solidFill>
                  <a:srgbClr val="1429A0"/>
                </a:solidFill>
                <a:latin typeface="SamsungOne-400" panose="020B0503030303020204" pitchFamily="34" charset="0"/>
                <a:ea typeface="SamsungOne-400" panose="020B0503030303020204" pitchFamily="34" charset="0"/>
              </a:rPr>
              <a:t>mức</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1CA3F916-815A-4D13-9569-982D32857713}"/>
              </a:ext>
            </a:extLst>
          </p:cNvPr>
          <p:cNvGrpSpPr/>
          <p:nvPr/>
        </p:nvGrpSpPr>
        <p:grpSpPr>
          <a:xfrm>
            <a:off x="2653256" y="2564904"/>
            <a:ext cx="4596311" cy="3034331"/>
            <a:chOff x="2847661" y="2846832"/>
            <a:chExt cx="4270852" cy="2819474"/>
          </a:xfrm>
        </p:grpSpPr>
        <p:grpSp>
          <p:nvGrpSpPr>
            <p:cNvPr id="63" name="그룹 62">
              <a:extLst>
                <a:ext uri="{FF2B5EF4-FFF2-40B4-BE49-F238E27FC236}">
                  <a16:creationId xmlns:a16="http://schemas.microsoft.com/office/drawing/2014/main" id="{08921DDD-6E37-444D-B111-63DAC50E7E23}"/>
                </a:ext>
              </a:extLst>
            </p:cNvPr>
            <p:cNvGrpSpPr/>
            <p:nvPr/>
          </p:nvGrpSpPr>
          <p:grpSpPr>
            <a:xfrm>
              <a:off x="3618637" y="2846832"/>
              <a:ext cx="2447952" cy="2410387"/>
              <a:chOff x="3696816" y="2846832"/>
              <a:chExt cx="2447952" cy="241038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7F2762B-4127-4F72-AC61-63EB33A033D7}"/>
                      </a:ext>
                    </a:extLst>
                  </p:cNvPr>
                  <p:cNvSpPr txBox="1"/>
                  <p:nvPr/>
                </p:nvSpPr>
                <p:spPr>
                  <a:xfrm>
                    <a:off x="493618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400" i="1" smtClean="0">
                              <a:solidFill>
                                <a:schemeClr val="tx1"/>
                              </a:solidFill>
                              <a:latin typeface="Cambria Math" panose="02040503050406030204" pitchFamily="18" charset="0"/>
                            </a:rPr>
                            <m:t>𝑥</m:t>
                          </m:r>
                        </m:oMath>
                      </m:oMathPara>
                    </a14:m>
                    <a:endParaRPr lang="en-US" sz="1400" dirty="0">
                      <a:solidFill>
                        <a:schemeClr val="tx1"/>
                      </a:solidFill>
                    </a:endParaRPr>
                  </a:p>
                </p:txBody>
              </p:sp>
            </mc:Choice>
            <mc:Fallback xmlns="">
              <p:sp>
                <p:nvSpPr>
                  <p:cNvPr id="21" name="TextBox 20">
                    <a:extLst>
                      <a:ext uri="{FF2B5EF4-FFF2-40B4-BE49-F238E27FC236}">
                        <a16:creationId xmlns:a16="http://schemas.microsoft.com/office/drawing/2014/main" id="{77F2762B-4127-4F72-AC61-63EB33A033D7}"/>
                      </a:ext>
                    </a:extLst>
                  </p:cNvPr>
                  <p:cNvSpPr txBox="1">
                    <a:spLocks noRot="1" noChangeAspect="1" noMove="1" noResize="1" noEditPoints="1" noAdjustHandles="1" noChangeArrowheads="1" noChangeShapeType="1" noTextEdit="1"/>
                  </p:cNvSpPr>
                  <p:nvPr/>
                </p:nvSpPr>
                <p:spPr>
                  <a:xfrm>
                    <a:off x="4936183" y="5057164"/>
                    <a:ext cx="193596" cy="20005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450E968-B611-4505-96FD-A8D576FFC93E}"/>
                      </a:ext>
                    </a:extLst>
                  </p:cNvPr>
                  <p:cNvSpPr txBox="1"/>
                  <p:nvPr/>
                </p:nvSpPr>
                <p:spPr>
                  <a:xfrm>
                    <a:off x="5296223" y="5057164"/>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𝑥</m:t>
                              </m:r>
                            </m:e>
                            <m:sub>
                              <m:r>
                                <a:rPr lang="en-US" altLang="ko-KR" sz="1400" i="1">
                                  <a:solidFill>
                                    <a:schemeClr val="tx1"/>
                                  </a:solidFill>
                                  <a:latin typeface="Cambria Math" panose="02040503050406030204" pitchFamily="18" charset="0"/>
                                </a:rPr>
                                <m:t>0</m:t>
                              </m:r>
                            </m:sub>
                          </m:sSub>
                        </m:oMath>
                      </m:oMathPara>
                    </a14:m>
                    <a:endParaRPr lang="en-US" sz="1400" dirty="0">
                      <a:solidFill>
                        <a:schemeClr val="tx1"/>
                      </a:solidFill>
                    </a:endParaRPr>
                  </a:p>
                </p:txBody>
              </p:sp>
            </mc:Choice>
            <mc:Fallback xmlns="">
              <p:sp>
                <p:nvSpPr>
                  <p:cNvPr id="22" name="TextBox 21">
                    <a:extLst>
                      <a:ext uri="{FF2B5EF4-FFF2-40B4-BE49-F238E27FC236}">
                        <a16:creationId xmlns:a16="http://schemas.microsoft.com/office/drawing/2014/main" id="{6450E968-B611-4505-96FD-A8D576FFC93E}"/>
                      </a:ext>
                    </a:extLst>
                  </p:cNvPr>
                  <p:cNvSpPr txBox="1">
                    <a:spLocks noRot="1" noChangeAspect="1" noMove="1" noResize="1" noEditPoints="1" noAdjustHandles="1" noChangeArrowheads="1" noChangeShapeType="1" noTextEdit="1"/>
                  </p:cNvSpPr>
                  <p:nvPr/>
                </p:nvSpPr>
                <p:spPr>
                  <a:xfrm>
                    <a:off x="5296223" y="5057164"/>
                    <a:ext cx="193596" cy="200055"/>
                  </a:xfrm>
                  <a:prstGeom prst="rect">
                    <a:avLst/>
                  </a:prstGeom>
                  <a:blipFill>
                    <a:blip r:embed="rId6"/>
                    <a:stretch>
                      <a:fillRect l="-14706" r="-8824" b="-14286"/>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811E025-F056-4A14-8AA8-F8A4A598E710}"/>
                      </a:ext>
                    </a:extLst>
                  </p:cNvPr>
                  <p:cNvSpPr txBox="1"/>
                  <p:nvPr/>
                </p:nvSpPr>
                <p:spPr>
                  <a:xfrm rot="16200000">
                    <a:off x="3700046" y="3857818"/>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3" name="TextBox 22">
                    <a:extLst>
                      <a:ext uri="{FF2B5EF4-FFF2-40B4-BE49-F238E27FC236}">
                        <a16:creationId xmlns:a16="http://schemas.microsoft.com/office/drawing/2014/main" id="{A811E025-F056-4A14-8AA8-F8A4A598E710}"/>
                      </a:ext>
                    </a:extLst>
                  </p:cNvPr>
                  <p:cNvSpPr txBox="1">
                    <a:spLocks noRot="1" noChangeAspect="1" noMove="1" noResize="1" noEditPoints="1" noAdjustHandles="1" noChangeArrowheads="1" noChangeShapeType="1" noTextEdit="1"/>
                  </p:cNvSpPr>
                  <p:nvPr/>
                </p:nvSpPr>
                <p:spPr>
                  <a:xfrm rot="16200000">
                    <a:off x="3700046" y="3857818"/>
                    <a:ext cx="193596" cy="200055"/>
                  </a:xfrm>
                  <a:prstGeom prst="rect">
                    <a:avLst/>
                  </a:prstGeom>
                  <a:blipFill>
                    <a:blip r:embed="rId7"/>
                    <a:stretch>
                      <a:fillRect t="-3125" r="-28125" b="-6250"/>
                    </a:stretch>
                  </a:blipFill>
                  <a:ln>
                    <a:noFill/>
                  </a:ln>
                </p:spPr>
                <p:txBody>
                  <a:bodyPr/>
                  <a:lstStyle/>
                  <a:p>
                    <a:r>
                      <a:rPr lang="ko-KR" altLang="en-US">
                        <a:noFill/>
                      </a:rPr>
                      <a:t> </a:t>
                    </a:r>
                  </a:p>
                </p:txBody>
              </p:sp>
            </mc:Fallback>
          </mc:AlternateContent>
          <p:sp>
            <p:nvSpPr>
              <p:cNvPr id="27" name="타원 26">
                <a:extLst>
                  <a:ext uri="{FF2B5EF4-FFF2-40B4-BE49-F238E27FC236}">
                    <a16:creationId xmlns:a16="http://schemas.microsoft.com/office/drawing/2014/main" id="{E0616B22-E26E-4F5D-97E5-63D1BDF613C3}"/>
                  </a:ext>
                </a:extLst>
              </p:cNvPr>
              <p:cNvSpPr/>
              <p:nvPr/>
            </p:nvSpPr>
            <p:spPr>
              <a:xfrm>
                <a:off x="3954780" y="3823985"/>
                <a:ext cx="54000" cy="5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a:extLst>
                  <a:ext uri="{FF2B5EF4-FFF2-40B4-BE49-F238E27FC236}">
                    <a16:creationId xmlns:a16="http://schemas.microsoft.com/office/drawing/2014/main" id="{2562FF01-6C7E-432B-B745-3EE914A5F784}"/>
                  </a:ext>
                </a:extLst>
              </p:cNvPr>
              <p:cNvPicPr>
                <a:picLocks noChangeAspect="1"/>
              </p:cNvPicPr>
              <p:nvPr/>
            </p:nvPicPr>
            <p:blipFill>
              <a:blip r:embed="rId8"/>
              <a:stretch>
                <a:fillRect/>
              </a:stretch>
            </p:blipFill>
            <p:spPr>
              <a:xfrm>
                <a:off x="4067997" y="3541265"/>
                <a:ext cx="54869" cy="54869"/>
              </a:xfrm>
              <a:prstGeom prst="rect">
                <a:avLst/>
              </a:prstGeom>
            </p:spPr>
          </p:pic>
          <p:pic>
            <p:nvPicPr>
              <p:cNvPr id="37" name="그림 36">
                <a:extLst>
                  <a:ext uri="{FF2B5EF4-FFF2-40B4-BE49-F238E27FC236}">
                    <a16:creationId xmlns:a16="http://schemas.microsoft.com/office/drawing/2014/main" id="{545EAF14-4210-4C37-B312-AC93AE5403FC}"/>
                  </a:ext>
                </a:extLst>
              </p:cNvPr>
              <p:cNvPicPr>
                <a:picLocks noChangeAspect="1"/>
              </p:cNvPicPr>
              <p:nvPr/>
            </p:nvPicPr>
            <p:blipFill rotWithShape="1">
              <a:blip r:embed="rId8"/>
              <a:srcRect b="30950"/>
              <a:stretch/>
            </p:blipFill>
            <p:spPr>
              <a:xfrm>
                <a:off x="4189804" y="3451096"/>
                <a:ext cx="54000" cy="37287"/>
              </a:xfrm>
              <a:prstGeom prst="rect">
                <a:avLst/>
              </a:prstGeom>
            </p:spPr>
          </p:pic>
          <p:pic>
            <p:nvPicPr>
              <p:cNvPr id="38" name="그림 37">
                <a:extLst>
                  <a:ext uri="{FF2B5EF4-FFF2-40B4-BE49-F238E27FC236}">
                    <a16:creationId xmlns:a16="http://schemas.microsoft.com/office/drawing/2014/main" id="{DE094C5C-BB1F-4610-ACE9-AD24E9668C02}"/>
                  </a:ext>
                </a:extLst>
              </p:cNvPr>
              <p:cNvPicPr>
                <a:picLocks noChangeAspect="1"/>
              </p:cNvPicPr>
              <p:nvPr/>
            </p:nvPicPr>
            <p:blipFill>
              <a:blip r:embed="rId8"/>
              <a:stretch>
                <a:fillRect/>
              </a:stretch>
            </p:blipFill>
            <p:spPr>
              <a:xfrm>
                <a:off x="4300407" y="3392675"/>
                <a:ext cx="54869" cy="54869"/>
              </a:xfrm>
              <a:prstGeom prst="rect">
                <a:avLst/>
              </a:prstGeom>
            </p:spPr>
          </p:pic>
          <p:pic>
            <p:nvPicPr>
              <p:cNvPr id="39" name="그림 38">
                <a:extLst>
                  <a:ext uri="{FF2B5EF4-FFF2-40B4-BE49-F238E27FC236}">
                    <a16:creationId xmlns:a16="http://schemas.microsoft.com/office/drawing/2014/main" id="{B0ABEF70-DFFF-4DBA-BF27-0BB4E15C2EAE}"/>
                  </a:ext>
                </a:extLst>
              </p:cNvPr>
              <p:cNvPicPr>
                <a:picLocks noChangeAspect="1"/>
              </p:cNvPicPr>
              <p:nvPr/>
            </p:nvPicPr>
            <p:blipFill>
              <a:blip r:embed="rId8"/>
              <a:stretch>
                <a:fillRect/>
              </a:stretch>
            </p:blipFill>
            <p:spPr>
              <a:xfrm>
                <a:off x="4344222" y="3392675"/>
                <a:ext cx="54869" cy="54869"/>
              </a:xfrm>
              <a:prstGeom prst="rect">
                <a:avLst/>
              </a:prstGeom>
            </p:spPr>
          </p:pic>
          <p:pic>
            <p:nvPicPr>
              <p:cNvPr id="40" name="그림 39">
                <a:extLst>
                  <a:ext uri="{FF2B5EF4-FFF2-40B4-BE49-F238E27FC236}">
                    <a16:creationId xmlns:a16="http://schemas.microsoft.com/office/drawing/2014/main" id="{D7CDB12F-8096-4042-8869-998100DCABDA}"/>
                  </a:ext>
                </a:extLst>
              </p:cNvPr>
              <p:cNvPicPr>
                <a:picLocks noChangeAspect="1"/>
              </p:cNvPicPr>
              <p:nvPr/>
            </p:nvPicPr>
            <p:blipFill>
              <a:blip r:embed="rId8"/>
              <a:stretch>
                <a:fillRect/>
              </a:stretch>
            </p:blipFill>
            <p:spPr>
              <a:xfrm>
                <a:off x="4481382" y="3651755"/>
                <a:ext cx="54869" cy="54869"/>
              </a:xfrm>
              <a:prstGeom prst="rect">
                <a:avLst/>
              </a:prstGeom>
            </p:spPr>
          </p:pic>
          <p:pic>
            <p:nvPicPr>
              <p:cNvPr id="41" name="그림 40">
                <a:extLst>
                  <a:ext uri="{FF2B5EF4-FFF2-40B4-BE49-F238E27FC236}">
                    <a16:creationId xmlns:a16="http://schemas.microsoft.com/office/drawing/2014/main" id="{AD58AE21-8CC8-409B-AAFC-5A498DA3E4D4}"/>
                  </a:ext>
                </a:extLst>
              </p:cNvPr>
              <p:cNvPicPr>
                <a:picLocks noChangeAspect="1"/>
              </p:cNvPicPr>
              <p:nvPr/>
            </p:nvPicPr>
            <p:blipFill>
              <a:blip r:embed="rId8"/>
              <a:stretch>
                <a:fillRect/>
              </a:stretch>
            </p:blipFill>
            <p:spPr>
              <a:xfrm>
                <a:off x="4559487" y="3769865"/>
                <a:ext cx="54869" cy="54869"/>
              </a:xfrm>
              <a:prstGeom prst="rect">
                <a:avLst/>
              </a:prstGeom>
            </p:spPr>
          </p:pic>
          <p:pic>
            <p:nvPicPr>
              <p:cNvPr id="42" name="그림 41">
                <a:extLst>
                  <a:ext uri="{FF2B5EF4-FFF2-40B4-BE49-F238E27FC236}">
                    <a16:creationId xmlns:a16="http://schemas.microsoft.com/office/drawing/2014/main" id="{E07F3997-BB1C-49E4-BDDC-90FFEC212F33}"/>
                  </a:ext>
                </a:extLst>
              </p:cNvPr>
              <p:cNvPicPr>
                <a:picLocks noChangeAspect="1"/>
              </p:cNvPicPr>
              <p:nvPr/>
            </p:nvPicPr>
            <p:blipFill>
              <a:blip r:embed="rId8"/>
              <a:stretch>
                <a:fillRect/>
              </a:stretch>
            </p:blipFill>
            <p:spPr>
              <a:xfrm>
                <a:off x="4624257" y="3912740"/>
                <a:ext cx="54869" cy="54869"/>
              </a:xfrm>
              <a:prstGeom prst="rect">
                <a:avLst/>
              </a:prstGeom>
            </p:spPr>
          </p:pic>
          <p:pic>
            <p:nvPicPr>
              <p:cNvPr id="43" name="그림 42">
                <a:extLst>
                  <a:ext uri="{FF2B5EF4-FFF2-40B4-BE49-F238E27FC236}">
                    <a16:creationId xmlns:a16="http://schemas.microsoft.com/office/drawing/2014/main" id="{D7AE9011-8A28-4CE6-BE69-1CE626523869}"/>
                  </a:ext>
                </a:extLst>
              </p:cNvPr>
              <p:cNvPicPr>
                <a:picLocks noChangeAspect="1"/>
              </p:cNvPicPr>
              <p:nvPr/>
            </p:nvPicPr>
            <p:blipFill rotWithShape="1">
              <a:blip r:embed="rId8"/>
              <a:srcRect b="30950"/>
              <a:stretch/>
            </p:blipFill>
            <p:spPr>
              <a:xfrm rot="10800000">
                <a:off x="4821495" y="4374629"/>
                <a:ext cx="54000" cy="37287"/>
              </a:xfrm>
              <a:prstGeom prst="rect">
                <a:avLst/>
              </a:prstGeom>
            </p:spPr>
          </p:pic>
          <p:pic>
            <p:nvPicPr>
              <p:cNvPr id="44" name="그림 43">
                <a:extLst>
                  <a:ext uri="{FF2B5EF4-FFF2-40B4-BE49-F238E27FC236}">
                    <a16:creationId xmlns:a16="http://schemas.microsoft.com/office/drawing/2014/main" id="{13232DE9-3522-4ED0-AA92-3CF02BB54DB9}"/>
                  </a:ext>
                </a:extLst>
              </p:cNvPr>
              <p:cNvPicPr>
                <a:picLocks noChangeAspect="1"/>
              </p:cNvPicPr>
              <p:nvPr/>
            </p:nvPicPr>
            <p:blipFill>
              <a:blip r:embed="rId8"/>
              <a:stretch>
                <a:fillRect/>
              </a:stretch>
            </p:blipFill>
            <p:spPr>
              <a:xfrm>
                <a:off x="4856667" y="4423280"/>
                <a:ext cx="54869" cy="54869"/>
              </a:xfrm>
              <a:prstGeom prst="rect">
                <a:avLst/>
              </a:prstGeom>
            </p:spPr>
          </p:pic>
          <p:pic>
            <p:nvPicPr>
              <p:cNvPr id="45" name="그림 44">
                <a:extLst>
                  <a:ext uri="{FF2B5EF4-FFF2-40B4-BE49-F238E27FC236}">
                    <a16:creationId xmlns:a16="http://schemas.microsoft.com/office/drawing/2014/main" id="{8D121795-864B-47EE-8195-3AB8B6EC67B8}"/>
                  </a:ext>
                </a:extLst>
              </p:cNvPr>
              <p:cNvPicPr>
                <a:picLocks noChangeAspect="1"/>
              </p:cNvPicPr>
              <p:nvPr/>
            </p:nvPicPr>
            <p:blipFill>
              <a:blip r:embed="rId8"/>
              <a:stretch>
                <a:fillRect/>
              </a:stretch>
            </p:blipFill>
            <p:spPr>
              <a:xfrm>
                <a:off x="4856667" y="4446140"/>
                <a:ext cx="54869" cy="54869"/>
              </a:xfrm>
              <a:prstGeom prst="rect">
                <a:avLst/>
              </a:prstGeom>
            </p:spPr>
          </p:pic>
          <p:pic>
            <p:nvPicPr>
              <p:cNvPr id="46" name="그림 45">
                <a:extLst>
                  <a:ext uri="{FF2B5EF4-FFF2-40B4-BE49-F238E27FC236}">
                    <a16:creationId xmlns:a16="http://schemas.microsoft.com/office/drawing/2014/main" id="{DAAEDD4B-5671-4D02-A0AC-29A14F0612EB}"/>
                  </a:ext>
                </a:extLst>
              </p:cNvPr>
              <p:cNvPicPr>
                <a:picLocks noChangeAspect="1"/>
              </p:cNvPicPr>
              <p:nvPr/>
            </p:nvPicPr>
            <p:blipFill>
              <a:blip r:embed="rId8"/>
              <a:stretch>
                <a:fillRect/>
              </a:stretch>
            </p:blipFill>
            <p:spPr>
              <a:xfrm>
                <a:off x="4982397" y="4476620"/>
                <a:ext cx="54869" cy="54869"/>
              </a:xfrm>
              <a:prstGeom prst="rect">
                <a:avLst/>
              </a:prstGeom>
            </p:spPr>
          </p:pic>
          <p:pic>
            <p:nvPicPr>
              <p:cNvPr id="47" name="그림 46">
                <a:extLst>
                  <a:ext uri="{FF2B5EF4-FFF2-40B4-BE49-F238E27FC236}">
                    <a16:creationId xmlns:a16="http://schemas.microsoft.com/office/drawing/2014/main" id="{56733B01-E432-4456-98A7-93EE6F248D52}"/>
                  </a:ext>
                </a:extLst>
              </p:cNvPr>
              <p:cNvPicPr>
                <a:picLocks noChangeAspect="1"/>
              </p:cNvPicPr>
              <p:nvPr/>
            </p:nvPicPr>
            <p:blipFill>
              <a:blip r:embed="rId8"/>
              <a:stretch>
                <a:fillRect/>
              </a:stretch>
            </p:blipFill>
            <p:spPr>
              <a:xfrm>
                <a:off x="5033832" y="4472810"/>
                <a:ext cx="54869" cy="54869"/>
              </a:xfrm>
              <a:prstGeom prst="rect">
                <a:avLst/>
              </a:prstGeom>
            </p:spPr>
          </p:pic>
          <p:pic>
            <p:nvPicPr>
              <p:cNvPr id="48" name="그림 47">
                <a:extLst>
                  <a:ext uri="{FF2B5EF4-FFF2-40B4-BE49-F238E27FC236}">
                    <a16:creationId xmlns:a16="http://schemas.microsoft.com/office/drawing/2014/main" id="{356DE4E4-E71E-4902-AD10-8FC03DED59FE}"/>
                  </a:ext>
                </a:extLst>
              </p:cNvPr>
              <p:cNvPicPr>
                <a:picLocks noChangeAspect="1"/>
              </p:cNvPicPr>
              <p:nvPr/>
            </p:nvPicPr>
            <p:blipFill>
              <a:blip r:embed="rId8"/>
              <a:stretch>
                <a:fillRect/>
              </a:stretch>
            </p:blipFill>
            <p:spPr>
              <a:xfrm>
                <a:off x="5110032" y="4537580"/>
                <a:ext cx="54869" cy="54869"/>
              </a:xfrm>
              <a:prstGeom prst="rect">
                <a:avLst/>
              </a:prstGeom>
            </p:spPr>
          </p:pic>
          <p:pic>
            <p:nvPicPr>
              <p:cNvPr id="51" name="그림 50">
                <a:extLst>
                  <a:ext uri="{FF2B5EF4-FFF2-40B4-BE49-F238E27FC236}">
                    <a16:creationId xmlns:a16="http://schemas.microsoft.com/office/drawing/2014/main" id="{B1407018-7792-41DD-9522-BBADB11449DF}"/>
                  </a:ext>
                </a:extLst>
              </p:cNvPr>
              <p:cNvPicPr>
                <a:picLocks noChangeAspect="1"/>
              </p:cNvPicPr>
              <p:nvPr/>
            </p:nvPicPr>
            <p:blipFill rotWithShape="1">
              <a:blip r:embed="rId8"/>
              <a:srcRect b="30950"/>
              <a:stretch/>
            </p:blipFill>
            <p:spPr>
              <a:xfrm>
                <a:off x="5066104" y="4331206"/>
                <a:ext cx="54000" cy="37287"/>
              </a:xfrm>
              <a:prstGeom prst="rect">
                <a:avLst/>
              </a:prstGeom>
            </p:spPr>
          </p:pic>
          <p:pic>
            <p:nvPicPr>
              <p:cNvPr id="53" name="그림 52">
                <a:extLst>
                  <a:ext uri="{FF2B5EF4-FFF2-40B4-BE49-F238E27FC236}">
                    <a16:creationId xmlns:a16="http://schemas.microsoft.com/office/drawing/2014/main" id="{4288539B-169D-44EF-B56B-DE3DB21C6F65}"/>
                  </a:ext>
                </a:extLst>
              </p:cNvPr>
              <p:cNvPicPr>
                <a:picLocks noChangeAspect="1"/>
              </p:cNvPicPr>
              <p:nvPr/>
            </p:nvPicPr>
            <p:blipFill>
              <a:blip r:embed="rId8"/>
              <a:stretch>
                <a:fillRect/>
              </a:stretch>
            </p:blipFill>
            <p:spPr>
              <a:xfrm>
                <a:off x="5630097" y="3356480"/>
                <a:ext cx="54869" cy="54869"/>
              </a:xfrm>
              <a:prstGeom prst="rect">
                <a:avLst/>
              </a:prstGeom>
            </p:spPr>
          </p:pic>
          <p:pic>
            <p:nvPicPr>
              <p:cNvPr id="54" name="그림 53">
                <a:extLst>
                  <a:ext uri="{FF2B5EF4-FFF2-40B4-BE49-F238E27FC236}">
                    <a16:creationId xmlns:a16="http://schemas.microsoft.com/office/drawing/2014/main" id="{9AC0A2A7-47EA-4FC7-84A9-DA2240E52E43}"/>
                  </a:ext>
                </a:extLst>
              </p:cNvPr>
              <p:cNvPicPr>
                <a:picLocks noChangeAspect="1"/>
              </p:cNvPicPr>
              <p:nvPr/>
            </p:nvPicPr>
            <p:blipFill>
              <a:blip r:embed="rId8"/>
              <a:stretch>
                <a:fillRect/>
              </a:stretch>
            </p:blipFill>
            <p:spPr>
              <a:xfrm>
                <a:off x="5772337" y="3356480"/>
                <a:ext cx="54869" cy="54869"/>
              </a:xfrm>
              <a:prstGeom prst="rect">
                <a:avLst/>
              </a:prstGeom>
            </p:spPr>
          </p:pic>
          <p:pic>
            <p:nvPicPr>
              <p:cNvPr id="55" name="그림 54">
                <a:extLst>
                  <a:ext uri="{FF2B5EF4-FFF2-40B4-BE49-F238E27FC236}">
                    <a16:creationId xmlns:a16="http://schemas.microsoft.com/office/drawing/2014/main" id="{04941D1D-D50D-4CD7-8CC0-C528987FF854}"/>
                  </a:ext>
                </a:extLst>
              </p:cNvPr>
              <p:cNvPicPr>
                <a:picLocks noChangeAspect="1"/>
              </p:cNvPicPr>
              <p:nvPr/>
            </p:nvPicPr>
            <p:blipFill>
              <a:blip r:embed="rId8"/>
              <a:stretch>
                <a:fillRect/>
              </a:stretch>
            </p:blipFill>
            <p:spPr>
              <a:xfrm>
                <a:off x="5782497" y="3440300"/>
                <a:ext cx="54869" cy="54869"/>
              </a:xfrm>
              <a:prstGeom prst="rect">
                <a:avLst/>
              </a:prstGeom>
            </p:spPr>
          </p:pic>
          <p:pic>
            <p:nvPicPr>
              <p:cNvPr id="62" name="그림 61">
                <a:extLst>
                  <a:ext uri="{FF2B5EF4-FFF2-40B4-BE49-F238E27FC236}">
                    <a16:creationId xmlns:a16="http://schemas.microsoft.com/office/drawing/2014/main" id="{BE6E8F15-501B-4CC4-9044-A7DD4B6A00B0}"/>
                  </a:ext>
                </a:extLst>
              </p:cNvPr>
              <p:cNvPicPr>
                <a:picLocks noChangeAspect="1"/>
              </p:cNvPicPr>
              <p:nvPr/>
            </p:nvPicPr>
            <p:blipFill rotWithShape="1">
              <a:blip r:embed="rId9"/>
              <a:srcRect t="5836"/>
              <a:stretch/>
            </p:blipFill>
            <p:spPr>
              <a:xfrm>
                <a:off x="3944972" y="2846832"/>
                <a:ext cx="1902117" cy="2187206"/>
              </a:xfrm>
              <a:prstGeom prst="rect">
                <a:avLst/>
              </a:prstGeom>
            </p:spPr>
          </p:pic>
          <p:sp>
            <p:nvSpPr>
              <p:cNvPr id="3" name="직사각형 2">
                <a:extLst>
                  <a:ext uri="{FF2B5EF4-FFF2-40B4-BE49-F238E27FC236}">
                    <a16:creationId xmlns:a16="http://schemas.microsoft.com/office/drawing/2014/main" id="{AA6D93CC-CD6E-454E-9EBC-AAAE67DA5B4B}"/>
                  </a:ext>
                </a:extLst>
              </p:cNvPr>
              <p:cNvSpPr/>
              <p:nvPr/>
            </p:nvSpPr>
            <p:spPr>
              <a:xfrm>
                <a:off x="3923188" y="2846832"/>
                <a:ext cx="2221580" cy="21945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a:extLst>
                  <a:ext uri="{FF2B5EF4-FFF2-40B4-BE49-F238E27FC236}">
                    <a16:creationId xmlns:a16="http://schemas.microsoft.com/office/drawing/2014/main" id="{CD5B4BFA-9FCA-4091-A16A-702FFAA5CE5B}"/>
                  </a:ext>
                </a:extLst>
              </p:cNvPr>
              <p:cNvPicPr>
                <a:picLocks noChangeAspect="1"/>
              </p:cNvPicPr>
              <p:nvPr/>
            </p:nvPicPr>
            <p:blipFill>
              <a:blip r:embed="rId8"/>
              <a:stretch>
                <a:fillRect/>
              </a:stretch>
            </p:blipFill>
            <p:spPr>
              <a:xfrm>
                <a:off x="5256717" y="4156580"/>
                <a:ext cx="54869" cy="54869"/>
              </a:xfrm>
              <a:prstGeom prst="rect">
                <a:avLst/>
              </a:prstGeom>
            </p:spPr>
          </p:pic>
          <p:pic>
            <p:nvPicPr>
              <p:cNvPr id="50" name="그림 49">
                <a:extLst>
                  <a:ext uri="{FF2B5EF4-FFF2-40B4-BE49-F238E27FC236}">
                    <a16:creationId xmlns:a16="http://schemas.microsoft.com/office/drawing/2014/main" id="{07F6C922-134D-439A-B873-343A003601F9}"/>
                  </a:ext>
                </a:extLst>
              </p:cNvPr>
              <p:cNvPicPr>
                <a:picLocks noChangeAspect="1"/>
              </p:cNvPicPr>
              <p:nvPr/>
            </p:nvPicPr>
            <p:blipFill>
              <a:blip r:embed="rId8"/>
              <a:stretch>
                <a:fillRect/>
              </a:stretch>
            </p:blipFill>
            <p:spPr>
              <a:xfrm>
                <a:off x="5268147" y="4128005"/>
                <a:ext cx="54869" cy="54869"/>
              </a:xfrm>
              <a:prstGeom prst="rect">
                <a:avLst/>
              </a:prstGeom>
            </p:spPr>
          </p:pic>
          <p:sp>
            <p:nvSpPr>
              <p:cNvPr id="52" name="타원 51">
                <a:extLst>
                  <a:ext uri="{FF2B5EF4-FFF2-40B4-BE49-F238E27FC236}">
                    <a16:creationId xmlns:a16="http://schemas.microsoft.com/office/drawing/2014/main" id="{B93CB33A-C767-4050-9207-99D16A23C77C}"/>
                  </a:ext>
                </a:extLst>
              </p:cNvPr>
              <p:cNvSpPr/>
              <p:nvPr/>
            </p:nvSpPr>
            <p:spPr>
              <a:xfrm>
                <a:off x="5359400" y="3285505"/>
                <a:ext cx="54000" cy="5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7" name="직선 연결선 56">
                <a:extLst>
                  <a:ext uri="{FF2B5EF4-FFF2-40B4-BE49-F238E27FC236}">
                    <a16:creationId xmlns:a16="http://schemas.microsoft.com/office/drawing/2014/main" id="{8D6D47F7-DB21-4D6D-828D-8137AB91C2FF}"/>
                  </a:ext>
                </a:extLst>
              </p:cNvPr>
              <p:cNvCxnSpPr>
                <a:cxnSpLocks/>
              </p:cNvCxnSpPr>
              <p:nvPr/>
            </p:nvCxnSpPr>
            <p:spPr>
              <a:xfrm>
                <a:off x="5388305" y="3339505"/>
                <a:ext cx="0" cy="1701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사각형: 둥근 모서리 57">
                <a:extLst>
                  <a:ext uri="{FF2B5EF4-FFF2-40B4-BE49-F238E27FC236}">
                    <a16:creationId xmlns:a16="http://schemas.microsoft.com/office/drawing/2014/main" id="{295E5374-AAC0-44AF-A506-BF1BC1CD791E}"/>
                  </a:ext>
                </a:extLst>
              </p:cNvPr>
              <p:cNvSpPr/>
              <p:nvPr/>
            </p:nvSpPr>
            <p:spPr>
              <a:xfrm>
                <a:off x="5372735" y="3808744"/>
                <a:ext cx="36000" cy="216000"/>
              </a:xfrm>
              <a:prstGeom prst="round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6" name="TextBox 55">
              <a:extLst>
                <a:ext uri="{FF2B5EF4-FFF2-40B4-BE49-F238E27FC236}">
                  <a16:creationId xmlns:a16="http://schemas.microsoft.com/office/drawing/2014/main" id="{623D7C1B-4154-45A5-B70C-2195F8FCD1E5}"/>
                </a:ext>
              </a:extLst>
            </p:cNvPr>
            <p:cNvSpPr txBox="1"/>
            <p:nvPr/>
          </p:nvSpPr>
          <p:spPr>
            <a:xfrm>
              <a:off x="2847661" y="5394622"/>
              <a:ext cx="4270852" cy="271684"/>
            </a:xfrm>
            <a:prstGeom prst="rect">
              <a:avLst/>
            </a:prstGeom>
            <a:noFill/>
          </p:spPr>
          <p:txBody>
            <a:bodyPr wrap="square">
              <a:spAutoFit/>
            </a:bodyPr>
            <a:lstStyle/>
            <a:p>
              <a:pPr algn="ct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bị quá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mức</a:t>
              </a:r>
              <a:endParaRPr lang="ko-KR" altLang="en-US" sz="1300" dirty="0">
                <a:solidFill>
                  <a:prstClr val="black">
                    <a:lumMod val="85000"/>
                    <a:lumOff val="15000"/>
                  </a:prstClr>
                </a:solidFill>
                <a:latin typeface="SamsungOne-400" panose="020B0503030303020204" pitchFamily="34" charset="0"/>
              </a:endParaRPr>
            </a:p>
          </p:txBody>
        </p:sp>
      </p:grpSp>
    </p:spTree>
    <p:custDataLst>
      <p:tags r:id="rId1"/>
    </p:custDataLst>
    <p:extLst>
      <p:ext uri="{BB962C8B-B14F-4D97-AF65-F5344CB8AC3E}">
        <p14:creationId xmlns:p14="http://schemas.microsoft.com/office/powerpoint/2010/main" val="3305812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1.8.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học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6" name="직사각형 15">
            <a:extLst>
              <a:ext uri="{FF2B5EF4-FFF2-40B4-BE49-F238E27FC236}">
                <a16:creationId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Chọn một mô hình mạnh mẽ hơn với nhiều tham số mô hình hơn.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Cung cấp các tính năng tốt hơn trong việc học thuật toán (feature engineering).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Giảm các ràng buộc của mô hình (giảm các siêu tham số quy định).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735EEC88-96FF-48BC-9C75-8973069551C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b="1" dirty="0" err="1">
                <a:solidFill>
                  <a:srgbClr val="1429A0"/>
                </a:solidFill>
                <a:latin typeface="SamsungOne-400" panose="020B0503030303020204" pitchFamily="34" charset="0"/>
                <a:ea typeface="SamsungOne-400" panose="020B0503030303020204" pitchFamily="34" charset="0"/>
              </a:rPr>
              <a:t>Thiếu</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trang</a:t>
            </a:r>
            <a:r>
              <a:rPr lang="en-US" altLang="ko-KR" sz="1400" b="1" dirty="0">
                <a:solidFill>
                  <a:srgbClr val="1429A0"/>
                </a:solidFill>
                <a:latin typeface="SamsungOne-400" panose="020B0503030303020204" pitchFamily="34" charset="0"/>
                <a:ea typeface="SamsungOne-400" panose="020B0503030303020204" pitchFamily="34" charset="0"/>
              </a:rPr>
              <a:t> bị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8CE4FDDE-A216-42AD-B7D8-289A08BA6444}"/>
              </a:ext>
            </a:extLst>
          </p:cNvPr>
          <p:cNvGrpSpPr/>
          <p:nvPr/>
        </p:nvGrpSpPr>
        <p:grpSpPr>
          <a:xfrm>
            <a:off x="3421920" y="2814047"/>
            <a:ext cx="2841385" cy="2784782"/>
            <a:chOff x="3315575" y="2814047"/>
            <a:chExt cx="2841385" cy="2784782"/>
          </a:xfrm>
        </p:grpSpPr>
        <p:grpSp>
          <p:nvGrpSpPr>
            <p:cNvPr id="2" name="그룹 1">
              <a:extLst>
                <a:ext uri="{FF2B5EF4-FFF2-40B4-BE49-F238E27FC236}">
                  <a16:creationId xmlns:a16="http://schemas.microsoft.com/office/drawing/2014/main" id="{62C9098A-0C67-4D3F-AC90-8ABD4FE08AF8}"/>
                </a:ext>
              </a:extLst>
            </p:cNvPr>
            <p:cNvGrpSpPr/>
            <p:nvPr/>
          </p:nvGrpSpPr>
          <p:grpSpPr>
            <a:xfrm>
              <a:off x="3315575" y="3929792"/>
              <a:ext cx="1634257" cy="1669037"/>
              <a:chOff x="3315575" y="4212233"/>
              <a:chExt cx="1634257" cy="1669037"/>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4A7507-27BE-48E0-9AE7-BF1F007D2238}"/>
                      </a:ext>
                    </a:extLst>
                  </p:cNvPr>
                  <p:cNvSpPr txBox="1"/>
                  <p:nvPr/>
                </p:nvSpPr>
                <p:spPr>
                  <a:xfrm>
                    <a:off x="4756236" y="5681215"/>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𝑥</m:t>
                          </m:r>
                        </m:oMath>
                      </m:oMathPara>
                    </a14:m>
                    <a:endParaRPr lang="en-US" sz="1300" dirty="0">
                      <a:solidFill>
                        <a:schemeClr val="tx1"/>
                      </a:solidFill>
                    </a:endParaRPr>
                  </a:p>
                </p:txBody>
              </p:sp>
            </mc:Choice>
            <mc:Fallback xmlns="">
              <p:sp>
                <p:nvSpPr>
                  <p:cNvPr id="19" name="TextBox 18">
                    <a:extLst>
                      <a:ext uri="{FF2B5EF4-FFF2-40B4-BE49-F238E27FC236}">
                        <a16:creationId xmlns:a16="http://schemas.microsoft.com/office/drawing/2014/main" id="{834A7507-27BE-48E0-9AE7-BF1F007D2238}"/>
                      </a:ext>
                    </a:extLst>
                  </p:cNvPr>
                  <p:cNvSpPr txBox="1">
                    <a:spLocks noRot="1" noChangeAspect="1" noMove="1" noResize="1" noEditPoints="1" noAdjustHandles="1" noChangeArrowheads="1" noChangeShapeType="1" noTextEdit="1"/>
                  </p:cNvSpPr>
                  <p:nvPr/>
                </p:nvSpPr>
                <p:spPr>
                  <a:xfrm>
                    <a:off x="4756236" y="5681215"/>
                    <a:ext cx="193596" cy="200055"/>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2334D29-49F4-4C16-943E-0F9637865EFD}"/>
                      </a:ext>
                    </a:extLst>
                  </p:cNvPr>
                  <p:cNvSpPr txBox="1"/>
                  <p:nvPr/>
                </p:nvSpPr>
                <p:spPr>
                  <a:xfrm rot="16200000">
                    <a:off x="3318805" y="4209003"/>
                    <a:ext cx="193596" cy="200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algn="ctr">
                      <a:defRPr sz="1100" b="0">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r>
                            <a:rPr lang="en-US" altLang="ko-KR" sz="1300" i="1" smtClean="0">
                              <a:solidFill>
                                <a:schemeClr val="tx1"/>
                              </a:solidFill>
                              <a:latin typeface="Cambria Math" panose="02040503050406030204" pitchFamily="18" charset="0"/>
                            </a:rPr>
                            <m:t>𝑦</m:t>
                          </m:r>
                        </m:oMath>
                      </m:oMathPara>
                    </a14:m>
                    <a:endParaRPr lang="en-US" sz="1300" dirty="0">
                      <a:solidFill>
                        <a:schemeClr val="tx1"/>
                      </a:solidFill>
                    </a:endParaRPr>
                  </a:p>
                </p:txBody>
              </p:sp>
            </mc:Choice>
            <mc:Fallback xmlns="">
              <p:sp>
                <p:nvSpPr>
                  <p:cNvPr id="20" name="TextBox 19">
                    <a:extLst>
                      <a:ext uri="{FF2B5EF4-FFF2-40B4-BE49-F238E27FC236}">
                        <a16:creationId xmlns:a16="http://schemas.microsoft.com/office/drawing/2014/main" id="{12334D29-49F4-4C16-943E-0F9637865EFD}"/>
                      </a:ext>
                    </a:extLst>
                  </p:cNvPr>
                  <p:cNvSpPr txBox="1">
                    <a:spLocks noRot="1" noChangeAspect="1" noMove="1" noResize="1" noEditPoints="1" noAdjustHandles="1" noChangeArrowheads="1" noChangeShapeType="1" noTextEdit="1"/>
                  </p:cNvSpPr>
                  <p:nvPr/>
                </p:nvSpPr>
                <p:spPr>
                  <a:xfrm rot="16200000">
                    <a:off x="3318805" y="4209003"/>
                    <a:ext cx="193596" cy="200055"/>
                  </a:xfrm>
                  <a:prstGeom prst="rect">
                    <a:avLst/>
                  </a:prstGeom>
                  <a:blipFill>
                    <a:blip r:embed="rId7"/>
                    <a:stretch>
                      <a:fillRect t="-6452" r="-24242" b="-6452"/>
                    </a:stretch>
                  </a:blipFill>
                  <a:ln>
                    <a:noFill/>
                  </a:ln>
                </p:spPr>
                <p:txBody>
                  <a:bodyPr/>
                  <a:lstStyle/>
                  <a:p>
                    <a:r>
                      <a:rPr lang="ko-KR" altLang="en-US">
                        <a:noFill/>
                      </a:rPr>
                      <a:t> </a:t>
                    </a:r>
                  </a:p>
                </p:txBody>
              </p:sp>
            </mc:Fallback>
          </mc:AlternateContent>
        </p:grpSp>
        <p:sp>
          <p:nvSpPr>
            <p:cNvPr id="23" name="타원 22">
              <a:extLst>
                <a:ext uri="{FF2B5EF4-FFF2-40B4-BE49-F238E27FC236}">
                  <a16:creationId xmlns:a16="http://schemas.microsoft.com/office/drawing/2014/main" id="{DE25C1F6-4149-48B3-85EC-552CD054AE76}"/>
                </a:ext>
              </a:extLst>
            </p:cNvPr>
            <p:cNvSpPr/>
            <p:nvPr/>
          </p:nvSpPr>
          <p:spPr>
            <a:xfrm>
              <a:off x="3595114" y="395449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CB9D39A5-7C05-425D-9E3B-E510207AEDF4}"/>
                </a:ext>
              </a:extLst>
            </p:cNvPr>
            <p:cNvSpPr/>
            <p:nvPr/>
          </p:nvSpPr>
          <p:spPr>
            <a:xfrm>
              <a:off x="3541072" y="2814047"/>
              <a:ext cx="2615888" cy="2565172"/>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CCF7183C-BBA1-4175-99A5-C3C4A161F647}"/>
                </a:ext>
              </a:extLst>
            </p:cNvPr>
            <p:cNvCxnSpPr/>
            <p:nvPr/>
          </p:nvCxnSpPr>
          <p:spPr>
            <a:xfrm>
              <a:off x="3541072" y="3967388"/>
              <a:ext cx="2608268" cy="2709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a16="http://schemas.microsoft.com/office/drawing/2014/main" id="{93B97E8F-810F-4A51-B532-968E63E7D5D6}"/>
                </a:ext>
              </a:extLst>
            </p:cNvPr>
            <p:cNvSpPr/>
            <p:nvPr/>
          </p:nvSpPr>
          <p:spPr>
            <a:xfrm>
              <a:off x="3722114" y="36303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1D22C557-49AA-4288-BBBA-3800DE4629B7}"/>
                </a:ext>
              </a:extLst>
            </p:cNvPr>
            <p:cNvSpPr/>
            <p:nvPr/>
          </p:nvSpPr>
          <p:spPr>
            <a:xfrm>
              <a:off x="3869434" y="35084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E298A2CC-4C1C-4360-82B8-603B884795DB}"/>
                </a:ext>
              </a:extLst>
            </p:cNvPr>
            <p:cNvSpPr/>
            <p:nvPr/>
          </p:nvSpPr>
          <p:spPr>
            <a:xfrm>
              <a:off x="3998974" y="34373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09EE5A7F-726E-4FBB-8BCB-DB6E198A36B1}"/>
                </a:ext>
              </a:extLst>
            </p:cNvPr>
            <p:cNvSpPr/>
            <p:nvPr/>
          </p:nvSpPr>
          <p:spPr>
            <a:xfrm>
              <a:off x="4049774" y="344496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9A4B38AD-2203-4A18-A998-2082F35E53ED}"/>
                </a:ext>
              </a:extLst>
            </p:cNvPr>
            <p:cNvSpPr/>
            <p:nvPr/>
          </p:nvSpPr>
          <p:spPr>
            <a:xfrm>
              <a:off x="4214874" y="37548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EB2D0FA0-AB98-4A66-A3BD-338D4A3492D5}"/>
                </a:ext>
              </a:extLst>
            </p:cNvPr>
            <p:cNvSpPr/>
            <p:nvPr/>
          </p:nvSpPr>
          <p:spPr>
            <a:xfrm>
              <a:off x="4303774" y="38920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C770E6CA-EF14-4BB6-85A4-801F39C89FA2}"/>
                </a:ext>
              </a:extLst>
            </p:cNvPr>
            <p:cNvSpPr/>
            <p:nvPr/>
          </p:nvSpPr>
          <p:spPr>
            <a:xfrm>
              <a:off x="4382514" y="4061171"/>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7B3C53B2-850B-441F-9E46-8FC5B89D5095}"/>
                </a:ext>
              </a:extLst>
            </p:cNvPr>
            <p:cNvSpPr/>
            <p:nvPr/>
          </p:nvSpPr>
          <p:spPr>
            <a:xfrm>
              <a:off x="557631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D49CB038-5325-4A29-92A9-49BD59BA211D}"/>
                </a:ext>
              </a:extLst>
            </p:cNvPr>
            <p:cNvSpPr/>
            <p:nvPr/>
          </p:nvSpPr>
          <p:spPr>
            <a:xfrm>
              <a:off x="5731254" y="339924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BBB863B1-D423-4339-8DB6-493EA3AC978B}"/>
                </a:ext>
              </a:extLst>
            </p:cNvPr>
            <p:cNvSpPr/>
            <p:nvPr/>
          </p:nvSpPr>
          <p:spPr>
            <a:xfrm>
              <a:off x="5746494" y="34932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04155AD0-D5AA-4BDF-B651-03505E2E6B8A}"/>
                </a:ext>
              </a:extLst>
            </p:cNvPr>
            <p:cNvSpPr/>
            <p:nvPr/>
          </p:nvSpPr>
          <p:spPr>
            <a:xfrm>
              <a:off x="5144514" y="43111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8C4B567A-3110-4F0E-9C0D-D565A39AD8E2}"/>
                </a:ext>
              </a:extLst>
            </p:cNvPr>
            <p:cNvSpPr/>
            <p:nvPr/>
          </p:nvSpPr>
          <p:spPr>
            <a:xfrm>
              <a:off x="5131814" y="4344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DE036F5B-7497-428D-8DFB-5713BE4CC92E}"/>
                </a:ext>
              </a:extLst>
            </p:cNvPr>
            <p:cNvSpPr/>
            <p:nvPr/>
          </p:nvSpPr>
          <p:spPr>
            <a:xfrm>
              <a:off x="4903214" y="4539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A87BAE99-C9C3-4A0C-A9A7-ACBC3F0027FA}"/>
                </a:ext>
              </a:extLst>
            </p:cNvPr>
            <p:cNvSpPr/>
            <p:nvPr/>
          </p:nvSpPr>
          <p:spPr>
            <a:xfrm>
              <a:off x="4608574" y="45778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a:extLst>
                <a:ext uri="{FF2B5EF4-FFF2-40B4-BE49-F238E27FC236}">
                  <a16:creationId xmlns:a16="http://schemas.microsoft.com/office/drawing/2014/main" id="{C62F5AC9-4877-43EC-9535-82A718B25A33}"/>
                </a:ext>
              </a:extLst>
            </p:cNvPr>
            <p:cNvSpPr/>
            <p:nvPr/>
          </p:nvSpPr>
          <p:spPr>
            <a:xfrm>
              <a:off x="4651754" y="466670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a:extLst>
                <a:ext uri="{FF2B5EF4-FFF2-40B4-BE49-F238E27FC236}">
                  <a16:creationId xmlns:a16="http://schemas.microsoft.com/office/drawing/2014/main" id="{3E08916E-88C4-4684-907E-E80FA549953A}"/>
                </a:ext>
              </a:extLst>
            </p:cNvPr>
            <p:cNvSpPr/>
            <p:nvPr/>
          </p:nvSpPr>
          <p:spPr>
            <a:xfrm>
              <a:off x="4651754" y="46997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a:extLst>
                <a:ext uri="{FF2B5EF4-FFF2-40B4-BE49-F238E27FC236}">
                  <a16:creationId xmlns:a16="http://schemas.microsoft.com/office/drawing/2014/main" id="{3F7C055E-2FE8-4A47-A33D-E898B8F98FDE}"/>
                </a:ext>
              </a:extLst>
            </p:cNvPr>
            <p:cNvSpPr/>
            <p:nvPr/>
          </p:nvSpPr>
          <p:spPr>
            <a:xfrm>
              <a:off x="480415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a:extLst>
                <a:ext uri="{FF2B5EF4-FFF2-40B4-BE49-F238E27FC236}">
                  <a16:creationId xmlns:a16="http://schemas.microsoft.com/office/drawing/2014/main" id="{9D28E0E3-B68A-47EB-93E8-9B50FD41E904}"/>
                </a:ext>
              </a:extLst>
            </p:cNvPr>
            <p:cNvSpPr/>
            <p:nvPr/>
          </p:nvSpPr>
          <p:spPr>
            <a:xfrm>
              <a:off x="4857494" y="472512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a:extLst>
                <a:ext uri="{FF2B5EF4-FFF2-40B4-BE49-F238E27FC236}">
                  <a16:creationId xmlns:a16="http://schemas.microsoft.com/office/drawing/2014/main" id="{68E8D7C6-65FB-4D2F-938A-DB609A94021F}"/>
                </a:ext>
              </a:extLst>
            </p:cNvPr>
            <p:cNvSpPr/>
            <p:nvPr/>
          </p:nvSpPr>
          <p:spPr>
            <a:xfrm>
              <a:off x="4946394" y="4798787"/>
              <a:ext cx="61200" cy="6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611671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40968"/>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Ứng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dụng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21E40597-BA8C-4395-8FB6-30EF8664AFB5}"/>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Ứng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tuệ</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tạo</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Nhận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diện</a:t>
            </a:r>
            <a:r>
              <a:rPr lang="en-US" altLang="ko-KR" dirty="0">
                <a:solidFill>
                  <a:srgbClr val="A6A6A6"/>
                </a:solidFill>
                <a:latin typeface="SamsungOne-400" panose="020B0503030303020204" pitchFamily="34" charset="0"/>
                <a:ea typeface="SamsungOne-400" panose="020B0503030303020204" pitchFamily="34" charset="0"/>
              </a:rPr>
              <a:t> hình </a:t>
            </a:r>
            <a:r>
              <a:rPr lang="en-US" altLang="ko-KR" dirty="0" err="1">
                <a:solidFill>
                  <a:srgbClr val="A6A6A6"/>
                </a:solidFill>
                <a:latin typeface="SamsungOne-400" panose="020B0503030303020204" pitchFamily="34" charset="0"/>
                <a:ea typeface="SamsungOne-400" panose="020B0503030303020204" pitchFamily="34" charset="0"/>
              </a:rPr>
              <a:t>ảnh</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2.4.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giọng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nói</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322301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Ứng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p:cNvGrpSpPr/>
          <p:nvPr/>
        </p:nvGrpSpPr>
        <p:grpSpPr>
          <a:xfrm>
            <a:off x="702940" y="2749964"/>
            <a:ext cx="8678169" cy="292388"/>
            <a:chOff x="7183660" y="3873914"/>
            <a:chExt cx="8678169" cy="292388"/>
          </a:xfrm>
        </p:grpSpPr>
        <p:sp>
          <p:nvSpPr>
            <p:cNvPr id="29" name="사각형: 둥근 모서리 32">
              <a:extLst>
                <a:ext uri="{FF2B5EF4-FFF2-40B4-BE49-F238E27FC236}">
                  <a16:creationId xmlns:a16="http://schemas.microsoft.com/office/drawing/2014/main"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Ex</a:t>
              </a:r>
            </a:p>
          </p:txBody>
        </p:sp>
        <p:sp>
          <p:nvSpPr>
            <p:cNvPr id="30" name="직사각형 29"/>
            <p:cNvSpPr/>
            <p:nvPr/>
          </p:nvSpPr>
          <p:spPr>
            <a:xfrm>
              <a:off x="7411181" y="3873914"/>
              <a:ext cx="8450648" cy="292388"/>
            </a:xfrm>
            <a:prstGeom prst="rect">
              <a:avLst/>
            </a:prstGeom>
          </p:spPr>
          <p:txBody>
            <a:bodyPr wrap="square">
              <a:spAutoFit/>
            </a:bodyPr>
            <a:lstStyle/>
            <a:p>
              <a:pPr>
                <a:spcAft>
                  <a:spcPts val="600"/>
                </a:spcAft>
                <a:buClr>
                  <a:srgbClr val="A5A5A5"/>
                </a:buClr>
                <a:defRPr/>
              </a:pPr>
              <a:r>
                <a:rPr lang="vi-VN" altLang="ko-KR" sz="1300" dirty="0">
                  <a:solidFill>
                    <a:prstClr val="black">
                      <a:lumMod val="85000"/>
                      <a:lumOff val="15000"/>
                    </a:prstClr>
                  </a:solidFill>
                  <a:latin typeface="SamsungOne-400" panose="020B0503030303020204" pitchFamily="34" charset="0"/>
                </a:rPr>
                <a:t>Một mô hình học sâu có thể chẩn đoán ung thư da với độ chính xác gần bằng con người</a:t>
              </a:r>
              <a:endParaRPr lang="en-US" altLang="ko-KR" sz="1300" dirty="0">
                <a:solidFill>
                  <a:prstClr val="black">
                    <a:lumMod val="85000"/>
                    <a:lumOff val="15000"/>
                  </a:prstClr>
                </a:solidFill>
                <a:latin typeface="SamsungOne-400" panose="020B0503030303020204" pitchFamily="34" charset="0"/>
                <a:ea typeface="SamsungOne-400" pitchFamily="34" charset="0"/>
              </a:endParaRPr>
            </a:p>
          </p:txBody>
        </p:sp>
      </p:grpSp>
      <p:sp>
        <p:nvSpPr>
          <p:cNvPr id="16" name="사각형: 둥근 모서리 32">
            <a:extLst>
              <a:ext uri="{FF2B5EF4-FFF2-40B4-BE49-F238E27FC236}">
                <a16:creationId xmlns:a16="http://schemas.microsoft.com/office/drawing/2014/main" id="{9F9FFF6C-7C72-4E08-8072-03F5113CBF51}"/>
              </a:ext>
            </a:extLst>
          </p:cNvPr>
          <p:cNvSpPr/>
          <p:nvPr/>
        </p:nvSpPr>
        <p:spPr>
          <a:xfrm>
            <a:off x="942348" y="3643380"/>
            <a:ext cx="2799562" cy="21550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400" panose="020B0503030303020204" pitchFamily="34" charset="0"/>
                <a:ea typeface="SamsungOne-400" panose="020B0503030303020204" pitchFamily="34" charset="0"/>
              </a:rPr>
              <a:t>https://www.nature.com/articles/nature21056</a:t>
            </a:r>
          </a:p>
        </p:txBody>
      </p:sp>
      <p:grpSp>
        <p:nvGrpSpPr>
          <p:cNvPr id="17" name="그룹 16"/>
          <p:cNvGrpSpPr/>
          <p:nvPr/>
        </p:nvGrpSpPr>
        <p:grpSpPr>
          <a:xfrm>
            <a:off x="951873" y="3108479"/>
            <a:ext cx="7092832" cy="492443"/>
            <a:chOff x="951873" y="3050065"/>
            <a:chExt cx="7092832" cy="492443"/>
          </a:xfrm>
        </p:grpSpPr>
        <p:sp>
          <p:nvSpPr>
            <p:cNvPr id="27" name="직사각형 26"/>
            <p:cNvSpPr/>
            <p:nvPr/>
          </p:nvSpPr>
          <p:spPr>
            <a:xfrm>
              <a:off x="1292490" y="3050065"/>
              <a:ext cx="6752215" cy="492443"/>
            </a:xfrm>
            <a:prstGeom prst="rect">
              <a:avLst/>
            </a:prstGeom>
          </p:spPr>
          <p:txBody>
            <a:bodyPr wrap="square">
              <a:spAutoFit/>
            </a:bodyPr>
            <a:lstStyle/>
            <a:p>
              <a:r>
                <a:rPr lang="en-US" altLang="ko-KR" sz="1300" dirty="0">
                  <a:latin typeface="SamsungOne-400" pitchFamily="34" charset="0"/>
                  <a:ea typeface="SamsungOne-400" pitchFamily="34" charset="0"/>
                </a:rPr>
                <a:t>Andre Esteva, et al., “</a:t>
              </a:r>
              <a:r>
                <a:rPr lang="vi-VN" altLang="ko-KR" sz="1300" b="1" dirty="0">
                  <a:latin typeface="SamsungOne-400" pitchFamily="34" charset="0"/>
                  <a:ea typeface="SamsungOne-400" pitchFamily="34" charset="0"/>
                </a:rPr>
                <a:t>Phân loại cấp độ bác sĩ da liễu về ung thư da với mạng lưới thần kinh sâu</a:t>
              </a:r>
              <a:r>
                <a:rPr lang="en-US" altLang="ko-KR" sz="1300" dirty="0">
                  <a:latin typeface="SamsungOne-400" pitchFamily="34" charset="0"/>
                  <a:ea typeface="SamsungOne-400" pitchFamily="34" charset="0"/>
                </a:rPr>
                <a:t>”, </a:t>
              </a:r>
              <a:r>
                <a:rPr lang="en-US" altLang="ko-KR" sz="1300" dirty="0" err="1">
                  <a:latin typeface="SamsungOne-400" pitchFamily="34" charset="0"/>
                  <a:ea typeface="SamsungOne-400" pitchFamily="34" charset="0"/>
                </a:rPr>
                <a:t>Tạp</a:t>
              </a:r>
              <a:r>
                <a:rPr lang="en-US" altLang="ko-KR" sz="1300" dirty="0">
                  <a:latin typeface="SamsungOne-400" pitchFamily="34" charset="0"/>
                  <a:ea typeface="SamsungOne-400" pitchFamily="34" charset="0"/>
                </a:rPr>
                <a:t> </a:t>
              </a:r>
              <a:r>
                <a:rPr lang="en-US" altLang="ko-KR" sz="1300" dirty="0" err="1">
                  <a:latin typeface="SamsungOne-400" pitchFamily="34" charset="0"/>
                  <a:ea typeface="SamsungOne-400" pitchFamily="34" charset="0"/>
                </a:rPr>
                <a:t>chí</a:t>
              </a:r>
              <a:r>
                <a:rPr lang="en-US" altLang="ko-KR" sz="1300" dirty="0">
                  <a:latin typeface="SamsungOne-400" pitchFamily="34" charset="0"/>
                  <a:ea typeface="SamsungOne-400" pitchFamily="34" charset="0"/>
                </a:rPr>
                <a:t> </a:t>
              </a:r>
              <a:r>
                <a:rPr lang="en-US" altLang="ko-KR" sz="1300" i="1" dirty="0">
                  <a:latin typeface="SamsungOne-400" pitchFamily="34" charset="0"/>
                  <a:ea typeface="SamsungOne-400" pitchFamily="34" charset="0"/>
                </a:rPr>
                <a:t>Nature, </a:t>
              </a:r>
              <a:r>
                <a:rPr lang="en-US" altLang="ko-KR" sz="1300" dirty="0">
                  <a:latin typeface="SamsungOne-400" pitchFamily="34" charset="0"/>
                  <a:ea typeface="SamsungOne-400" pitchFamily="34" charset="0"/>
                </a:rPr>
                <a:t>số 542(2017), </a:t>
              </a:r>
              <a:r>
                <a:rPr lang="en-US" altLang="ko-KR" sz="1300" dirty="0" err="1">
                  <a:latin typeface="SamsungOne-400" pitchFamily="34" charset="0"/>
                  <a:ea typeface="SamsungOne-400" pitchFamily="34" charset="0"/>
                </a:rPr>
                <a:t>trang</a:t>
              </a:r>
              <a:r>
                <a:rPr lang="en-US" altLang="ko-KR" sz="1300" dirty="0">
                  <a:latin typeface="SamsungOne-400" pitchFamily="34" charset="0"/>
                  <a:ea typeface="SamsungOne-400" pitchFamily="34" charset="0"/>
                </a:rPr>
                <a:t> 115–118 </a:t>
              </a:r>
            </a:p>
          </p:txBody>
        </p:sp>
        <p:pic>
          <p:nvPicPr>
            <p:cNvPr id="28" name="Picture 3" descr="C:\Users\USER\Downloads\fi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873" y="3089793"/>
              <a:ext cx="399139" cy="3991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F54C179B-0E7D-47F1-85C3-39F1F5F38A92}"/>
              </a:ext>
            </a:extLst>
          </p:cNvPr>
          <p:cNvGrpSpPr/>
          <p:nvPr/>
        </p:nvGrpSpPr>
        <p:grpSpPr>
          <a:xfrm>
            <a:off x="663694" y="4587061"/>
            <a:ext cx="2804261" cy="1577396"/>
            <a:chOff x="702939" y="4930915"/>
            <a:chExt cx="2804261" cy="1577396"/>
          </a:xfrm>
        </p:grpSpPr>
        <p:pic>
          <p:nvPicPr>
            <p:cNvPr id="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39" y="4930915"/>
              <a:ext cx="2804261" cy="1577396"/>
            </a:xfrm>
            <a:prstGeom prst="rect">
              <a:avLst/>
            </a:prstGeom>
            <a:noFill/>
            <a:ln w="3175">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사각형: 둥근 모서리 32">
              <a:extLst>
                <a:ext uri="{FF2B5EF4-FFF2-40B4-BE49-F238E27FC236}">
                  <a16:creationId xmlns:a16="http://schemas.microsoft.com/office/drawing/2014/main" id="{99D126D0-46A4-4689-BEF4-90FFB4DD4DA0}"/>
                </a:ext>
              </a:extLst>
            </p:cNvPr>
            <p:cNvSpPr/>
            <p:nvPr/>
          </p:nvSpPr>
          <p:spPr>
            <a:xfrm>
              <a:off x="741721" y="6239216"/>
              <a:ext cx="2376302" cy="2192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400" panose="020B0503030303020204" pitchFamily="34" charset="0"/>
                  <a:ea typeface="SamsungOne-400" panose="020B0503030303020204" pitchFamily="34" charset="0"/>
                </a:rPr>
                <a:t>https://deepmind.com/blog/alphafold/</a:t>
              </a:r>
            </a:p>
          </p:txBody>
        </p:sp>
      </p:grpSp>
      <p:grpSp>
        <p:nvGrpSpPr>
          <p:cNvPr id="36" name="그룹 3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7" name="직사각형 3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Ứng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8" name="직사각형 3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5" name="직사각형 24">
            <a:extLst>
              <a:ext uri="{FF2B5EF4-FFF2-40B4-BE49-F238E27FC236}">
                <a16:creationId xmlns:a16="http://schemas.microsoft.com/office/drawing/2014/main" id="{2EEC59BD-77D9-4D23-BF84-FDB5D3367822}"/>
              </a:ext>
            </a:extLst>
          </p:cNvPr>
          <p:cNvSpPr/>
          <p:nvPr/>
        </p:nvSpPr>
        <p:spPr>
          <a:xfrm>
            <a:off x="558800" y="1902172"/>
            <a:ext cx="8763637"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Nhờ học máy, các bộ lọc thư rác email, phần mềm nhận dạng giọng nói và văn bản tiện lợi, các công cụ tìm kiếm web đáng tin cậy và các phương tiện tự hành an toàn và hiệu quả sẽ có sẵn.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Cũng đã có những tiến bộ lớn trong các ứng dụng y tế.</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B645969B-7651-46DC-B495-4C0D67913121}"/>
              </a:ext>
            </a:extLst>
          </p:cNvPr>
          <p:cNvSpPr/>
          <p:nvPr/>
        </p:nvSpPr>
        <p:spPr>
          <a:xfrm>
            <a:off x="558800" y="4047883"/>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Học sâu dự đoán cấu trúc protein 3D, lần đầu tiên vượt qua hiệu suất của các phương pháp dựa trên vật lý.</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832210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그룹 146"/>
          <p:cNvGrpSpPr/>
          <p:nvPr/>
        </p:nvGrpSpPr>
        <p:grpSpPr>
          <a:xfrm>
            <a:off x="631821" y="2204864"/>
            <a:ext cx="8763280" cy="3539522"/>
            <a:chOff x="1383543" y="2641035"/>
            <a:chExt cx="7928605" cy="3202395"/>
          </a:xfrm>
        </p:grpSpPr>
        <p:cxnSp>
          <p:nvCxnSpPr>
            <p:cNvPr id="148" name="직선 연결선 137">
              <a:extLst>
                <a:ext uri="{FF2B5EF4-FFF2-40B4-BE49-F238E27FC236}">
                  <a16:creationId xmlns:a16="http://schemas.microsoft.com/office/drawing/2014/main" id="{86E17DAB-624B-4CEC-A552-BF0778FAEBA1}"/>
                </a:ext>
              </a:extLst>
            </p:cNvPr>
            <p:cNvCxnSpPr/>
            <p:nvPr/>
          </p:nvCxnSpPr>
          <p:spPr>
            <a:xfrm flipV="1">
              <a:off x="4908955" y="2930941"/>
              <a:ext cx="0" cy="1673444"/>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38">
              <a:extLst>
                <a:ext uri="{FF2B5EF4-FFF2-40B4-BE49-F238E27FC236}">
                  <a16:creationId xmlns:a16="http://schemas.microsoft.com/office/drawing/2014/main" id="{E075EFB1-EFA7-4B7B-A30C-13B4654CB9B4}"/>
                </a:ext>
              </a:extLst>
            </p:cNvPr>
            <p:cNvCxnSpPr/>
            <p:nvPr/>
          </p:nvCxnSpPr>
          <p:spPr>
            <a:xfrm>
              <a:off x="3563280"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39">
              <a:extLst>
                <a:ext uri="{FF2B5EF4-FFF2-40B4-BE49-F238E27FC236}">
                  <a16:creationId xmlns:a16="http://schemas.microsoft.com/office/drawing/2014/main" id="{DBAFF400-851C-4187-8D41-FA45BFA0D833}"/>
                </a:ext>
              </a:extLst>
            </p:cNvPr>
            <p:cNvCxnSpPr/>
            <p:nvPr/>
          </p:nvCxnSpPr>
          <p:spPr>
            <a:xfrm>
              <a:off x="6254631" y="2917995"/>
              <a:ext cx="0" cy="2479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40">
              <a:extLst>
                <a:ext uri="{FF2B5EF4-FFF2-40B4-BE49-F238E27FC236}">
                  <a16:creationId xmlns:a16="http://schemas.microsoft.com/office/drawing/2014/main" id="{C1A2F2B0-3ACA-4024-AC4E-A1A3EA3C3F24}"/>
                </a:ext>
              </a:extLst>
            </p:cNvPr>
            <p:cNvCxnSpPr/>
            <p:nvPr/>
          </p:nvCxnSpPr>
          <p:spPr>
            <a:xfrm>
              <a:off x="3563280" y="3165906"/>
              <a:ext cx="2691351"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42">
              <a:extLst>
                <a:ext uri="{FF2B5EF4-FFF2-40B4-BE49-F238E27FC236}">
                  <a16:creationId xmlns:a16="http://schemas.microsoft.com/office/drawing/2014/main" id="{EA56C789-A066-436B-903F-A6835EB76906}"/>
                </a:ext>
              </a:extLst>
            </p:cNvPr>
            <p:cNvCxnSpPr/>
            <p:nvPr/>
          </p:nvCxnSpPr>
          <p:spPr>
            <a:xfrm>
              <a:off x="2893298" y="3887306"/>
              <a:ext cx="4109842" cy="1363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3" name="그룹 152"/>
            <p:cNvGrpSpPr/>
            <p:nvPr/>
          </p:nvGrpSpPr>
          <p:grpSpPr>
            <a:xfrm>
              <a:off x="4375201" y="3354206"/>
              <a:ext cx="1080000" cy="1080000"/>
              <a:chOff x="4487437" y="3354206"/>
              <a:chExt cx="1080000" cy="1080000"/>
            </a:xfrm>
          </p:grpSpPr>
          <p:sp>
            <p:nvSpPr>
              <p:cNvPr id="205" name="타원 184">
                <a:extLst>
                  <a:ext uri="{FF2B5EF4-FFF2-40B4-BE49-F238E27FC236}">
                    <a16:creationId xmlns:a16="http://schemas.microsoft.com/office/drawing/2014/main" id="{6F1146B1-92C3-43E0-87C0-25BE24DA0ABA}"/>
                  </a:ext>
                </a:extLst>
              </p:cNvPr>
              <p:cNvSpPr/>
              <p:nvPr/>
            </p:nvSpPr>
            <p:spPr>
              <a:xfrm>
                <a:off x="4487437" y="3354206"/>
                <a:ext cx="1080000" cy="1080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ko-KR" altLang="en-US" sz="2000" u="sng" dirty="0"/>
              </a:p>
            </p:txBody>
          </p:sp>
          <p:sp>
            <p:nvSpPr>
              <p:cNvPr id="206" name="TextBox 205">
                <a:extLst>
                  <a:ext uri="{FF2B5EF4-FFF2-40B4-BE49-F238E27FC236}">
                    <a16:creationId xmlns:a16="http://schemas.microsoft.com/office/drawing/2014/main" id="{C5AECF68-B767-4B74-AAAE-7E347F68A4C3}"/>
                  </a:ext>
                </a:extLst>
              </p:cNvPr>
              <p:cNvSpPr txBox="1"/>
              <p:nvPr/>
            </p:nvSpPr>
            <p:spPr>
              <a:xfrm>
                <a:off x="4627730" y="3768859"/>
                <a:ext cx="799417" cy="473385"/>
              </a:xfrm>
              <a:prstGeom prst="rect">
                <a:avLst/>
              </a:prstGeom>
              <a:noFill/>
            </p:spPr>
            <p:txBody>
              <a:bodyPr wrap="none" rtlCol="0">
                <a:sp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rPr>
                  <a:t>Trí</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tuệ</a:t>
                </a:r>
                <a:endParaRPr lang="en-US" altLang="ko-KR" sz="1400" dirty="0">
                  <a:solidFill>
                    <a:schemeClr val="bg1"/>
                  </a:solidFill>
                  <a:latin typeface="SamsungOne-700" panose="020B0803030303020204" pitchFamily="34" charset="0"/>
                  <a:ea typeface="SamsungOne-700" panose="020B0803030303020204" pitchFamily="34" charset="0"/>
                </a:endParaRPr>
              </a:p>
              <a:p>
                <a:pPr algn="ctr"/>
                <a:r>
                  <a:rPr lang="en-US" altLang="ko-KR" sz="1400" dirty="0" err="1">
                    <a:solidFill>
                      <a:schemeClr val="bg1"/>
                    </a:solidFill>
                    <a:latin typeface="SamsungOne-700" panose="020B0803030303020204" pitchFamily="34" charset="0"/>
                    <a:ea typeface="SamsungOne-700" panose="020B0803030303020204" pitchFamily="34" charset="0"/>
                  </a:rPr>
                  <a:t>nhân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tạo</a:t>
                </a:r>
                <a:endParaRPr lang="en-US" altLang="ko-KR" sz="1400" dirty="0">
                  <a:solidFill>
                    <a:schemeClr val="bg1"/>
                  </a:solidFill>
                  <a:latin typeface="SamsungOne-700" panose="020B0803030303020204" pitchFamily="34" charset="0"/>
                  <a:ea typeface="SamsungOne-700" panose="020B0803030303020204" pitchFamily="34" charset="0"/>
                </a:endParaRPr>
              </a:p>
            </p:txBody>
          </p:sp>
          <p:pic>
            <p:nvPicPr>
              <p:cNvPr id="207" name="그림 186">
                <a:extLst>
                  <a:ext uri="{FF2B5EF4-FFF2-40B4-BE49-F238E27FC236}">
                    <a16:creationId xmlns:a16="http://schemas.microsoft.com/office/drawing/2014/main" id="{BB5E017B-B9A9-4750-B95A-FAB247E97E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437" y="3439794"/>
                <a:ext cx="288000" cy="320572"/>
              </a:xfrm>
              <a:prstGeom prst="rect">
                <a:avLst/>
              </a:prstGeom>
            </p:spPr>
          </p:pic>
        </p:grpSp>
        <p:cxnSp>
          <p:nvCxnSpPr>
            <p:cNvPr id="154" name="직선 연결선 148">
              <a:extLst>
                <a:ext uri="{FF2B5EF4-FFF2-40B4-BE49-F238E27FC236}">
                  <a16:creationId xmlns:a16="http://schemas.microsoft.com/office/drawing/2014/main" id="{D24DC5FA-3DF8-4AD2-B62B-C4D32BDBC83B}"/>
                </a:ext>
              </a:extLst>
            </p:cNvPr>
            <p:cNvCxnSpPr/>
            <p:nvPr/>
          </p:nvCxnSpPr>
          <p:spPr>
            <a:xfrm>
              <a:off x="1833543" y="5260086"/>
              <a:ext cx="18956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1383543" y="4613910"/>
              <a:ext cx="2795648" cy="1229520"/>
              <a:chOff x="1383543" y="4613910"/>
              <a:chExt cx="2795648" cy="1229520"/>
            </a:xfrm>
          </p:grpSpPr>
          <p:grpSp>
            <p:nvGrpSpPr>
              <p:cNvPr id="196" name="그룹 195"/>
              <p:cNvGrpSpPr/>
              <p:nvPr/>
            </p:nvGrpSpPr>
            <p:grpSpPr>
              <a:xfrm>
                <a:off x="1383543" y="5260086"/>
                <a:ext cx="900000" cy="583344"/>
                <a:chOff x="1431168" y="5260086"/>
                <a:chExt cx="900000" cy="583344"/>
              </a:xfrm>
            </p:grpSpPr>
            <p:cxnSp>
              <p:nvCxnSpPr>
                <p:cNvPr id="203" name="직선 연결선 146">
                  <a:extLst>
                    <a:ext uri="{FF2B5EF4-FFF2-40B4-BE49-F238E27FC236}">
                      <a16:creationId xmlns:a16="http://schemas.microsoft.com/office/drawing/2014/main" id="{02926BE6-3C9E-4E97-8C55-0B8EACA1310B}"/>
                    </a:ext>
                  </a:extLst>
                </p:cNvPr>
                <p:cNvCxnSpPr/>
                <p:nvPr/>
              </p:nvCxnSpPr>
              <p:spPr>
                <a:xfrm flipV="1">
                  <a:off x="1881168"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4" name="모서리가 둥근 직사각형 181">
                  <a:extLst>
                    <a:ext uri="{FF2B5EF4-FFF2-40B4-BE49-F238E27FC236}">
                      <a16:creationId xmlns:a16="http://schemas.microsoft.com/office/drawing/2014/main" id="{08343599-4C50-4949-AB83-DA233349F6C5}"/>
                    </a:ext>
                  </a:extLst>
                </p:cNvPr>
                <p:cNvSpPr/>
                <p:nvPr/>
              </p:nvSpPr>
              <p:spPr>
                <a:xfrm>
                  <a:off x="1431168"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Học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sâu</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nvGrpSpPr>
              <p:cNvPr id="197" name="그룹 196"/>
              <p:cNvGrpSpPr/>
              <p:nvPr/>
            </p:nvGrpSpPr>
            <p:grpSpPr>
              <a:xfrm>
                <a:off x="2331367" y="4613910"/>
                <a:ext cx="900000" cy="1229520"/>
                <a:chOff x="2331367" y="4613910"/>
                <a:chExt cx="900000" cy="1229520"/>
              </a:xfrm>
            </p:grpSpPr>
            <p:cxnSp>
              <p:nvCxnSpPr>
                <p:cNvPr id="201" name="직선 연결선 144">
                  <a:extLst>
                    <a:ext uri="{FF2B5EF4-FFF2-40B4-BE49-F238E27FC236}">
                      <a16:creationId xmlns:a16="http://schemas.microsoft.com/office/drawing/2014/main" id="{F117AB5A-BB99-4454-84CF-667E6E62D5B2}"/>
                    </a:ext>
                  </a:extLst>
                </p:cNvPr>
                <p:cNvCxnSpPr/>
                <p:nvPr/>
              </p:nvCxnSpPr>
              <p:spPr>
                <a:xfrm>
                  <a:off x="2781367" y="4613910"/>
                  <a:ext cx="0" cy="1027245"/>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2" name="모서리가 둥근 직사각형 182">
                  <a:extLst>
                    <a:ext uri="{FF2B5EF4-FFF2-40B4-BE49-F238E27FC236}">
                      <a16:creationId xmlns:a16="http://schemas.microsoft.com/office/drawing/2014/main" id="{53093E5F-B1A3-48A7-8C60-D69B07947F5C}"/>
                    </a:ext>
                  </a:extLst>
                </p:cNvPr>
                <p:cNvSpPr/>
                <p:nvPr/>
              </p:nvSpPr>
              <p:spPr>
                <a:xfrm>
                  <a:off x="2331367"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Không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giám</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sát</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nvGrpSpPr>
              <p:cNvPr id="198" name="그룹 197"/>
              <p:cNvGrpSpPr/>
              <p:nvPr/>
            </p:nvGrpSpPr>
            <p:grpSpPr>
              <a:xfrm>
                <a:off x="3279191" y="5260086"/>
                <a:ext cx="900000" cy="583344"/>
                <a:chOff x="3231566" y="5260086"/>
                <a:chExt cx="900000" cy="583344"/>
              </a:xfrm>
            </p:grpSpPr>
            <p:cxnSp>
              <p:nvCxnSpPr>
                <p:cNvPr id="199" name="직선 연결선 147">
                  <a:extLst>
                    <a:ext uri="{FF2B5EF4-FFF2-40B4-BE49-F238E27FC236}">
                      <a16:creationId xmlns:a16="http://schemas.microsoft.com/office/drawing/2014/main" id="{C98A0165-E95B-49D0-BE83-279D85BAB2BC}"/>
                    </a:ext>
                  </a:extLst>
                </p:cNvPr>
                <p:cNvCxnSpPr/>
                <p:nvPr/>
              </p:nvCxnSpPr>
              <p:spPr>
                <a:xfrm flipV="1">
                  <a:off x="3681566"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0" name="모서리가 둥근 직사각형 183">
                  <a:extLst>
                    <a:ext uri="{FF2B5EF4-FFF2-40B4-BE49-F238E27FC236}">
                      <a16:creationId xmlns:a16="http://schemas.microsoft.com/office/drawing/2014/main" id="{A36019CB-68AF-4C9A-A53A-39D380E31752}"/>
                    </a:ext>
                  </a:extLst>
                </p:cNvPr>
                <p:cNvSpPr/>
                <p:nvPr/>
              </p:nvSpPr>
              <p:spPr>
                <a:xfrm>
                  <a:off x="3231566" y="5375430"/>
                  <a:ext cx="900000" cy="4680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giám</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sát</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sp>
          <p:nvSpPr>
            <p:cNvPr id="156" name="모서리가 둥근 직사각형 156">
              <a:extLst>
                <a:ext uri="{FF2B5EF4-FFF2-40B4-BE49-F238E27FC236}">
                  <a16:creationId xmlns:a16="http://schemas.microsoft.com/office/drawing/2014/main" id="{2902E6AF-DF71-4E34-8496-7AABFF17C98B}"/>
                </a:ext>
              </a:extLst>
            </p:cNvPr>
            <p:cNvSpPr/>
            <p:nvPr/>
          </p:nvSpPr>
          <p:spPr>
            <a:xfrm>
              <a:off x="1791367" y="4775417"/>
              <a:ext cx="1980000" cy="360000"/>
            </a:xfrm>
            <a:prstGeom prst="roundRect">
              <a:avLst/>
            </a:prstGeom>
            <a:solidFill>
              <a:schemeClr val="accent3">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Học</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máy</a:t>
              </a:r>
              <a:endParaRPr lang="en-US" altLang="ko-KR" sz="1200" dirty="0">
                <a:solidFill>
                  <a:schemeClr val="bg1"/>
                </a:solidFill>
                <a:latin typeface="SamsungOne-700" panose="020B0803030303020204" pitchFamily="34" charset="0"/>
                <a:ea typeface="SamsungOne-700" panose="020B0803030303020204" pitchFamily="34" charset="0"/>
              </a:endParaRPr>
            </a:p>
          </p:txBody>
        </p:sp>
        <p:cxnSp>
          <p:nvCxnSpPr>
            <p:cNvPr id="157" name="직선 연결선 145">
              <a:extLst>
                <a:ext uri="{FF2B5EF4-FFF2-40B4-BE49-F238E27FC236}">
                  <a16:creationId xmlns:a16="http://schemas.microsoft.com/office/drawing/2014/main" id="{003C04B9-11B6-48EC-B65A-51804B71DBF7}"/>
                </a:ext>
              </a:extLst>
            </p:cNvPr>
            <p:cNvCxnSpPr/>
            <p:nvPr/>
          </p:nvCxnSpPr>
          <p:spPr>
            <a:xfrm>
              <a:off x="6974524" y="4613910"/>
              <a:ext cx="0" cy="94579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58" name="그룹 157"/>
            <p:cNvGrpSpPr/>
            <p:nvPr/>
          </p:nvGrpSpPr>
          <p:grpSpPr>
            <a:xfrm>
              <a:off x="4636900" y="5260086"/>
              <a:ext cx="4675248" cy="583344"/>
              <a:chOff x="4655950" y="5260086"/>
              <a:chExt cx="4675248" cy="583344"/>
            </a:xfrm>
          </p:grpSpPr>
          <p:cxnSp>
            <p:nvCxnSpPr>
              <p:cNvPr id="182" name="직선 연결선 154">
                <a:extLst>
                  <a:ext uri="{FF2B5EF4-FFF2-40B4-BE49-F238E27FC236}">
                    <a16:creationId xmlns:a16="http://schemas.microsoft.com/office/drawing/2014/main" id="{BA4D7030-25FF-4733-9640-72BDC28D5D2F}"/>
                  </a:ext>
                </a:extLst>
              </p:cNvPr>
              <p:cNvCxnSpPr/>
              <p:nvPr/>
            </p:nvCxnSpPr>
            <p:spPr>
              <a:xfrm>
                <a:off x="5105950" y="5260086"/>
                <a:ext cx="3775248"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83" name="그룹 182"/>
              <p:cNvGrpSpPr/>
              <p:nvPr/>
            </p:nvGrpSpPr>
            <p:grpSpPr>
              <a:xfrm>
                <a:off x="4655950" y="5260086"/>
                <a:ext cx="900000" cy="583344"/>
                <a:chOff x="4941700" y="5260086"/>
                <a:chExt cx="900000" cy="583344"/>
              </a:xfrm>
            </p:grpSpPr>
            <p:cxnSp>
              <p:nvCxnSpPr>
                <p:cNvPr id="194" name="직선 연결선 150">
                  <a:extLst>
                    <a:ext uri="{FF2B5EF4-FFF2-40B4-BE49-F238E27FC236}">
                      <a16:creationId xmlns:a16="http://schemas.microsoft.com/office/drawing/2014/main" id="{AF633C5B-5A51-40B8-A2C0-D8128F7D281E}"/>
                    </a:ext>
                  </a:extLst>
                </p:cNvPr>
                <p:cNvCxnSpPr/>
                <p:nvPr/>
              </p:nvCxnSpPr>
              <p:spPr>
                <a:xfrm flipV="1">
                  <a:off x="5391700"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5" name="모서리가 둥근 직사각형 176">
                  <a:extLst>
                    <a:ext uri="{FF2B5EF4-FFF2-40B4-BE49-F238E27FC236}">
                      <a16:creationId xmlns:a16="http://schemas.microsoft.com/office/drawing/2014/main" id="{DF56B4B9-AD4E-4A65-B445-B5D3F5EE8FD2}"/>
                    </a:ext>
                  </a:extLst>
                </p:cNvPr>
                <p:cNvSpPr/>
                <p:nvPr/>
              </p:nvSpPr>
              <p:spPr>
                <a:xfrm>
                  <a:off x="4941700"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Tạo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văn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bản</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nvGrpSpPr>
              <p:cNvPr id="184" name="그룹 183"/>
              <p:cNvGrpSpPr/>
              <p:nvPr/>
            </p:nvGrpSpPr>
            <p:grpSpPr>
              <a:xfrm>
                <a:off x="5599762" y="5260086"/>
                <a:ext cx="900000" cy="583344"/>
                <a:chOff x="5806931" y="5260086"/>
                <a:chExt cx="900000" cy="583344"/>
              </a:xfrm>
            </p:grpSpPr>
            <p:cxnSp>
              <p:nvCxnSpPr>
                <p:cNvPr id="192" name="직선 연결선 151">
                  <a:extLst>
                    <a:ext uri="{FF2B5EF4-FFF2-40B4-BE49-F238E27FC236}">
                      <a16:creationId xmlns:a16="http://schemas.microsoft.com/office/drawing/2014/main" id="{ED9F69E4-077D-4D5B-AA82-39CEFAC78E25}"/>
                    </a:ext>
                  </a:extLst>
                </p:cNvPr>
                <p:cNvCxnSpPr/>
                <p:nvPr/>
              </p:nvCxnSpPr>
              <p:spPr>
                <a:xfrm flipV="1">
                  <a:off x="6256931"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3" name="모서리가 둥근 직사각형 177">
                  <a:extLst>
                    <a:ext uri="{FF2B5EF4-FFF2-40B4-BE49-F238E27FC236}">
                      <a16:creationId xmlns:a16="http://schemas.microsoft.com/office/drawing/2014/main" id="{ABE2B6FA-A651-486F-AB22-07CF49CD3B14}"/>
                    </a:ext>
                  </a:extLst>
                </p:cNvPr>
                <p:cNvSpPr/>
                <p:nvPr/>
              </p:nvSpPr>
              <p:spPr>
                <a:xfrm>
                  <a:off x="5806931"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Hỏi -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Đáp</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nvGrpSpPr>
              <p:cNvPr id="185" name="그룹 184"/>
              <p:cNvGrpSpPr/>
              <p:nvPr/>
            </p:nvGrpSpPr>
            <p:grpSpPr>
              <a:xfrm>
                <a:off x="7487386" y="5260086"/>
                <a:ext cx="900000" cy="583344"/>
                <a:chOff x="7537393" y="5260086"/>
                <a:chExt cx="900000" cy="583344"/>
              </a:xfrm>
            </p:grpSpPr>
            <p:cxnSp>
              <p:nvCxnSpPr>
                <p:cNvPr id="190" name="직선 연결선 152">
                  <a:extLst>
                    <a:ext uri="{FF2B5EF4-FFF2-40B4-BE49-F238E27FC236}">
                      <a16:creationId xmlns:a16="http://schemas.microsoft.com/office/drawing/2014/main" id="{05EFD84E-D943-47DC-BBF5-08FC715E5279}"/>
                    </a:ext>
                  </a:extLst>
                </p:cNvPr>
                <p:cNvCxnSpPr/>
                <p:nvPr/>
              </p:nvCxnSpPr>
              <p:spPr>
                <a:xfrm flipV="1">
                  <a:off x="798739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1" name="모서리가 둥근 직사각형 179">
                  <a:extLst>
                    <a:ext uri="{FF2B5EF4-FFF2-40B4-BE49-F238E27FC236}">
                      <a16:creationId xmlns:a16="http://schemas.microsoft.com/office/drawing/2014/main" id="{A42FA808-EE73-4AF6-8089-81298ACB033F}"/>
                    </a:ext>
                  </a:extLst>
                </p:cNvPr>
                <p:cNvSpPr/>
                <p:nvPr/>
              </p:nvSpPr>
              <p:spPr>
                <a:xfrm>
                  <a:off x="753739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Phân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loại</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nvGrpSpPr>
              <p:cNvPr id="186" name="그룹 185"/>
              <p:cNvGrpSpPr/>
              <p:nvPr/>
            </p:nvGrpSpPr>
            <p:grpSpPr>
              <a:xfrm>
                <a:off x="8431198" y="5260086"/>
                <a:ext cx="900000" cy="583344"/>
                <a:chOff x="8402623" y="5260086"/>
                <a:chExt cx="900000" cy="583344"/>
              </a:xfrm>
            </p:grpSpPr>
            <p:cxnSp>
              <p:nvCxnSpPr>
                <p:cNvPr id="188" name="직선 연결선 153">
                  <a:extLst>
                    <a:ext uri="{FF2B5EF4-FFF2-40B4-BE49-F238E27FC236}">
                      <a16:creationId xmlns:a16="http://schemas.microsoft.com/office/drawing/2014/main" id="{A150E9BD-F748-4992-B3C7-80A053D2187E}"/>
                    </a:ext>
                  </a:extLst>
                </p:cNvPr>
                <p:cNvCxnSpPr/>
                <p:nvPr/>
              </p:nvCxnSpPr>
              <p:spPr>
                <a:xfrm flipV="1">
                  <a:off x="8852623" y="5260086"/>
                  <a:ext cx="0" cy="2160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9" name="모서리가 둥근 직사각형 180">
                  <a:extLst>
                    <a:ext uri="{FF2B5EF4-FFF2-40B4-BE49-F238E27FC236}">
                      <a16:creationId xmlns:a16="http://schemas.microsoft.com/office/drawing/2014/main" id="{ADC55C92-0D03-4EC0-B768-16D4DA1A2119}"/>
                    </a:ext>
                  </a:extLst>
                </p:cNvPr>
                <p:cNvSpPr/>
                <p:nvPr/>
              </p:nvSpPr>
              <p:spPr>
                <a:xfrm>
                  <a:off x="8402623"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Dịch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máy</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sp>
            <p:nvSpPr>
              <p:cNvPr id="187" name="모서리가 둥근 직사각형 178">
                <a:extLst>
                  <a:ext uri="{FF2B5EF4-FFF2-40B4-BE49-F238E27FC236}">
                    <a16:creationId xmlns:a16="http://schemas.microsoft.com/office/drawing/2014/main" id="{D08FCEFB-2DBD-4372-A25F-B89DCEAD0825}"/>
                  </a:ext>
                </a:extLst>
              </p:cNvPr>
              <p:cNvSpPr/>
              <p:nvPr/>
            </p:nvSpPr>
            <p:spPr>
              <a:xfrm>
                <a:off x="6543574" y="5375430"/>
                <a:ext cx="900000" cy="468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Trích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xuất</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nội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dung</a:t>
                </a:r>
              </a:p>
            </p:txBody>
          </p:sp>
        </p:grpSp>
        <p:sp>
          <p:nvSpPr>
            <p:cNvPr id="159" name="모서리가 둥근 직사각형 157">
              <a:extLst>
                <a:ext uri="{FF2B5EF4-FFF2-40B4-BE49-F238E27FC236}">
                  <a16:creationId xmlns:a16="http://schemas.microsoft.com/office/drawing/2014/main" id="{11FB858F-2811-4787-AB98-13E7EA451D65}"/>
                </a:ext>
              </a:extLst>
            </p:cNvPr>
            <p:cNvSpPr/>
            <p:nvPr/>
          </p:nvSpPr>
          <p:spPr>
            <a:xfrm>
              <a:off x="5984524" y="4775417"/>
              <a:ext cx="1980000" cy="360000"/>
            </a:xfrm>
            <a:prstGeom prst="roundRect">
              <a:avLst/>
            </a:prstGeom>
            <a:solidFill>
              <a:schemeClr val="tx2">
                <a:lumMod val="60000"/>
                <a:lumOff val="40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a:solidFill>
                    <a:schemeClr val="bg1"/>
                  </a:solidFill>
                  <a:latin typeface="SamsungOne-700" panose="020B0803030303020204" pitchFamily="34" charset="0"/>
                  <a:ea typeface="SamsungOne-700" panose="020B0803030303020204" pitchFamily="34" charset="0"/>
                </a:rPr>
                <a:t>Xử </a:t>
              </a:r>
              <a:r>
                <a:rPr lang="en-US" altLang="ko-KR" sz="1200" dirty="0" err="1">
                  <a:solidFill>
                    <a:schemeClr val="bg1"/>
                  </a:solidFill>
                  <a:latin typeface="SamsungOne-700" panose="020B0803030303020204" pitchFamily="34" charset="0"/>
                  <a:ea typeface="SamsungOne-700" panose="020B0803030303020204" pitchFamily="34" charset="0"/>
                </a:rPr>
                <a:t>lý</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ngôn</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ngữ</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tự</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nhiên</a:t>
              </a:r>
              <a:endParaRPr lang="en-US" altLang="ko-KR" sz="1200" dirty="0">
                <a:solidFill>
                  <a:schemeClr val="bg1"/>
                </a:solidFill>
                <a:latin typeface="SamsungOne-700" panose="020B0803030303020204" pitchFamily="34" charset="0"/>
                <a:ea typeface="SamsungOne-700" panose="020B0803030303020204" pitchFamily="34" charset="0"/>
              </a:endParaRPr>
            </a:p>
          </p:txBody>
        </p:sp>
        <p:cxnSp>
          <p:nvCxnSpPr>
            <p:cNvPr id="160" name="직선 연결선 158">
              <a:extLst>
                <a:ext uri="{FF2B5EF4-FFF2-40B4-BE49-F238E27FC236}">
                  <a16:creationId xmlns:a16="http://schemas.microsoft.com/office/drawing/2014/main" id="{E32C2AD5-7980-461B-80CD-1B6BA8610341}"/>
                </a:ext>
              </a:extLst>
            </p:cNvPr>
            <p:cNvCxnSpPr/>
            <p:nvPr/>
          </p:nvCxnSpPr>
          <p:spPr>
            <a:xfrm>
              <a:off x="2782418" y="4613910"/>
              <a:ext cx="4189882"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61" name="그룹 160"/>
            <p:cNvGrpSpPr/>
            <p:nvPr/>
          </p:nvGrpSpPr>
          <p:grpSpPr>
            <a:xfrm>
              <a:off x="5893598" y="3474562"/>
              <a:ext cx="2537329" cy="839288"/>
              <a:chOff x="5893598" y="3474562"/>
              <a:chExt cx="2537329" cy="839288"/>
            </a:xfrm>
          </p:grpSpPr>
          <p:grpSp>
            <p:nvGrpSpPr>
              <p:cNvPr id="174" name="그룹 67">
                <a:extLst>
                  <a:ext uri="{FF2B5EF4-FFF2-40B4-BE49-F238E27FC236}">
                    <a16:creationId xmlns:a16="http://schemas.microsoft.com/office/drawing/2014/main" id="{0915AAC5-7625-4FEC-BF50-0FC1530526AD}"/>
                  </a:ext>
                </a:extLst>
              </p:cNvPr>
              <p:cNvGrpSpPr/>
              <p:nvPr/>
            </p:nvGrpSpPr>
            <p:grpSpPr>
              <a:xfrm>
                <a:off x="6997699" y="3657912"/>
                <a:ext cx="221441" cy="472588"/>
                <a:chOff x="7213345" y="3592581"/>
                <a:chExt cx="221441" cy="472588"/>
              </a:xfrm>
            </p:grpSpPr>
            <p:cxnSp>
              <p:nvCxnSpPr>
                <p:cNvPr id="179" name="직선 연결선 166">
                  <a:extLst>
                    <a:ext uri="{FF2B5EF4-FFF2-40B4-BE49-F238E27FC236}">
                      <a16:creationId xmlns:a16="http://schemas.microsoft.com/office/drawing/2014/main" id="{F34C5E83-A4F4-47D8-A7AC-F70D5579A698}"/>
                    </a:ext>
                  </a:extLst>
                </p:cNvPr>
                <p:cNvCxnSpPr/>
                <p:nvPr/>
              </p:nvCxnSpPr>
              <p:spPr>
                <a:xfrm flipH="1">
                  <a:off x="7218786"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 167">
                  <a:extLst>
                    <a:ext uri="{FF2B5EF4-FFF2-40B4-BE49-F238E27FC236}">
                      <a16:creationId xmlns:a16="http://schemas.microsoft.com/office/drawing/2014/main" id="{88E9DEEA-B4C4-42CB-A26E-B793294A9BE8}"/>
                    </a:ext>
                  </a:extLst>
                </p:cNvPr>
                <p:cNvCxnSpPr/>
                <p:nvPr/>
              </p:nvCxnSpPr>
              <p:spPr>
                <a:xfrm flipH="1">
                  <a:off x="7218786"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1" name="직선 연결선 168">
                  <a:extLst>
                    <a:ext uri="{FF2B5EF4-FFF2-40B4-BE49-F238E27FC236}">
                      <a16:creationId xmlns:a16="http://schemas.microsoft.com/office/drawing/2014/main" id="{62C6E425-DF14-4F3B-884F-D0CD861FE589}"/>
                    </a:ext>
                  </a:extLst>
                </p:cNvPr>
                <p:cNvCxnSpPr/>
                <p:nvPr/>
              </p:nvCxnSpPr>
              <p:spPr>
                <a:xfrm flipH="1">
                  <a:off x="7213345"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75" name="모서리가 둥근 직사각형 162">
                <a:extLst>
                  <a:ext uri="{FF2B5EF4-FFF2-40B4-BE49-F238E27FC236}">
                    <a16:creationId xmlns:a16="http://schemas.microsoft.com/office/drawing/2014/main" id="{73528427-AF76-4611-A935-CD6C89596150}"/>
                  </a:ext>
                </a:extLst>
              </p:cNvPr>
              <p:cNvSpPr/>
              <p:nvPr/>
            </p:nvSpPr>
            <p:spPr>
              <a:xfrm>
                <a:off x="5893598"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Thị</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giác</a:t>
                </a:r>
                <a:endParaRPr lang="en-US" altLang="ko-KR" sz="1200" dirty="0">
                  <a:solidFill>
                    <a:srgbClr val="193EB0"/>
                  </a:solidFill>
                  <a:latin typeface="SamsungOne-700" panose="020B0803030303020204" pitchFamily="34" charset="0"/>
                  <a:ea typeface="SamsungOne-700" panose="020B0803030303020204" pitchFamily="34" charset="0"/>
                </a:endParaRPr>
              </a:p>
            </p:txBody>
          </p:sp>
          <p:grpSp>
            <p:nvGrpSpPr>
              <p:cNvPr id="176" name="그룹 163">
                <a:extLst>
                  <a:ext uri="{FF2B5EF4-FFF2-40B4-BE49-F238E27FC236}">
                    <a16:creationId xmlns:a16="http://schemas.microsoft.com/office/drawing/2014/main" id="{55BB7C10-CAC5-47E7-A86D-2299C18A5165}"/>
                  </a:ext>
                </a:extLst>
              </p:cNvPr>
              <p:cNvGrpSpPr/>
              <p:nvPr/>
            </p:nvGrpSpPr>
            <p:grpSpPr>
              <a:xfrm>
                <a:off x="7170927" y="3474562"/>
                <a:ext cx="1260000" cy="839288"/>
                <a:chOff x="7439532" y="3282529"/>
                <a:chExt cx="792000" cy="839288"/>
              </a:xfrm>
              <a:solidFill>
                <a:schemeClr val="bg1">
                  <a:lumMod val="95000"/>
                </a:schemeClr>
              </a:solidFill>
            </p:grpSpPr>
            <p:sp>
              <p:nvSpPr>
                <p:cNvPr id="177" name="모서리가 둥근 직사각형 164">
                  <a:extLst>
                    <a:ext uri="{FF2B5EF4-FFF2-40B4-BE49-F238E27FC236}">
                      <a16:creationId xmlns:a16="http://schemas.microsoft.com/office/drawing/2014/main" id="{632E6118-40F9-4F75-8E95-D2D2E6C7B6D0}"/>
                    </a:ext>
                  </a:extLst>
                </p:cNvPr>
                <p:cNvSpPr/>
                <p:nvPr/>
              </p:nvSpPr>
              <p:spPr>
                <a:xfrm>
                  <a:off x="7439532" y="328252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Nhận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dạng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hình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ảnh</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78" name="모서리가 둥근 직사각형 165">
                  <a:extLst>
                    <a:ext uri="{FF2B5EF4-FFF2-40B4-BE49-F238E27FC236}">
                      <a16:creationId xmlns:a16="http://schemas.microsoft.com/office/drawing/2014/main" id="{F357E6F6-7F41-4DA7-A139-1B98B5F1B18F}"/>
                    </a:ext>
                  </a:extLst>
                </p:cNvPr>
                <p:cNvSpPr/>
                <p:nvPr/>
              </p:nvSpPr>
              <p:spPr>
                <a:xfrm>
                  <a:off x="7439532" y="3761817"/>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Thị</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giác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máy</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grpSp>
          <p:nvGrpSpPr>
            <p:cNvPr id="162" name="그룹 161"/>
            <p:cNvGrpSpPr/>
            <p:nvPr/>
          </p:nvGrpSpPr>
          <p:grpSpPr>
            <a:xfrm>
              <a:off x="1516134" y="3474562"/>
              <a:ext cx="2420670" cy="839288"/>
              <a:chOff x="1516134" y="3474562"/>
              <a:chExt cx="2420670" cy="839288"/>
            </a:xfrm>
          </p:grpSpPr>
          <p:sp>
            <p:nvSpPr>
              <p:cNvPr id="166" name="모서리가 둥근 직사각형 173">
                <a:extLst>
                  <a:ext uri="{FF2B5EF4-FFF2-40B4-BE49-F238E27FC236}">
                    <a16:creationId xmlns:a16="http://schemas.microsoft.com/office/drawing/2014/main" id="{6941C1E9-362A-44CE-B29C-1F8E37E71210}"/>
                  </a:ext>
                </a:extLst>
              </p:cNvPr>
              <p:cNvSpPr/>
              <p:nvPr/>
            </p:nvSpPr>
            <p:spPr>
              <a:xfrm>
                <a:off x="3036804" y="3714206"/>
                <a:ext cx="900000" cy="36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Giọng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nói</a:t>
                </a:r>
                <a:endParaRPr lang="ko-KR" altLang="en-US" sz="1200" dirty="0">
                  <a:solidFill>
                    <a:srgbClr val="193EB0"/>
                  </a:solidFill>
                  <a:latin typeface="SamsungOne-700" panose="020B0803030303020204" pitchFamily="34" charset="0"/>
                  <a:ea typeface="SamsungOne-700" panose="020B0803030303020204" pitchFamily="34" charset="0"/>
                </a:endParaRPr>
              </a:p>
            </p:txBody>
          </p:sp>
          <p:grpSp>
            <p:nvGrpSpPr>
              <p:cNvPr id="167" name="그룹 66">
                <a:extLst>
                  <a:ext uri="{FF2B5EF4-FFF2-40B4-BE49-F238E27FC236}">
                    <a16:creationId xmlns:a16="http://schemas.microsoft.com/office/drawing/2014/main" id="{83D44B8A-1A85-4962-A30D-1D0B0D390FCA}"/>
                  </a:ext>
                </a:extLst>
              </p:cNvPr>
              <p:cNvGrpSpPr/>
              <p:nvPr/>
            </p:nvGrpSpPr>
            <p:grpSpPr>
              <a:xfrm>
                <a:off x="2670948" y="3657912"/>
                <a:ext cx="220916" cy="472588"/>
                <a:chOff x="2398152" y="3592581"/>
                <a:chExt cx="220916" cy="472588"/>
              </a:xfrm>
            </p:grpSpPr>
            <p:cxnSp>
              <p:nvCxnSpPr>
                <p:cNvPr id="171" name="직선 연결선 169">
                  <a:extLst>
                    <a:ext uri="{FF2B5EF4-FFF2-40B4-BE49-F238E27FC236}">
                      <a16:creationId xmlns:a16="http://schemas.microsoft.com/office/drawing/2014/main" id="{2C8E4797-C85F-4DF2-BE10-D7ADEA1462B6}"/>
                    </a:ext>
                  </a:extLst>
                </p:cNvPr>
                <p:cNvCxnSpPr/>
                <p:nvPr/>
              </p:nvCxnSpPr>
              <p:spPr>
                <a:xfrm>
                  <a:off x="2400533" y="3592581"/>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2" name="직선 연결선 170">
                  <a:extLst>
                    <a:ext uri="{FF2B5EF4-FFF2-40B4-BE49-F238E27FC236}">
                      <a16:creationId xmlns:a16="http://schemas.microsoft.com/office/drawing/2014/main" id="{D52B02B8-40A0-41AC-B6E8-5C490FBDF4B6}"/>
                    </a:ext>
                  </a:extLst>
                </p:cNvPr>
                <p:cNvCxnSpPr/>
                <p:nvPr/>
              </p:nvCxnSpPr>
              <p:spPr>
                <a:xfrm>
                  <a:off x="2398152" y="4065169"/>
                  <a:ext cx="2160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3" name="직선 연결선 171">
                  <a:extLst>
                    <a:ext uri="{FF2B5EF4-FFF2-40B4-BE49-F238E27FC236}">
                      <a16:creationId xmlns:a16="http://schemas.microsoft.com/office/drawing/2014/main" id="{993C7261-88F9-4E18-943D-58FBE5C92766}"/>
                    </a:ext>
                  </a:extLst>
                </p:cNvPr>
                <p:cNvCxnSpPr/>
                <p:nvPr/>
              </p:nvCxnSpPr>
              <p:spPr>
                <a:xfrm>
                  <a:off x="2619068" y="3592581"/>
                  <a:ext cx="0" cy="472588"/>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72">
                <a:extLst>
                  <a:ext uri="{FF2B5EF4-FFF2-40B4-BE49-F238E27FC236}">
                    <a16:creationId xmlns:a16="http://schemas.microsoft.com/office/drawing/2014/main" id="{D797BDD3-7E74-427A-9BC8-2C64F2FE1FAC}"/>
                  </a:ext>
                </a:extLst>
              </p:cNvPr>
              <p:cNvGrpSpPr/>
              <p:nvPr/>
            </p:nvGrpSpPr>
            <p:grpSpPr>
              <a:xfrm>
                <a:off x="1516134" y="3474562"/>
                <a:ext cx="1260000" cy="839288"/>
                <a:chOff x="1787477" y="3358431"/>
                <a:chExt cx="798350" cy="839288"/>
              </a:xfrm>
              <a:solidFill>
                <a:schemeClr val="bg1">
                  <a:lumMod val="95000"/>
                </a:schemeClr>
              </a:solidFill>
            </p:grpSpPr>
            <p:sp>
              <p:nvSpPr>
                <p:cNvPr id="169" name="모서리가 둥근 직사각형 174">
                  <a:extLst>
                    <a:ext uri="{FF2B5EF4-FFF2-40B4-BE49-F238E27FC236}">
                      <a16:creationId xmlns:a16="http://schemas.microsoft.com/office/drawing/2014/main" id="{81FA63CE-764A-433A-A0A6-2C775B97FC72}"/>
                    </a:ext>
                  </a:extLst>
                </p:cNvPr>
                <p:cNvSpPr/>
                <p:nvPr/>
              </p:nvSpPr>
              <p:spPr>
                <a:xfrm>
                  <a:off x="1793827" y="3358431"/>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Chuyển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giọng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nói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p>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thành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văn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bản</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70" name="모서리가 둥근 직사각형 175">
                  <a:extLst>
                    <a:ext uri="{FF2B5EF4-FFF2-40B4-BE49-F238E27FC236}">
                      <a16:creationId xmlns:a16="http://schemas.microsoft.com/office/drawing/2014/main" id="{D38ABB1C-24E2-4E44-9C2A-F115192FA706}"/>
                    </a:ext>
                  </a:extLst>
                </p:cNvPr>
                <p:cNvSpPr/>
                <p:nvPr/>
              </p:nvSpPr>
              <p:spPr>
                <a:xfrm>
                  <a:off x="1787477" y="3837719"/>
                  <a:ext cx="792000" cy="360000"/>
                </a:xfrm>
                <a:prstGeom prst="roundRect">
                  <a:avLst/>
                </a:prstGeom>
                <a:grp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Chuyển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văn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bản</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a:p>
                  <a:pPr algn="ct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thành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giọng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nói</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grpSp>
        <p:sp>
          <p:nvSpPr>
            <p:cNvPr id="163" name="모서리가 둥근 직사각형 187">
              <a:extLst>
                <a:ext uri="{FF2B5EF4-FFF2-40B4-BE49-F238E27FC236}">
                  <a16:creationId xmlns:a16="http://schemas.microsoft.com/office/drawing/2014/main" id="{6E1E9D31-B436-45B7-98C8-31B6DFB6323F}"/>
                </a:ext>
              </a:extLst>
            </p:cNvPr>
            <p:cNvSpPr/>
            <p:nvPr/>
          </p:nvSpPr>
          <p:spPr>
            <a:xfrm>
              <a:off x="2987280" y="2641035"/>
              <a:ext cx="1152000"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err="1">
                  <a:solidFill>
                    <a:schemeClr val="bg1"/>
                  </a:solidFill>
                  <a:latin typeface="SamsungOne-400" panose="020B0503030303020204" pitchFamily="34" charset="0"/>
                  <a:ea typeface="SamsungOne-400" panose="020B0503030303020204" pitchFamily="34" charset="0"/>
                </a:rPr>
                <a:t>Lập</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kế</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hoạch</a:t>
              </a:r>
              <a:endParaRPr lang="en-US" altLang="ko-KR" sz="1400" dirty="0">
                <a:solidFill>
                  <a:schemeClr val="bg1"/>
                </a:solidFill>
                <a:latin typeface="SamsungOne-400" panose="020B0503030303020204" pitchFamily="34" charset="0"/>
                <a:ea typeface="SamsungOne-400" panose="020B0503030303020204" pitchFamily="34" charset="0"/>
              </a:endParaRPr>
            </a:p>
          </p:txBody>
        </p:sp>
        <p:sp>
          <p:nvSpPr>
            <p:cNvPr id="164" name="모서리가 둥근 직사각형 188">
              <a:extLst>
                <a:ext uri="{FF2B5EF4-FFF2-40B4-BE49-F238E27FC236}">
                  <a16:creationId xmlns:a16="http://schemas.microsoft.com/office/drawing/2014/main" id="{ECD987F8-DF24-4096-B1C1-21EDAF915FFF}"/>
                </a:ext>
              </a:extLst>
            </p:cNvPr>
            <p:cNvSpPr/>
            <p:nvPr/>
          </p:nvSpPr>
          <p:spPr>
            <a:xfrm>
              <a:off x="4332955" y="2641035"/>
              <a:ext cx="115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err="1">
                  <a:solidFill>
                    <a:schemeClr val="bg1"/>
                  </a:solidFill>
                  <a:latin typeface="SamsungOne-400" panose="020B0503030303020204" pitchFamily="34" charset="0"/>
                  <a:ea typeface="SamsungOne-400" panose="020B0503030303020204" pitchFamily="34" charset="0"/>
                </a:rPr>
                <a:t>Chuyên</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gia</a:t>
              </a:r>
              <a:endParaRPr lang="en-US" altLang="ko-KR" sz="1400" dirty="0">
                <a:solidFill>
                  <a:schemeClr val="bg1"/>
                </a:solidFill>
                <a:latin typeface="SamsungOne-400" panose="020B0503030303020204" pitchFamily="34" charset="0"/>
                <a:ea typeface="SamsungOne-400" panose="020B0503030303020204" pitchFamily="34" charset="0"/>
              </a:endParaRPr>
            </a:p>
          </p:txBody>
        </p:sp>
        <p:sp>
          <p:nvSpPr>
            <p:cNvPr id="165" name="모서리가 둥근 직사각형 189">
              <a:extLst>
                <a:ext uri="{FF2B5EF4-FFF2-40B4-BE49-F238E27FC236}">
                  <a16:creationId xmlns:a16="http://schemas.microsoft.com/office/drawing/2014/main" id="{D33A0C50-908F-4DF1-9603-575751E6105D}"/>
                </a:ext>
              </a:extLst>
            </p:cNvPr>
            <p:cNvSpPr/>
            <p:nvPr/>
          </p:nvSpPr>
          <p:spPr>
            <a:xfrm>
              <a:off x="5678631" y="2641035"/>
              <a:ext cx="115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398463" indent="-398463" algn="ctr"/>
              <a:r>
                <a:rPr lang="en-US" altLang="ko-KR" sz="1400" dirty="0">
                  <a:solidFill>
                    <a:schemeClr val="bg1"/>
                  </a:solidFill>
                  <a:latin typeface="SamsungOne-400" panose="020B0503030303020204" pitchFamily="34" charset="0"/>
                  <a:ea typeface="SamsungOne-400" panose="020B0503030303020204" pitchFamily="34" charset="0"/>
                </a:rPr>
                <a:t>Robotic</a:t>
              </a:r>
            </a:p>
          </p:txBody>
        </p:sp>
      </p:grpSp>
      <p:sp>
        <p:nvSpPr>
          <p:cNvPr id="208" name="사각형: 둥근 모서리 32">
            <a:extLst>
              <a:ext uri="{FF2B5EF4-FFF2-40B4-BE49-F238E27FC236}">
                <a16:creationId xmlns:a16="http://schemas.microsoft.com/office/drawing/2014/main" id="{9F9FFF6C-7C72-4E08-8072-03F5113CBF51}"/>
              </a:ext>
            </a:extLst>
          </p:cNvPr>
          <p:cNvSpPr/>
          <p:nvPr/>
        </p:nvSpPr>
        <p:spPr>
          <a:xfrm>
            <a:off x="8460256" y="6073473"/>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400" panose="020B0503030303020204" pitchFamily="34" charset="0"/>
                <a:ea typeface="SamsungOne-400" panose="020B0503030303020204" pitchFamily="34" charset="0"/>
              </a:rPr>
              <a:t>Hackernoon</a:t>
            </a:r>
          </a:p>
        </p:txBody>
      </p:sp>
      <p:grpSp>
        <p:nvGrpSpPr>
          <p:cNvPr id="212" name="그룹 2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13" name="직사각형 2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Ứng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14" name="직사각형 2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74" name="직사각형 73">
            <a:extLst>
              <a:ext uri="{FF2B5EF4-FFF2-40B4-BE49-F238E27FC236}">
                <a16:creationId xmlns:a16="http://schemas.microsoft.com/office/drawing/2014/main" id="{9B5EBB42-B7BC-4C17-ABA3-B801A7ED3671}"/>
              </a:ext>
            </a:extLst>
          </p:cNvPr>
          <p:cNvSpPr/>
          <p:nvPr/>
        </p:nvSpPr>
        <p:spPr>
          <a:xfrm>
            <a:off x="558924" y="1428745"/>
            <a:ext cx="89090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đóng</a:t>
            </a:r>
            <a:r>
              <a:rPr lang="en-US" altLang="ko-KR" sz="1400" dirty="0">
                <a:solidFill>
                  <a:schemeClr val="tx1"/>
                </a:solidFill>
                <a:latin typeface="SamsungOne-400" panose="020B0503030303020204" pitchFamily="34" charset="0"/>
                <a:ea typeface="SamsungOne-400" panose="020B0503030303020204" pitchFamily="34" charset="0"/>
              </a:rPr>
              <a:t> một </a:t>
            </a:r>
            <a:r>
              <a:rPr lang="en-US" altLang="ko-KR" sz="1400" dirty="0" err="1">
                <a:solidFill>
                  <a:schemeClr val="tx1"/>
                </a:solidFill>
                <a:latin typeface="SamsungOne-400" panose="020B0503030303020204" pitchFamily="34" charset="0"/>
                <a:ea typeface="SamsungOne-400" panose="020B0503030303020204" pitchFamily="34" charset="0"/>
              </a:rPr>
              <a:t>vai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trò</a:t>
            </a:r>
            <a:r>
              <a:rPr lang="en-US" altLang="ko-KR" sz="1400" dirty="0">
                <a:solidFill>
                  <a:schemeClr val="tx1"/>
                </a:solidFill>
                <a:latin typeface="SamsungOne-400" panose="020B0503030303020204" pitchFamily="34" charset="0"/>
                <a:ea typeface="SamsungOne-400" panose="020B0503030303020204" pitchFamily="34" charset="0"/>
              </a:rPr>
              <a:t> rất </a:t>
            </a:r>
            <a:r>
              <a:rPr lang="en-US" altLang="ko-KR" sz="1400" dirty="0" err="1">
                <a:solidFill>
                  <a:schemeClr val="tx1"/>
                </a:solidFill>
                <a:latin typeface="SamsungOne-400" panose="020B0503030303020204" pitchFamily="34" charset="0"/>
                <a:ea typeface="SamsungOne-400" panose="020B0503030303020204" pitchFamily="34" charset="0"/>
              </a:rPr>
              <a:t>lớn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ngày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chúng</a:t>
            </a:r>
            <a:r>
              <a:rPr lang="en-US" altLang="ko-KR" sz="1400" dirty="0">
                <a:solidFill>
                  <a:schemeClr val="tx1"/>
                </a:solidFill>
                <a:latin typeface="SamsungOne-400" panose="020B0503030303020204" pitchFamily="34" charset="0"/>
                <a:ea typeface="SamsungOne-400" panose="020B0503030303020204" pitchFamily="34" charset="0"/>
              </a:rPr>
              <a:t> ta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ngày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trọng</a:t>
            </a:r>
            <a:r>
              <a:rPr lang="en-US" altLang="ko-KR" sz="1400" dirty="0">
                <a:solidFill>
                  <a:schemeClr val="tx1"/>
                </a:solidFill>
                <a:latin typeface="SamsungOne-400" panose="020B0503030303020204" pitchFamily="34" charset="0"/>
                <a:ea typeface="SamsungOne-400" panose="020B0503030303020204" pitchFamily="34" charset="0"/>
              </a:rPr>
              <a:t>. Sau đây </a:t>
            </a:r>
            <a:r>
              <a:rPr lang="en-US" altLang="ko-KR" sz="1400" dirty="0" err="1">
                <a:solidFill>
                  <a:schemeClr val="tx1"/>
                </a:solidFill>
                <a:latin typeface="SamsungOne-400" panose="020B0503030303020204" pitchFamily="34" charset="0"/>
                <a:ea typeface="SamsungOne-400" panose="020B0503030303020204" pitchFamily="34" charset="0"/>
              </a:rPr>
              <a:t>là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401840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8BF98C4-B566-4812-B5F0-560CFBA969E7}"/>
              </a:ext>
            </a:extLst>
          </p:cNvPr>
          <p:cNvSpPr/>
          <p:nvPr/>
        </p:nvSpPr>
        <p:spPr>
          <a:xfrm>
            <a:off x="702940" y="1700808"/>
            <a:ext cx="8765060" cy="417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loại hình ảnh: Tự động phân loại hình ảnh sản phẩm bằng cách phân tích chúng trên dây chuyền sản xuất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Semantic Segmentation: Quét não để chẩn đoán khối 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loại văn bản (Xử lý ngôn ngữ tự nhiên): Tự động phân loại tin bài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loại văn bản: Tự động phân biệt các bình luận tiêu cực trong diễn đàn thảo luận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Tóm tắt văn bản: Tự động tóm tắt tài liệu dài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Hiểu ngôn ngữ tự nhiên: Tạo chatbot hoặc thư ký riêng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tích hồi quy: Dự đoán doanh thu của công ty trong năm tới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Nhận dạng giọng nói: Ứng dụng phản hồi lệnh thoại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Outlier Detection: Phát hiện các giao dịch thẻ tín dụng gian lận.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Công việc theo nhóm: Phân chia khách hàng dựa trên lịch sử mua hàng và hoạch định các chiến lược tiếp thị khác nhau cho từng nhóm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Trực quan hóa dữ liệu: Thể hiện một tập dữ liệu phức tạp trong một biểu đồ rõ ràng và có ý nghĩa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thống khuyến nghị: Đề xuất các sản phẩm mà khách hàng có thể quan tâm dựa trên lịch sử mua hàng trong quá khứ.</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tăng cường: Tạo bot trò chơi thông minh.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Ứng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1" name="직사각형 10">
            <a:extLst>
              <a:ext uri="{FF2B5EF4-FFF2-40B4-BE49-F238E27FC236}">
                <a16:creationId xmlns:a16="http://schemas.microsoft.com/office/drawing/2014/main"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144315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Ứng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1" name="직사각형 10">
            <a:extLst>
              <a:ext uri="{FF2B5EF4-FFF2-40B4-BE49-F238E27FC236}">
                <a16:creationId xmlns:a16="http://schemas.microsoft.com/office/drawing/2014/main" id="{4C169145-7F30-4F22-9274-5BA58A4DE8B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44" name="그림 43">
            <a:extLst>
              <a:ext uri="{FF2B5EF4-FFF2-40B4-BE49-F238E27FC236}">
                <a16:creationId xmlns:a16="http://schemas.microsoft.com/office/drawing/2014/main" id="{550894F1-35E1-46FB-AFA9-3DA4B91D39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851"/>
          <a:stretch/>
        </p:blipFill>
        <p:spPr>
          <a:xfrm>
            <a:off x="705168" y="1653714"/>
            <a:ext cx="8600800" cy="4775661"/>
          </a:xfrm>
          <a:prstGeom prst="rect">
            <a:avLst/>
          </a:prstGeom>
        </p:spPr>
      </p:pic>
    </p:spTree>
    <p:custDataLst>
      <p:tags r:id="rId1"/>
    </p:custDataLst>
    <p:extLst>
      <p:ext uri="{BB962C8B-B14F-4D97-AF65-F5344CB8AC3E}">
        <p14:creationId xmlns:p14="http://schemas.microsoft.com/office/powerpoint/2010/main" val="3093166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Ứng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dụng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4" name="직사각형 23">
            <a:extLst>
              <a:ext uri="{FF2B5EF4-FFF2-40B4-BE49-F238E27FC236}">
                <a16:creationId xmlns:a16="http://schemas.microsoft.com/office/drawing/2014/main" id="{6D758366-4E80-4BD9-BD0C-9AE56716EB41}"/>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Ứng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Nhận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diện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hình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ảnh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2.4.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giọng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nói</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315157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94141" y="3003676"/>
            <a:ext cx="8641085" cy="3236665"/>
            <a:chOff x="630038" y="2975782"/>
            <a:chExt cx="8641085" cy="3236665"/>
          </a:xfrm>
        </p:grpSpPr>
        <p:sp>
          <p:nvSpPr>
            <p:cNvPr id="35" name="모서리가 둥근 직사각형 4">
              <a:extLst>
                <a:ext uri="{FF2B5EF4-FFF2-40B4-BE49-F238E27FC236}">
                  <a16:creationId xmlns:a16="http://schemas.microsoft.com/office/drawing/2014/main" id="{C3569CBD-5212-483A-A582-6794A42BDB63}"/>
                </a:ext>
              </a:extLst>
            </p:cNvPr>
            <p:cNvSpPr/>
            <p:nvPr/>
          </p:nvSpPr>
          <p:spPr>
            <a:xfrm>
              <a:off x="630038" y="3111520"/>
              <a:ext cx="8641085" cy="31009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6" name="Group 4">
              <a:extLst>
                <a:ext uri="{FF2B5EF4-FFF2-40B4-BE49-F238E27FC236}">
                  <a16:creationId xmlns:a16="http://schemas.microsoft.com/office/drawing/2014/main" id="{C2F26028-34FA-4E6B-93C1-9CC14D286FEF}"/>
                </a:ext>
              </a:extLst>
            </p:cNvPr>
            <p:cNvGrpSpPr/>
            <p:nvPr/>
          </p:nvGrpSpPr>
          <p:grpSpPr>
            <a:xfrm>
              <a:off x="1711052" y="2975782"/>
              <a:ext cx="6101391" cy="3116122"/>
              <a:chOff x="2128745" y="3177894"/>
              <a:chExt cx="5618761" cy="2869633"/>
            </a:xfrm>
          </p:grpSpPr>
          <p:sp>
            <p:nvSpPr>
              <p:cNvPr id="37" name="Right Brace 28">
                <a:extLst>
                  <a:ext uri="{FF2B5EF4-FFF2-40B4-BE49-F238E27FC236}">
                    <a16:creationId xmlns:a16="http://schemas.microsoft.com/office/drawing/2014/main" id="{15F93C24-7093-4311-8D79-9997D7CE323F}"/>
                  </a:ext>
                </a:extLst>
              </p:cNvPr>
              <p:cNvSpPr/>
              <p:nvPr/>
            </p:nvSpPr>
            <p:spPr>
              <a:xfrm rot="5400000">
                <a:off x="2900390" y="5147902"/>
                <a:ext cx="180000" cy="1079143"/>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400" pitchFamily="34" charset="0"/>
                </a:endParaRPr>
              </a:p>
            </p:txBody>
          </p:sp>
          <p:sp>
            <p:nvSpPr>
              <p:cNvPr id="38" name="TextBox 37">
                <a:extLst>
                  <a:ext uri="{FF2B5EF4-FFF2-40B4-BE49-F238E27FC236}">
                    <a16:creationId xmlns:a16="http://schemas.microsoft.com/office/drawing/2014/main" id="{7FB4BF48-5892-422F-B9ED-BAA58B5E5489}"/>
                  </a:ext>
                </a:extLst>
              </p:cNvPr>
              <p:cNvSpPr txBox="1"/>
              <p:nvPr/>
            </p:nvSpPr>
            <p:spPr>
              <a:xfrm>
                <a:off x="2128745" y="5778267"/>
                <a:ext cx="1723290" cy="269260"/>
              </a:xfrm>
              <a:prstGeom prst="rect">
                <a:avLst/>
              </a:prstGeom>
              <a:noFill/>
            </p:spPr>
            <p:txBody>
              <a:bodyPr wrap="square" rtlCol="0">
                <a:spAutoFit/>
              </a:bodyPr>
              <a:lstStyle/>
              <a:p>
                <a:pPr algn="ctr" defTabSz="914400" latinLnBrk="1"/>
                <a:r>
                  <a:rPr lang="vi-VN" altLang="ko-KR" sz="1300" dirty="0">
                    <a:latin typeface="SamsungOne-400" panose="020B0503030303020204" pitchFamily="34" charset="0"/>
                    <a:ea typeface="SamsungOne-400" panose="020B0503030303020204" pitchFamily="34" charset="0"/>
                  </a:rPr>
                  <a:t>Kỹ thuật đặc trưng</a:t>
                </a:r>
              </a:p>
            </p:txBody>
          </p:sp>
          <p:sp>
            <p:nvSpPr>
              <p:cNvPr id="39" name="TextBox 38">
                <a:extLst>
                  <a:ext uri="{FF2B5EF4-FFF2-40B4-BE49-F238E27FC236}">
                    <a16:creationId xmlns:a16="http://schemas.microsoft.com/office/drawing/2014/main" id="{6688C3E7-410A-4B62-8BB4-FBBB4AB685AD}"/>
                  </a:ext>
                </a:extLst>
              </p:cNvPr>
              <p:cNvSpPr txBox="1"/>
              <p:nvPr/>
            </p:nvSpPr>
            <p:spPr>
              <a:xfrm>
                <a:off x="4480892" y="5778267"/>
                <a:ext cx="2409417" cy="269260"/>
              </a:xfrm>
              <a:prstGeom prst="rect">
                <a:avLst/>
              </a:prstGeom>
              <a:noFill/>
            </p:spPr>
            <p:txBody>
              <a:bodyPr wrap="square" rtlCol="0">
                <a:spAutoFit/>
              </a:bodyPr>
              <a:lstStyle/>
              <a:p>
                <a:pPr algn="ctr" defTabSz="914400" latinLnBrk="1"/>
                <a:r>
                  <a:rPr lang="vi-VN" altLang="ko-KR" sz="1300" dirty="0">
                    <a:latin typeface="SamsungOne-400" panose="020B0503030303020204" pitchFamily="34" charset="0"/>
                    <a:ea typeface="SamsungOne-400" panose="020B0503030303020204" pitchFamily="34" charset="0"/>
                  </a:rPr>
                  <a:t>Mạng nơ-ron tích chập</a:t>
                </a:r>
              </a:p>
            </p:txBody>
          </p:sp>
          <p:sp>
            <p:nvSpPr>
              <p:cNvPr id="40" name="Right Brace 7">
                <a:extLst>
                  <a:ext uri="{FF2B5EF4-FFF2-40B4-BE49-F238E27FC236}">
                    <a16:creationId xmlns:a16="http://schemas.microsoft.com/office/drawing/2014/main" id="{A2AE5EF4-2812-40FC-A982-DAE7A46EEBE2}"/>
                  </a:ext>
                </a:extLst>
              </p:cNvPr>
              <p:cNvSpPr/>
              <p:nvPr/>
            </p:nvSpPr>
            <p:spPr>
              <a:xfrm rot="5400000">
                <a:off x="5595600" y="3713845"/>
                <a:ext cx="180000" cy="3947259"/>
              </a:xfrm>
              <a:prstGeom prst="rightBrace">
                <a:avLst>
                  <a:gd name="adj1" fmla="val 144498"/>
                  <a:gd name="adj2"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dirty="0">
                  <a:latin typeface="SamsungOne-400" pitchFamily="34" charset="0"/>
                </a:endParaRPr>
              </a:p>
            </p:txBody>
          </p:sp>
          <p:graphicFrame>
            <p:nvGraphicFramePr>
              <p:cNvPr id="41" name="차트 9">
                <a:extLst>
                  <a:ext uri="{FF2B5EF4-FFF2-40B4-BE49-F238E27FC236}">
                    <a16:creationId xmlns:a16="http://schemas.microsoft.com/office/drawing/2014/main" id="{C2960805-9EB4-4B55-A11B-F567F81A49DE}"/>
                  </a:ext>
                </a:extLst>
              </p:cNvPr>
              <p:cNvGraphicFramePr/>
              <p:nvPr>
                <p:extLst>
                  <p:ext uri="{D42A27DB-BD31-4B8C-83A1-F6EECF244321}">
                    <p14:modId xmlns:p14="http://schemas.microsoft.com/office/powerpoint/2010/main" val="482829184"/>
                  </p:ext>
                </p:extLst>
              </p:nvPr>
            </p:nvGraphicFramePr>
            <p:xfrm>
              <a:off x="2143412" y="3462684"/>
              <a:ext cx="5604094" cy="1958555"/>
            </p:xfrm>
            <a:graphic>
              <a:graphicData uri="http://schemas.openxmlformats.org/drawingml/2006/chart">
                <c:chart xmlns:c="http://schemas.openxmlformats.org/drawingml/2006/chart" xmlns:r="http://schemas.openxmlformats.org/officeDocument/2006/relationships" r:id="rId4"/>
              </a:graphicData>
            </a:graphic>
          </p:graphicFrame>
          <p:sp>
            <p:nvSpPr>
              <p:cNvPr id="42" name="Rectangle 15">
                <a:extLst>
                  <a:ext uri="{FF2B5EF4-FFF2-40B4-BE49-F238E27FC236}">
                    <a16:creationId xmlns:a16="http://schemas.microsoft.com/office/drawing/2014/main" id="{2C0489F5-9DB1-4489-A7D9-9B9641FBB7BC}"/>
                  </a:ext>
                </a:extLst>
              </p:cNvPr>
              <p:cNvSpPr/>
              <p:nvPr/>
            </p:nvSpPr>
            <p:spPr>
              <a:xfrm>
                <a:off x="2535845" y="5363928"/>
                <a:ext cx="46477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anose="020B0503030303020204" pitchFamily="34" charset="0"/>
                    <a:ea typeface="SamsungOne-400" panose="020B0503030303020204" pitchFamily="34" charset="0"/>
                  </a:rPr>
                  <a:t>NEC-UIUC</a:t>
                </a:r>
                <a:endParaRPr lang="ko-KR" altLang="en-US" sz="1000" dirty="0">
                  <a:latin typeface="SamsungOne-400" panose="020B0503030303020204" pitchFamily="34" charset="0"/>
                  <a:ea typeface="SamsungOne-400" panose="020B0503030303020204" pitchFamily="34" charset="0"/>
                </a:endParaRPr>
              </a:p>
            </p:txBody>
          </p:sp>
          <p:sp>
            <p:nvSpPr>
              <p:cNvPr id="43" name="Rectangle 15">
                <a:extLst>
                  <a:ext uri="{FF2B5EF4-FFF2-40B4-BE49-F238E27FC236}">
                    <a16:creationId xmlns:a16="http://schemas.microsoft.com/office/drawing/2014/main" id="{3D32991D-EE1C-49E6-912D-DC40D9D8EC17}"/>
                  </a:ext>
                </a:extLst>
              </p:cNvPr>
              <p:cNvSpPr/>
              <p:nvPr/>
            </p:nvSpPr>
            <p:spPr>
              <a:xfrm>
                <a:off x="3220664" y="5363928"/>
                <a:ext cx="24682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anose="020B0503030303020204" pitchFamily="34" charset="0"/>
                    <a:ea typeface="SamsungOne-400" panose="020B0503030303020204" pitchFamily="34" charset="0"/>
                  </a:rPr>
                  <a:t>XRCE</a:t>
                </a:r>
                <a:endParaRPr lang="ko-KR" altLang="en-US" sz="1000" dirty="0">
                  <a:latin typeface="SamsungOne-400" panose="020B0503030303020204" pitchFamily="34" charset="0"/>
                  <a:ea typeface="SamsungOne-400" panose="020B0503030303020204" pitchFamily="34" charset="0"/>
                </a:endParaRPr>
              </a:p>
            </p:txBody>
          </p:sp>
          <p:sp>
            <p:nvSpPr>
              <p:cNvPr id="44" name="Rectangle 15">
                <a:extLst>
                  <a:ext uri="{FF2B5EF4-FFF2-40B4-BE49-F238E27FC236}">
                    <a16:creationId xmlns:a16="http://schemas.microsoft.com/office/drawing/2014/main" id="{9E9BBB7C-B57B-48EA-BCC4-F0F4830362A5}"/>
                  </a:ext>
                </a:extLst>
              </p:cNvPr>
              <p:cNvSpPr/>
              <p:nvPr/>
            </p:nvSpPr>
            <p:spPr>
              <a:xfrm>
                <a:off x="3748072" y="5363928"/>
                <a:ext cx="33873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anose="020B0503030303020204" pitchFamily="34" charset="0"/>
                    <a:ea typeface="SamsungOne-400" panose="020B0503030303020204" pitchFamily="34" charset="0"/>
                  </a:rPr>
                  <a:t>AlexNet</a:t>
                </a:r>
                <a:endParaRPr lang="ko-KR" altLang="en-US" sz="1000" dirty="0">
                  <a:latin typeface="SamsungOne-400" panose="020B0503030303020204" pitchFamily="34" charset="0"/>
                  <a:ea typeface="SamsungOne-400" panose="020B0503030303020204" pitchFamily="34" charset="0"/>
                </a:endParaRPr>
              </a:p>
            </p:txBody>
          </p:sp>
          <p:sp>
            <p:nvSpPr>
              <p:cNvPr id="45" name="Rectangle 15">
                <a:extLst>
                  <a:ext uri="{FF2B5EF4-FFF2-40B4-BE49-F238E27FC236}">
                    <a16:creationId xmlns:a16="http://schemas.microsoft.com/office/drawing/2014/main" id="{E602AF09-2D72-4390-A311-F3EF2374B299}"/>
                  </a:ext>
                </a:extLst>
              </p:cNvPr>
              <p:cNvSpPr/>
              <p:nvPr/>
            </p:nvSpPr>
            <p:spPr>
              <a:xfrm>
                <a:off x="4333572" y="5363928"/>
                <a:ext cx="253391"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anose="020B0503030303020204" pitchFamily="34" charset="0"/>
                    <a:ea typeface="SamsungOne-400" panose="020B0503030303020204" pitchFamily="34" charset="0"/>
                  </a:rPr>
                  <a:t>ZFNet</a:t>
                </a:r>
                <a:endParaRPr lang="ko-KR" altLang="en-US" sz="1000" dirty="0">
                  <a:latin typeface="SamsungOne-400" panose="020B0503030303020204" pitchFamily="34" charset="0"/>
                  <a:ea typeface="SamsungOne-400" panose="020B0503030303020204" pitchFamily="34" charset="0"/>
                </a:endParaRPr>
              </a:p>
            </p:txBody>
          </p:sp>
          <p:sp>
            <p:nvSpPr>
              <p:cNvPr id="46" name="Rectangle 15">
                <a:extLst>
                  <a:ext uri="{FF2B5EF4-FFF2-40B4-BE49-F238E27FC236}">
                    <a16:creationId xmlns:a16="http://schemas.microsoft.com/office/drawing/2014/main" id="{0881B3E0-5B0B-4D62-AB28-A50BE9DAE2FC}"/>
                  </a:ext>
                </a:extLst>
              </p:cNvPr>
              <p:cNvSpPr/>
              <p:nvPr/>
            </p:nvSpPr>
            <p:spPr>
              <a:xfrm>
                <a:off x="4744540" y="5363928"/>
                <a:ext cx="519913" cy="25207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00" spc="-50" dirty="0">
                    <a:latin typeface="SamsungOne-400" panose="020B0503030303020204" pitchFamily="34" charset="0"/>
                    <a:ea typeface="SamsungOne-400" panose="020B0503030303020204" pitchFamily="34" charset="0"/>
                  </a:rPr>
                  <a:t>1. GoogLeNet</a:t>
                </a:r>
              </a:p>
              <a:p>
                <a:r>
                  <a:rPr lang="en-US" altLang="ko-KR" sz="1000" spc="-50" dirty="0">
                    <a:latin typeface="SamsungOne-400" panose="020B0503030303020204" pitchFamily="34" charset="0"/>
                    <a:ea typeface="SamsungOne-400" panose="020B0503030303020204" pitchFamily="34" charset="0"/>
                  </a:rPr>
                  <a:t>2. VGGNet</a:t>
                </a:r>
                <a:endParaRPr lang="ko-KR" altLang="en-US" sz="1000" spc="-50" dirty="0">
                  <a:latin typeface="SamsungOne-400" panose="020B0503030303020204" pitchFamily="34" charset="0"/>
                  <a:ea typeface="SamsungOne-400" panose="020B0503030303020204" pitchFamily="34" charset="0"/>
                </a:endParaRPr>
              </a:p>
            </p:txBody>
          </p:sp>
          <p:sp>
            <p:nvSpPr>
              <p:cNvPr id="47" name="Rectangle 15">
                <a:extLst>
                  <a:ext uri="{FF2B5EF4-FFF2-40B4-BE49-F238E27FC236}">
                    <a16:creationId xmlns:a16="http://schemas.microsoft.com/office/drawing/2014/main" id="{221B28C6-BB7D-4D8B-81A8-7C4D8207EE07}"/>
                  </a:ext>
                </a:extLst>
              </p:cNvPr>
              <p:cNvSpPr/>
              <p:nvPr/>
            </p:nvSpPr>
            <p:spPr>
              <a:xfrm>
                <a:off x="6040335" y="5363928"/>
                <a:ext cx="305909"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anose="020B0503030303020204" pitchFamily="34" charset="0"/>
                    <a:ea typeface="SamsungOne-400" panose="020B0503030303020204" pitchFamily="34" charset="0"/>
                  </a:rPr>
                  <a:t>ResNet</a:t>
                </a:r>
                <a:endParaRPr lang="ko-KR" altLang="en-US" sz="1000" dirty="0">
                  <a:latin typeface="SamsungOne-400" panose="020B0503030303020204" pitchFamily="34" charset="0"/>
                  <a:ea typeface="SamsungOne-400" panose="020B0503030303020204" pitchFamily="34" charset="0"/>
                </a:endParaRPr>
              </a:p>
            </p:txBody>
          </p:sp>
          <p:sp>
            <p:nvSpPr>
              <p:cNvPr id="48" name="Rectangle 15">
                <a:extLst>
                  <a:ext uri="{FF2B5EF4-FFF2-40B4-BE49-F238E27FC236}">
                    <a16:creationId xmlns:a16="http://schemas.microsoft.com/office/drawing/2014/main" id="{6157BA4F-7430-44D1-8143-58A2FA43AA92}"/>
                  </a:ext>
                </a:extLst>
              </p:cNvPr>
              <p:cNvSpPr/>
              <p:nvPr/>
            </p:nvSpPr>
            <p:spPr>
              <a:xfrm>
                <a:off x="6495591" y="5363928"/>
                <a:ext cx="557059" cy="25207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itchFamily="34" charset="0"/>
                    <a:ea typeface="SamsungOne-400" pitchFamily="34" charset="0"/>
                  </a:rPr>
                  <a:t>GoogLeNet-v4</a:t>
                </a:r>
              </a:p>
            </p:txBody>
          </p:sp>
          <p:sp>
            <p:nvSpPr>
              <p:cNvPr id="49" name="Rectangle 15">
                <a:extLst>
                  <a:ext uri="{FF2B5EF4-FFF2-40B4-BE49-F238E27FC236}">
                    <a16:creationId xmlns:a16="http://schemas.microsoft.com/office/drawing/2014/main" id="{201F8244-099D-42D4-A3BB-81DA9891368B}"/>
                  </a:ext>
                </a:extLst>
              </p:cNvPr>
              <p:cNvSpPr/>
              <p:nvPr/>
            </p:nvSpPr>
            <p:spPr>
              <a:xfrm>
                <a:off x="7218022" y="5363928"/>
                <a:ext cx="256018" cy="126039"/>
              </a:xfrm>
              <a:prstGeom prst="rect">
                <a:avLst/>
              </a:prstGeom>
            </p:spPr>
            <p:txBody>
              <a:bodyPr wrap="non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latin typeface="SamsungOne-400" panose="020B0503030303020204" pitchFamily="34" charset="0"/>
                    <a:ea typeface="SamsungOne-400" panose="020B0503030303020204" pitchFamily="34" charset="0"/>
                  </a:rPr>
                  <a:t>SENet</a:t>
                </a:r>
                <a:endParaRPr lang="ko-KR" altLang="en-US" sz="1000" dirty="0">
                  <a:latin typeface="SamsungOne-400" panose="020B0503030303020204" pitchFamily="34" charset="0"/>
                  <a:ea typeface="SamsungOne-400" panose="020B0503030303020204" pitchFamily="34" charset="0"/>
                </a:endParaRPr>
              </a:p>
            </p:txBody>
          </p:sp>
          <p:sp>
            <p:nvSpPr>
              <p:cNvPr id="50" name="Rectangle 15">
                <a:extLst>
                  <a:ext uri="{FF2B5EF4-FFF2-40B4-BE49-F238E27FC236}">
                    <a16:creationId xmlns:a16="http://schemas.microsoft.com/office/drawing/2014/main" id="{E4F30A4B-7B7C-47CB-8AD8-3F094FB557EF}"/>
                  </a:ext>
                </a:extLst>
              </p:cNvPr>
              <p:cNvSpPr/>
              <p:nvPr/>
            </p:nvSpPr>
            <p:spPr>
              <a:xfrm>
                <a:off x="2623477" y="3524378"/>
                <a:ext cx="270461"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28%</a:t>
                </a:r>
                <a:endParaRPr lang="ko-KR" altLang="en-US" sz="1300" dirty="0">
                  <a:solidFill>
                    <a:schemeClr val="bg2">
                      <a:lumMod val="25000"/>
                    </a:schemeClr>
                  </a:solidFill>
                  <a:latin typeface="SamsungOne-400" pitchFamily="34" charset="0"/>
                </a:endParaRPr>
              </a:p>
            </p:txBody>
          </p:sp>
          <p:sp>
            <p:nvSpPr>
              <p:cNvPr id="51" name="Rectangle 15">
                <a:extLst>
                  <a:ext uri="{FF2B5EF4-FFF2-40B4-BE49-F238E27FC236}">
                    <a16:creationId xmlns:a16="http://schemas.microsoft.com/office/drawing/2014/main" id="{6A22503B-01BA-48CC-883D-4D2E7D50BF2B}"/>
                  </a:ext>
                </a:extLst>
              </p:cNvPr>
              <p:cNvSpPr/>
              <p:nvPr/>
            </p:nvSpPr>
            <p:spPr>
              <a:xfrm>
                <a:off x="3195870" y="3625137"/>
                <a:ext cx="267835"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26%</a:t>
                </a:r>
                <a:endParaRPr lang="ko-KR" altLang="en-US" sz="1300" dirty="0">
                  <a:solidFill>
                    <a:schemeClr val="bg2">
                      <a:lumMod val="25000"/>
                    </a:schemeClr>
                  </a:solidFill>
                  <a:latin typeface="SamsungOne-400" pitchFamily="34" charset="0"/>
                </a:endParaRPr>
              </a:p>
            </p:txBody>
          </p:sp>
          <p:sp>
            <p:nvSpPr>
              <p:cNvPr id="52" name="Rectangle 15">
                <a:extLst>
                  <a:ext uri="{FF2B5EF4-FFF2-40B4-BE49-F238E27FC236}">
                    <a16:creationId xmlns:a16="http://schemas.microsoft.com/office/drawing/2014/main" id="{E6028F94-9405-450D-B626-CDD159FA1AC8}"/>
                  </a:ext>
                </a:extLst>
              </p:cNvPr>
              <p:cNvSpPr/>
              <p:nvPr/>
            </p:nvSpPr>
            <p:spPr>
              <a:xfrm>
                <a:off x="3770091" y="4126805"/>
                <a:ext cx="25601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16%</a:t>
                </a:r>
                <a:endParaRPr lang="ko-KR" altLang="en-US" sz="1300" dirty="0">
                  <a:solidFill>
                    <a:schemeClr val="bg2">
                      <a:lumMod val="25000"/>
                    </a:schemeClr>
                  </a:solidFill>
                  <a:latin typeface="SamsungOne-400" pitchFamily="34" charset="0"/>
                </a:endParaRPr>
              </a:p>
            </p:txBody>
          </p:sp>
          <p:sp>
            <p:nvSpPr>
              <p:cNvPr id="53" name="Rectangle 15">
                <a:extLst>
                  <a:ext uri="{FF2B5EF4-FFF2-40B4-BE49-F238E27FC236}">
                    <a16:creationId xmlns:a16="http://schemas.microsoft.com/office/drawing/2014/main" id="{574309A5-A946-4A15-9143-0FE0E069E99F}"/>
                  </a:ext>
                </a:extLst>
              </p:cNvPr>
              <p:cNvSpPr/>
              <p:nvPr/>
            </p:nvSpPr>
            <p:spPr>
              <a:xfrm>
                <a:off x="4340318" y="4330360"/>
                <a:ext cx="252080"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12%</a:t>
                </a:r>
                <a:endParaRPr lang="ko-KR" altLang="en-US" sz="1300" dirty="0">
                  <a:solidFill>
                    <a:schemeClr val="bg2">
                      <a:lumMod val="25000"/>
                    </a:schemeClr>
                  </a:solidFill>
                  <a:latin typeface="SamsungOne-400" pitchFamily="34" charset="0"/>
                </a:endParaRPr>
              </a:p>
            </p:txBody>
          </p:sp>
          <p:sp>
            <p:nvSpPr>
              <p:cNvPr id="54" name="Rectangle 15">
                <a:extLst>
                  <a:ext uri="{FF2B5EF4-FFF2-40B4-BE49-F238E27FC236}">
                    <a16:creationId xmlns:a16="http://schemas.microsoft.com/office/drawing/2014/main" id="{0FCD17E9-DBB8-4C3A-B4C7-FC9064F9BE4E}"/>
                  </a:ext>
                </a:extLst>
              </p:cNvPr>
              <p:cNvSpPr/>
              <p:nvPr/>
            </p:nvSpPr>
            <p:spPr>
              <a:xfrm>
                <a:off x="4941784" y="4576340"/>
                <a:ext cx="187747"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7%</a:t>
                </a:r>
                <a:endParaRPr lang="ko-KR" altLang="en-US" sz="1300" dirty="0">
                  <a:solidFill>
                    <a:schemeClr val="bg2">
                      <a:lumMod val="25000"/>
                    </a:schemeClr>
                  </a:solidFill>
                  <a:latin typeface="SamsungOne-400" pitchFamily="34" charset="0"/>
                </a:endParaRPr>
              </a:p>
            </p:txBody>
          </p:sp>
          <p:sp>
            <p:nvSpPr>
              <p:cNvPr id="55" name="Rectangle 15">
                <a:extLst>
                  <a:ext uri="{FF2B5EF4-FFF2-40B4-BE49-F238E27FC236}">
                    <a16:creationId xmlns:a16="http://schemas.microsoft.com/office/drawing/2014/main" id="{C799FA13-8257-42E7-B027-4EB356D41A1C}"/>
                  </a:ext>
                </a:extLst>
              </p:cNvPr>
              <p:cNvSpPr/>
              <p:nvPr/>
            </p:nvSpPr>
            <p:spPr>
              <a:xfrm>
                <a:off x="5515716" y="4677920"/>
                <a:ext cx="195624"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193EB0"/>
                    </a:solidFill>
                    <a:latin typeface="SamsungOne-400" pitchFamily="34" charset="0"/>
                    <a:ea typeface="SamsungOne-400" pitchFamily="34" charset="0"/>
                  </a:rPr>
                  <a:t>5%</a:t>
                </a:r>
                <a:endParaRPr lang="ko-KR" altLang="en-US" sz="1300" dirty="0">
                  <a:solidFill>
                    <a:srgbClr val="193EB0"/>
                  </a:solidFill>
                  <a:latin typeface="SamsungOne-400" pitchFamily="34" charset="0"/>
                </a:endParaRPr>
              </a:p>
            </p:txBody>
          </p:sp>
          <p:sp>
            <p:nvSpPr>
              <p:cNvPr id="56" name="Rectangle 15">
                <a:extLst>
                  <a:ext uri="{FF2B5EF4-FFF2-40B4-BE49-F238E27FC236}">
                    <a16:creationId xmlns:a16="http://schemas.microsoft.com/office/drawing/2014/main" id="{236EB8D2-B62D-46B9-817C-5352D74A5D31}"/>
                  </a:ext>
                </a:extLst>
              </p:cNvPr>
              <p:cNvSpPr/>
              <p:nvPr/>
            </p:nvSpPr>
            <p:spPr>
              <a:xfrm>
                <a:off x="6027328" y="4750101"/>
                <a:ext cx="30459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3.6%</a:t>
                </a:r>
                <a:endParaRPr lang="ko-KR" altLang="en-US" sz="1300" dirty="0">
                  <a:solidFill>
                    <a:schemeClr val="bg2">
                      <a:lumMod val="25000"/>
                    </a:schemeClr>
                  </a:solidFill>
                  <a:latin typeface="SamsungOne-400" pitchFamily="34" charset="0"/>
                </a:endParaRPr>
              </a:p>
            </p:txBody>
          </p:sp>
          <p:sp>
            <p:nvSpPr>
              <p:cNvPr id="57" name="Rectangle 15">
                <a:extLst>
                  <a:ext uri="{FF2B5EF4-FFF2-40B4-BE49-F238E27FC236}">
                    <a16:creationId xmlns:a16="http://schemas.microsoft.com/office/drawing/2014/main" id="{0F831226-FDFF-4149-BD44-2132954E90B8}"/>
                  </a:ext>
                </a:extLst>
              </p:cNvPr>
              <p:cNvSpPr/>
              <p:nvPr/>
            </p:nvSpPr>
            <p:spPr>
              <a:xfrm>
                <a:off x="6650061" y="4774149"/>
                <a:ext cx="196936"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3%</a:t>
                </a:r>
                <a:endParaRPr lang="ko-KR" altLang="en-US" sz="1300" dirty="0">
                  <a:solidFill>
                    <a:schemeClr val="bg2">
                      <a:lumMod val="25000"/>
                    </a:schemeClr>
                  </a:solidFill>
                  <a:latin typeface="SamsungOne-400" pitchFamily="34" charset="0"/>
                </a:endParaRPr>
              </a:p>
            </p:txBody>
          </p:sp>
          <p:sp>
            <p:nvSpPr>
              <p:cNvPr id="58" name="Rectangle 15">
                <a:extLst>
                  <a:ext uri="{FF2B5EF4-FFF2-40B4-BE49-F238E27FC236}">
                    <a16:creationId xmlns:a16="http://schemas.microsoft.com/office/drawing/2014/main" id="{5CBC2659-7E93-48AA-AF91-2CB3F7BD655F}"/>
                  </a:ext>
                </a:extLst>
              </p:cNvPr>
              <p:cNvSpPr/>
              <p:nvPr/>
            </p:nvSpPr>
            <p:spPr>
              <a:xfrm>
                <a:off x="7224133" y="4802981"/>
                <a:ext cx="192998" cy="163852"/>
              </a:xfrm>
              <a:prstGeom prst="rect">
                <a:avLst/>
              </a:prstGeom>
            </p:spPr>
            <p:txBody>
              <a:bodyPr wrap="non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itchFamily="34" charset="0"/>
                    <a:ea typeface="SamsungOne-400" pitchFamily="34" charset="0"/>
                  </a:rPr>
                  <a:t>2%</a:t>
                </a:r>
                <a:endParaRPr lang="ko-KR" altLang="en-US" sz="1300" dirty="0">
                  <a:solidFill>
                    <a:schemeClr val="bg2">
                      <a:lumMod val="25000"/>
                    </a:schemeClr>
                  </a:solidFill>
                  <a:latin typeface="SamsungOne-400" pitchFamily="34" charset="0"/>
                </a:endParaRPr>
              </a:p>
            </p:txBody>
          </p:sp>
          <p:sp>
            <p:nvSpPr>
              <p:cNvPr id="59" name="Rectangle 15">
                <a:extLst>
                  <a:ext uri="{FF2B5EF4-FFF2-40B4-BE49-F238E27FC236}">
                    <a16:creationId xmlns:a16="http://schemas.microsoft.com/office/drawing/2014/main" id="{4657D835-37B5-4BD0-8B8D-F13A15387902}"/>
                  </a:ext>
                </a:extLst>
              </p:cNvPr>
              <p:cNvSpPr/>
              <p:nvPr/>
            </p:nvSpPr>
            <p:spPr>
              <a:xfrm>
                <a:off x="3071783" y="3177894"/>
                <a:ext cx="3747355" cy="226745"/>
              </a:xfrm>
              <a:prstGeom prst="rect">
                <a:avLst/>
              </a:prstGeom>
              <a:solidFill>
                <a:schemeClr val="bg1"/>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600" b="1" dirty="0">
                    <a:solidFill>
                      <a:srgbClr val="1429A0"/>
                    </a:solidFill>
                    <a:latin typeface="SamsungOne-400" pitchFamily="34" charset="0"/>
                    <a:ea typeface="SamsungOne-400" pitchFamily="34" charset="0"/>
                  </a:rPr>
                  <a:t>Đạt được tỷ lệ lỗi phân loại của thuật toán</a:t>
                </a:r>
              </a:p>
            </p:txBody>
          </p:sp>
        </p:grpSp>
        <p:sp>
          <p:nvSpPr>
            <p:cNvPr id="60" name="사각형: 둥근 모서리 32">
              <a:extLst>
                <a:ext uri="{FF2B5EF4-FFF2-40B4-BE49-F238E27FC236}">
                  <a16:creationId xmlns:a16="http://schemas.microsoft.com/office/drawing/2014/main" id="{9F9FFF6C-7C72-4E08-8072-03F5113CBF51}"/>
                </a:ext>
              </a:extLst>
            </p:cNvPr>
            <p:cNvSpPr/>
            <p:nvPr/>
          </p:nvSpPr>
          <p:spPr>
            <a:xfrm>
              <a:off x="8205992" y="5931469"/>
              <a:ext cx="1004701"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400" panose="020B0503030303020204" pitchFamily="34" charset="0"/>
                  <a:ea typeface="SamsungOne-400" panose="020B0503030303020204" pitchFamily="34" charset="0"/>
                </a:rPr>
                <a:t>ImageNet</a:t>
              </a:r>
            </a:p>
          </p:txBody>
        </p:sp>
      </p:grpSp>
      <p:grpSp>
        <p:nvGrpSpPr>
          <p:cNvPr id="62" name="그룹 6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3" name="직사각형 6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hình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ảnh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64" name="직사각형 6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67" name="직사각형 66">
            <a:extLst>
              <a:ext uri="{FF2B5EF4-FFF2-40B4-BE49-F238E27FC236}">
                <a16:creationId xmlns:a16="http://schemas.microsoft.com/office/drawing/2014/main" id="{4C065641-3666-4F94-9243-1B1A99D79ED7}"/>
              </a:ext>
            </a:extLst>
          </p:cNvPr>
          <p:cNvSpPr/>
          <p:nvPr/>
        </p:nvSpPr>
        <p:spPr>
          <a:xfrm>
            <a:off x="558924" y="1879047"/>
            <a:ext cx="8896060"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Tỷ lệ lỗi phân loại ImageNet tiêu chuẩn đã giảm từ 26% vào năm 2011 xuống 3,1% vào năm 2016, vượt xa khả năng của con người là 5% tỷ lệ lỗi</a:t>
            </a: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Chỉ đến khi sử dụng Mạng nơ-ron tích chập, độ chính xác của nhận dạng hình ảnh mới được cải thiện đáng kể</a:t>
            </a:r>
          </a:p>
        </p:txBody>
      </p:sp>
      <p:sp>
        <p:nvSpPr>
          <p:cNvPr id="68" name="직사각형 6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Nhận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hình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ảnh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66477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rất nhiều dữ liệu có cấu trúc và phi cấu trúc trong thời đại công nghệ hiện đại.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máy xuất hiện vào cuối thế kỷ 20 như một lĩnh vực phụ của Trí tuệ nhân tạo (AI) liên quan đến các thuật toán tự học trích xuất và dự đoán kiến thức từ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Con người phân tích thủ công một lượng lớn dữ liệu để tạo ra các quy tắc và tạo mô hình.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Học máy có thể dần dần cải thiện các mô hình dự đoán và hiệu suất ra quyết định dựa trên dữ liệu bằng cách trích xuất kiến thức hiệu quả hơn từ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niệm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3" name="직사각형 12">
            <a:extLst>
              <a:ext uri="{FF2B5EF4-FFF2-40B4-BE49-F238E27FC236}">
                <a16:creationId xmlns:a16="http://schemas.microsoft.com/office/drawing/2014/main" id="{F48F775B-3BA6-4DA4-93E4-035FEE2FCDD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Xây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dựng</a:t>
            </a:r>
            <a:r>
              <a:rPr lang="en-US" altLang="ko-KR" sz="1400" dirty="0">
                <a:solidFill>
                  <a:schemeClr val="tx1"/>
                </a:solidFill>
                <a:latin typeface="SamsungOne-400" panose="020B0503030303020204" pitchFamily="34" charset="0"/>
                <a:ea typeface="SamsungOne-400" panose="020B0503030303020204" pitchFamily="34" charset="0"/>
              </a:rPr>
              <a:t> một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đổi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tri </a:t>
            </a:r>
            <a:r>
              <a:rPr lang="en-US" altLang="ko-KR" sz="1400" dirty="0" err="1">
                <a:solidFill>
                  <a:schemeClr val="tx1"/>
                </a:solidFill>
                <a:latin typeface="SamsungOne-400" panose="020B0503030303020204" pitchFamily="34" charset="0"/>
                <a:ea typeface="SamsungOne-400" panose="020B0503030303020204" pitchFamily="34" charset="0"/>
              </a:rPr>
              <a:t>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DD4836B8-8412-4586-B91B-5373CA154A16}"/>
              </a:ext>
            </a:extLst>
          </p:cNvPr>
          <p:cNvGrpSpPr/>
          <p:nvPr/>
        </p:nvGrpSpPr>
        <p:grpSpPr>
          <a:xfrm>
            <a:off x="2176439" y="3422394"/>
            <a:ext cx="5549946" cy="2808312"/>
            <a:chOff x="2071092" y="3429000"/>
            <a:chExt cx="5549946" cy="2808312"/>
          </a:xfrm>
        </p:grpSpPr>
        <p:grpSp>
          <p:nvGrpSpPr>
            <p:cNvPr id="3" name="그룹 2">
              <a:extLst>
                <a:ext uri="{FF2B5EF4-FFF2-40B4-BE49-F238E27FC236}">
                  <a16:creationId xmlns:a16="http://schemas.microsoft.com/office/drawing/2014/main" id="{856939D8-4B20-4C7C-A8B8-7DCCDB295E86}"/>
                </a:ext>
              </a:extLst>
            </p:cNvPr>
            <p:cNvGrpSpPr/>
            <p:nvPr/>
          </p:nvGrpSpPr>
          <p:grpSpPr>
            <a:xfrm>
              <a:off x="2071092" y="3429000"/>
              <a:ext cx="5549946" cy="2808312"/>
              <a:chOff x="2264662" y="3429000"/>
              <a:chExt cx="5155902" cy="2608923"/>
            </a:xfrm>
          </p:grpSpPr>
          <p:pic>
            <p:nvPicPr>
              <p:cNvPr id="2" name="그림 1"/>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2264662" y="3429000"/>
                <a:ext cx="5155902" cy="2608923"/>
              </a:xfrm>
              <a:prstGeom prst="rect">
                <a:avLst/>
              </a:prstGeom>
            </p:spPr>
          </p:pic>
          <p:sp>
            <p:nvSpPr>
              <p:cNvPr id="15" name="Rectangle 15">
                <a:extLst>
                  <a:ext uri="{FF2B5EF4-FFF2-40B4-BE49-F238E27FC236}">
                    <a16:creationId xmlns:a16="http://schemas.microsoft.com/office/drawing/2014/main" id="{32E23BCB-F99F-4A33-984C-2ADE5E9920A4}"/>
                  </a:ext>
                </a:extLst>
              </p:cNvPr>
              <p:cNvSpPr/>
              <p:nvPr/>
            </p:nvSpPr>
            <p:spPr>
              <a:xfrm>
                <a:off x="2328305" y="3446481"/>
                <a:ext cx="2796852" cy="257332"/>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dirty="0">
                    <a:solidFill>
                      <a:schemeClr val="bg1"/>
                    </a:solidFill>
                    <a:latin typeface="SamsungOne-700" panose="020B0803030303020204" pitchFamily="34" charset="0"/>
                    <a:ea typeface="SamsungOne-700" panose="020B0803030303020204" pitchFamily="34" charset="0"/>
                  </a:rPr>
                  <a:t>TRÍ TUỆ NHÂN TẠO</a:t>
                </a:r>
              </a:p>
            </p:txBody>
          </p:sp>
          <p:sp>
            <p:nvSpPr>
              <p:cNvPr id="16" name="Rectangle 15">
                <a:extLst>
                  <a:ext uri="{FF2B5EF4-FFF2-40B4-BE49-F238E27FC236}">
                    <a16:creationId xmlns:a16="http://schemas.microsoft.com/office/drawing/2014/main" id="{879A8AF4-96B6-4136-898C-86BE24E5FA72}"/>
                  </a:ext>
                </a:extLst>
              </p:cNvPr>
              <p:cNvSpPr/>
              <p:nvPr/>
            </p:nvSpPr>
            <p:spPr>
              <a:xfrm>
                <a:off x="2354850" y="3688358"/>
                <a:ext cx="1283644" cy="150111"/>
              </a:xfrm>
              <a:prstGeom prst="rect">
                <a:avLst/>
              </a:prstGeom>
              <a:solidFill>
                <a:srgbClr val="AAAAAA"/>
              </a:solidFill>
            </p:spPr>
            <p:txBody>
              <a:bodyPr wrap="square" lIns="0" tIns="0" rIns="0" bIns="0">
                <a:spAutoFit/>
                <a:scene3d>
                  <a:camera prst="orthographicFront"/>
                  <a:lightRig rig="threePt" dir="t"/>
                </a:scene3d>
                <a:sp3d>
                  <a:bevelT w="0" h="6350"/>
                </a:sp3d>
              </a:bodyPr>
              <a:lstStyle/>
              <a:p>
                <a:pPr marL="398463" indent="-398463"/>
                <a:r>
                  <a:rPr lang="en-US" altLang="ko-KR" sz="1050" dirty="0">
                    <a:solidFill>
                      <a:schemeClr val="bg1"/>
                    </a:solidFill>
                    <a:latin typeface="SamsungOne-700" panose="020B0803030303020204" pitchFamily="34" charset="0"/>
                    <a:ea typeface="SamsungOne-700" panose="020B0803030303020204" pitchFamily="34" charset="0"/>
                  </a:rPr>
                  <a:t>KHÔNG PHẢI LÀ MỚI</a:t>
                </a:r>
              </a:p>
            </p:txBody>
          </p:sp>
          <p:sp>
            <p:nvSpPr>
              <p:cNvPr id="17" name="Rectangle 15">
                <a:extLst>
                  <a:ext uri="{FF2B5EF4-FFF2-40B4-BE49-F238E27FC236}">
                    <a16:creationId xmlns:a16="http://schemas.microsoft.com/office/drawing/2014/main" id="{4066E0C1-6142-48A0-AD0A-49D22FC224B6}"/>
                  </a:ext>
                </a:extLst>
              </p:cNvPr>
              <p:cNvSpPr/>
              <p:nvPr/>
            </p:nvSpPr>
            <p:spPr>
              <a:xfrm>
                <a:off x="2539588" y="3951088"/>
                <a:ext cx="2016224" cy="185851"/>
              </a:xfrm>
              <a:prstGeom prst="rect">
                <a:avLst/>
              </a:prstGeom>
              <a:solidFill>
                <a:srgbClr val="707070"/>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chemeClr val="bg1"/>
                    </a:solidFill>
                    <a:latin typeface="SamsungOne-700" panose="020B0803030303020204" pitchFamily="34" charset="0"/>
                    <a:ea typeface="SamsungOne-700" panose="020B0803030303020204" pitchFamily="34" charset="0"/>
                  </a:rPr>
                  <a:t>TRÍ TUỆ NHÂN TẠO</a:t>
                </a:r>
              </a:p>
            </p:txBody>
          </p:sp>
          <p:sp>
            <p:nvSpPr>
              <p:cNvPr id="18" name="Rectangle 15">
                <a:extLst>
                  <a:ext uri="{FF2B5EF4-FFF2-40B4-BE49-F238E27FC236}">
                    <a16:creationId xmlns:a16="http://schemas.microsoft.com/office/drawing/2014/main" id="{160F9028-BAA1-4DA9-AB33-592BFA150ED4}"/>
                  </a:ext>
                </a:extLst>
              </p:cNvPr>
              <p:cNvSpPr/>
              <p:nvPr/>
            </p:nvSpPr>
            <p:spPr>
              <a:xfrm>
                <a:off x="2577689" y="4206096"/>
                <a:ext cx="1432324" cy="686219"/>
              </a:xfrm>
              <a:prstGeom prst="rect">
                <a:avLst/>
              </a:prstGeom>
              <a:solidFill>
                <a:srgbClr val="707070"/>
              </a:solidFill>
            </p:spPr>
            <p:txBody>
              <a:bodyPr wrap="square" lIns="0" tIns="0" rIns="0" bIns="0">
                <a:spAutoFit/>
                <a:scene3d>
                  <a:camera prst="orthographicFront"/>
                  <a:lightRig rig="threePt" dir="t"/>
                </a:scene3d>
                <a:sp3d>
                  <a:bevelT w="0" h="6350"/>
                </a:sp3d>
              </a:bodyPr>
              <a:lstStyle/>
              <a:p>
                <a:r>
                  <a:rPr lang="vi-VN" altLang="ko-KR" sz="1200" dirty="0">
                    <a:solidFill>
                      <a:schemeClr val="bg1"/>
                    </a:solidFill>
                    <a:latin typeface="SamsungOne-700" panose="020B0803030303020204" pitchFamily="34" charset="0"/>
                    <a:ea typeface="SamsungOne-700" panose="020B0803030303020204" pitchFamily="34" charset="0"/>
                  </a:rPr>
                  <a:t>Bất kỳ kỹ thuật nào cho phép máy tính bắt chước hành vi của con người</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19" name="Rectangle 15">
                <a:extLst>
                  <a:ext uri="{FF2B5EF4-FFF2-40B4-BE49-F238E27FC236}">
                    <a16:creationId xmlns:a16="http://schemas.microsoft.com/office/drawing/2014/main" id="{4F7E4579-ECFE-4E46-9718-B4712EB9A6A2}"/>
                  </a:ext>
                </a:extLst>
              </p:cNvPr>
              <p:cNvSpPr/>
              <p:nvPr/>
            </p:nvSpPr>
            <p:spPr>
              <a:xfrm>
                <a:off x="4087316" y="4261049"/>
                <a:ext cx="2016224" cy="185851"/>
              </a:xfrm>
              <a:prstGeom prst="rect">
                <a:avLst/>
              </a:prstGeom>
              <a:solidFill>
                <a:srgbClr val="A3A3A3"/>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700" panose="020B0803030303020204" pitchFamily="34" charset="0"/>
                    <a:ea typeface="SamsungOne-700" panose="020B0803030303020204" pitchFamily="34" charset="0"/>
                  </a:rPr>
                  <a:t>HỌC MÁY</a:t>
                </a:r>
              </a:p>
            </p:txBody>
          </p:sp>
          <p:sp>
            <p:nvSpPr>
              <p:cNvPr id="20" name="Rectangle 15">
                <a:extLst>
                  <a:ext uri="{FF2B5EF4-FFF2-40B4-BE49-F238E27FC236}">
                    <a16:creationId xmlns:a16="http://schemas.microsoft.com/office/drawing/2014/main" id="{EC8229CE-D4AD-48C4-A592-902BBF4D2514}"/>
                  </a:ext>
                </a:extLst>
              </p:cNvPr>
              <p:cNvSpPr/>
              <p:nvPr/>
            </p:nvSpPr>
            <p:spPr>
              <a:xfrm>
                <a:off x="4105018" y="4459769"/>
                <a:ext cx="1533889" cy="1161729"/>
              </a:xfrm>
              <a:prstGeom prst="rect">
                <a:avLst/>
              </a:prstGeom>
              <a:solidFill>
                <a:srgbClr val="A3A3A3"/>
              </a:solidFill>
            </p:spPr>
            <p:txBody>
              <a:bodyPr wrap="square" lIns="0" tIns="0" rIns="0" bIns="0">
                <a:noAutofit/>
                <a:scene3d>
                  <a:camera prst="orthographicFront"/>
                  <a:lightRig rig="threePt" dir="t"/>
                </a:scene3d>
                <a:sp3d>
                  <a:bevelT w="0" h="6350"/>
                </a:sp3d>
              </a:bodyPr>
              <a:lstStyle/>
              <a:p>
                <a:r>
                  <a:rPr lang="vi-VN" altLang="ko-KR" sz="1200" dirty="0">
                    <a:solidFill>
                      <a:srgbClr val="3E4E5B"/>
                    </a:solidFill>
                    <a:latin typeface="SamsungOne-700" panose="020B0803030303020204" pitchFamily="34" charset="0"/>
                    <a:ea typeface="SamsungOne-700" panose="020B0803030303020204" pitchFamily="34" charset="0"/>
                  </a:rPr>
                  <a:t>Các kỹ thuật AI cung cấp cho máy tính khả năng học hỏi mà không cần được lập trình rõ ràng để làm như vậy</a:t>
                </a:r>
                <a:endParaRPr lang="en-US" altLang="ko-KR" sz="1200" dirty="0">
                  <a:solidFill>
                    <a:srgbClr val="3E4E5B"/>
                  </a:solidFill>
                  <a:latin typeface="SamsungOne-700" panose="020B0803030303020204" pitchFamily="34" charset="0"/>
                  <a:ea typeface="SamsungOne-700" panose="020B0803030303020204" pitchFamily="34" charset="0"/>
                </a:endParaRPr>
              </a:p>
            </p:txBody>
          </p:sp>
          <p:sp>
            <p:nvSpPr>
              <p:cNvPr id="21" name="Rectangle 15">
                <a:extLst>
                  <a:ext uri="{FF2B5EF4-FFF2-40B4-BE49-F238E27FC236}">
                    <a16:creationId xmlns:a16="http://schemas.microsoft.com/office/drawing/2014/main" id="{BA28C217-3BFA-40B1-A910-2E1A38F6578E}"/>
                  </a:ext>
                </a:extLst>
              </p:cNvPr>
              <p:cNvSpPr/>
              <p:nvPr/>
            </p:nvSpPr>
            <p:spPr>
              <a:xfrm>
                <a:off x="5685103" y="4595498"/>
                <a:ext cx="1282533" cy="185851"/>
              </a:xfrm>
              <a:prstGeom prst="rect">
                <a:avLst/>
              </a:prstGeom>
              <a:solidFill>
                <a:srgbClr val="C1C1C1"/>
              </a:solidFill>
            </p:spPr>
            <p:txBody>
              <a:bodyPr wrap="square" lIns="0" tIns="0" rIns="0" bIns="0">
                <a:spAutoFit/>
                <a:scene3d>
                  <a:camera prst="orthographicFront"/>
                  <a:lightRig rig="threePt" dir="t"/>
                </a:scene3d>
                <a:sp3d>
                  <a:bevelT w="0" h="6350"/>
                </a:sp3d>
              </a:bodyPr>
              <a:lstStyle/>
              <a:p>
                <a:pPr marL="398463" indent="-398463"/>
                <a:r>
                  <a:rPr lang="en-US" altLang="ko-KR" sz="1300" dirty="0">
                    <a:solidFill>
                      <a:srgbClr val="3E4E5B"/>
                    </a:solidFill>
                    <a:latin typeface="SamsungOne-700" panose="020B0803030303020204" pitchFamily="34" charset="0"/>
                    <a:ea typeface="SamsungOne-700" panose="020B0803030303020204" pitchFamily="34" charset="0"/>
                  </a:rPr>
                  <a:t>HỌC SÂU</a:t>
                </a:r>
              </a:p>
            </p:txBody>
          </p:sp>
          <p:sp>
            <p:nvSpPr>
              <p:cNvPr id="22" name="Rectangle 15">
                <a:extLst>
                  <a:ext uri="{FF2B5EF4-FFF2-40B4-BE49-F238E27FC236}">
                    <a16:creationId xmlns:a16="http://schemas.microsoft.com/office/drawing/2014/main" id="{3C218BC0-9F7E-4CF6-8512-7733DCD4305A}"/>
                  </a:ext>
                </a:extLst>
              </p:cNvPr>
              <p:cNvSpPr/>
              <p:nvPr/>
            </p:nvSpPr>
            <p:spPr>
              <a:xfrm>
                <a:off x="5702806" y="4797319"/>
                <a:ext cx="1494938" cy="919579"/>
              </a:xfrm>
              <a:prstGeom prst="rect">
                <a:avLst/>
              </a:prstGeom>
              <a:solidFill>
                <a:srgbClr val="C1C1C1"/>
              </a:solidFill>
            </p:spPr>
            <p:txBody>
              <a:bodyPr wrap="square" lIns="0" tIns="0" rIns="0" bIns="0">
                <a:noAutofit/>
                <a:scene3d>
                  <a:camera prst="orthographicFront"/>
                  <a:lightRig rig="threePt" dir="t"/>
                </a:scene3d>
                <a:sp3d>
                  <a:bevelT w="0" h="6350"/>
                </a:sp3d>
              </a:bodyPr>
              <a:lstStyle/>
              <a:p>
                <a:r>
                  <a:rPr lang="en-US" altLang="ko-KR" sz="1200" dirty="0">
                    <a:solidFill>
                      <a:srgbClr val="3E4E5B"/>
                    </a:solidFill>
                    <a:latin typeface="SamsungOne-700" panose="020B0803030303020204" pitchFamily="34" charset="0"/>
                    <a:ea typeface="SamsungOne-700" panose="020B0803030303020204" pitchFamily="34" charset="0"/>
                  </a:rPr>
                  <a:t>Một tập </a:t>
                </a:r>
                <a:r>
                  <a:rPr lang="en-US" altLang="ko-KR" sz="1200" dirty="0" err="1">
                    <a:solidFill>
                      <a:srgbClr val="3E4E5B"/>
                    </a:solidFill>
                    <a:latin typeface="SamsungOne-700" panose="020B0803030303020204" pitchFamily="34" charset="0"/>
                    <a:ea typeface="SamsungOne-700" panose="020B0803030303020204" pitchFamily="34" charset="0"/>
                  </a:rPr>
                  <a:t>hợp</a:t>
                </a:r>
                <a:r>
                  <a:rPr lang="en-US" altLang="ko-KR" sz="1200" dirty="0">
                    <a:solidFill>
                      <a:srgbClr val="3E4E5B"/>
                    </a:solidFill>
                    <a:latin typeface="SamsungOne-700" panose="020B0803030303020204" pitchFamily="34" charset="0"/>
                    <a:ea typeface="SamsungOne-700" panose="020B0803030303020204" pitchFamily="34" charset="0"/>
                  </a:rPr>
                  <a:t> con </a:t>
                </a:r>
                <a:r>
                  <a:rPr lang="en-US" altLang="ko-KR" sz="1200" dirty="0" err="1">
                    <a:solidFill>
                      <a:srgbClr val="3E4E5B"/>
                    </a:solidFill>
                    <a:latin typeface="SamsungOne-700" panose="020B0803030303020204" pitchFamily="34" charset="0"/>
                    <a:ea typeface="SamsungOne-700" panose="020B0803030303020204" pitchFamily="34" charset="0"/>
                  </a:rPr>
                  <a:t>của</a:t>
                </a:r>
                <a:r>
                  <a:rPr lang="en-US" altLang="ko-KR" sz="1200" dirty="0">
                    <a:solidFill>
                      <a:srgbClr val="3E4E5B"/>
                    </a:solidFill>
                    <a:latin typeface="SamsungOne-700" panose="020B0803030303020204" pitchFamily="34" charset="0"/>
                    <a:ea typeface="SamsungOne-700" panose="020B0803030303020204" pitchFamily="34" charset="0"/>
                  </a:rPr>
                  <a:t> ML </a:t>
                </a:r>
                <a:r>
                  <a:rPr lang="en-US" altLang="ko-KR" sz="1200" dirty="0" err="1">
                    <a:solidFill>
                      <a:srgbClr val="3E4E5B"/>
                    </a:solidFill>
                    <a:latin typeface="SamsungOne-700" panose="020B0803030303020204" pitchFamily="34" charset="0"/>
                    <a:ea typeface="SamsungOne-700" panose="020B0803030303020204" pitchFamily="34" charset="0"/>
                  </a:rPr>
                  <a:t>giúp</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cho</a:t>
                </a:r>
                <a:r>
                  <a:rPr lang="en-US" altLang="ko-KR" sz="1200" dirty="0">
                    <a:solidFill>
                      <a:srgbClr val="3E4E5B"/>
                    </a:solidFill>
                    <a:latin typeface="SamsungOne-700" panose="020B0803030303020204" pitchFamily="34" charset="0"/>
                    <a:ea typeface="SamsungOne-700" panose="020B0803030303020204" pitchFamily="34" charset="0"/>
                  </a:rPr>
                  <a:t> việc </a:t>
                </a:r>
                <a:r>
                  <a:rPr lang="en-US" altLang="ko-KR" sz="1200" dirty="0" err="1">
                    <a:solidFill>
                      <a:srgbClr val="3E4E5B"/>
                    </a:solidFill>
                    <a:latin typeface="SamsungOne-700" panose="020B0803030303020204" pitchFamily="34" charset="0"/>
                    <a:ea typeface="SamsungOne-700" panose="020B0803030303020204" pitchFamily="34" charset="0"/>
                  </a:rPr>
                  <a:t>tính</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toán</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các</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mạng</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thần</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kinh</a:t>
                </a:r>
                <a:r>
                  <a:rPr lang="en-US" altLang="ko-KR" sz="1200" dirty="0">
                    <a:solidFill>
                      <a:srgbClr val="3E4E5B"/>
                    </a:solidFill>
                    <a:latin typeface="SamsungOne-700" panose="020B0803030303020204" pitchFamily="34" charset="0"/>
                    <a:ea typeface="SamsungOne-700" panose="020B0803030303020204" pitchFamily="34" charset="0"/>
                  </a:rPr>
                  <a:t> nhiều </a:t>
                </a:r>
                <a:r>
                  <a:rPr lang="en-US" altLang="ko-KR" sz="1200" dirty="0" err="1">
                    <a:solidFill>
                      <a:srgbClr val="3E4E5B"/>
                    </a:solidFill>
                    <a:latin typeface="SamsungOne-700" panose="020B0803030303020204" pitchFamily="34" charset="0"/>
                    <a:ea typeface="SamsungOne-700" panose="020B0803030303020204" pitchFamily="34" charset="0"/>
                  </a:rPr>
                  <a:t>lớp</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trở</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nên</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khả</a:t>
                </a:r>
                <a:r>
                  <a:rPr lang="en-US" altLang="ko-KR" sz="1200" dirty="0">
                    <a:solidFill>
                      <a:srgbClr val="3E4E5B"/>
                    </a:solidFill>
                    <a:latin typeface="SamsungOne-700" panose="020B0803030303020204" pitchFamily="34" charset="0"/>
                    <a:ea typeface="SamsungOne-700" panose="020B0803030303020204" pitchFamily="34" charset="0"/>
                  </a:rPr>
                  <a:t> </a:t>
                </a:r>
                <a:r>
                  <a:rPr lang="en-US" altLang="ko-KR" sz="1200" dirty="0" err="1">
                    <a:solidFill>
                      <a:srgbClr val="3E4E5B"/>
                    </a:solidFill>
                    <a:latin typeface="SamsungOne-700" panose="020B0803030303020204" pitchFamily="34" charset="0"/>
                    <a:ea typeface="SamsungOne-700" panose="020B0803030303020204" pitchFamily="34" charset="0"/>
                  </a:rPr>
                  <a:t>thi</a:t>
                </a:r>
                <a:endParaRPr lang="en-US" altLang="ko-KR" sz="1200" dirty="0">
                  <a:solidFill>
                    <a:srgbClr val="3E4E5B"/>
                  </a:solidFill>
                  <a:latin typeface="SamsungOne-700" panose="020B0803030303020204" pitchFamily="34" charset="0"/>
                  <a:ea typeface="SamsungOne-700" panose="020B0803030303020204" pitchFamily="34" charset="0"/>
                </a:endParaRPr>
              </a:p>
            </p:txBody>
          </p:sp>
          <p:sp>
            <p:nvSpPr>
              <p:cNvPr id="23" name="Rectangle 15">
                <a:extLst>
                  <a:ext uri="{FF2B5EF4-FFF2-40B4-BE49-F238E27FC236}">
                    <a16:creationId xmlns:a16="http://schemas.microsoft.com/office/drawing/2014/main" id="{612F0C27-2743-4252-B8EE-5621680A6578}"/>
                  </a:ext>
                </a:extLst>
              </p:cNvPr>
              <p:cNvSpPr/>
              <p:nvPr/>
            </p:nvSpPr>
            <p:spPr>
              <a:xfrm>
                <a:off x="2447260"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1950’s</a:t>
                </a:r>
              </a:p>
            </p:txBody>
          </p:sp>
          <p:sp>
            <p:nvSpPr>
              <p:cNvPr id="24" name="Rectangle 15">
                <a:extLst>
                  <a:ext uri="{FF2B5EF4-FFF2-40B4-BE49-F238E27FC236}">
                    <a16:creationId xmlns:a16="http://schemas.microsoft.com/office/drawing/2014/main" id="{0BCF6670-D9F3-4A9E-887A-EC47124E9466}"/>
                  </a:ext>
                </a:extLst>
              </p:cNvPr>
              <p:cNvSpPr/>
              <p:nvPr/>
            </p:nvSpPr>
            <p:spPr>
              <a:xfrm>
                <a:off x="2922211"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1960’s</a:t>
                </a:r>
              </a:p>
            </p:txBody>
          </p:sp>
          <p:sp>
            <p:nvSpPr>
              <p:cNvPr id="25" name="Rectangle 15">
                <a:extLst>
                  <a:ext uri="{FF2B5EF4-FFF2-40B4-BE49-F238E27FC236}">
                    <a16:creationId xmlns:a16="http://schemas.microsoft.com/office/drawing/2014/main" id="{F01CF0DB-E694-4CE5-A530-200C9EFAC850}"/>
                  </a:ext>
                </a:extLst>
              </p:cNvPr>
              <p:cNvSpPr/>
              <p:nvPr/>
            </p:nvSpPr>
            <p:spPr>
              <a:xfrm>
                <a:off x="3401912"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1970’s</a:t>
                </a:r>
              </a:p>
            </p:txBody>
          </p:sp>
          <p:sp>
            <p:nvSpPr>
              <p:cNvPr id="26" name="Rectangle 15">
                <a:extLst>
                  <a:ext uri="{FF2B5EF4-FFF2-40B4-BE49-F238E27FC236}">
                    <a16:creationId xmlns:a16="http://schemas.microsoft.com/office/drawing/2014/main" id="{AF5B3107-A09E-4183-99CB-A4C29DAA4CD2}"/>
                  </a:ext>
                </a:extLst>
              </p:cNvPr>
              <p:cNvSpPr/>
              <p:nvPr/>
            </p:nvSpPr>
            <p:spPr>
              <a:xfrm>
                <a:off x="389701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1980’s</a:t>
                </a:r>
              </a:p>
            </p:txBody>
          </p:sp>
          <p:sp>
            <p:nvSpPr>
              <p:cNvPr id="27" name="Rectangle 15">
                <a:extLst>
                  <a:ext uri="{FF2B5EF4-FFF2-40B4-BE49-F238E27FC236}">
                    <a16:creationId xmlns:a16="http://schemas.microsoft.com/office/drawing/2014/main" id="{1B66BA8B-C7F4-4A01-8AD4-C5BE88FFCBFF}"/>
                  </a:ext>
                </a:extLst>
              </p:cNvPr>
              <p:cNvSpPr/>
              <p:nvPr/>
            </p:nvSpPr>
            <p:spPr>
              <a:xfrm>
                <a:off x="4427684"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1990’s</a:t>
                </a:r>
              </a:p>
            </p:txBody>
          </p:sp>
          <p:sp>
            <p:nvSpPr>
              <p:cNvPr id="28" name="Rectangle 15">
                <a:extLst>
                  <a:ext uri="{FF2B5EF4-FFF2-40B4-BE49-F238E27FC236}">
                    <a16:creationId xmlns:a16="http://schemas.microsoft.com/office/drawing/2014/main" id="{6C5954BD-2D60-454A-94AE-0364533D2577}"/>
                  </a:ext>
                </a:extLst>
              </p:cNvPr>
              <p:cNvSpPr/>
              <p:nvPr/>
            </p:nvSpPr>
            <p:spPr>
              <a:xfrm>
                <a:off x="4956816"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2000’s</a:t>
                </a:r>
              </a:p>
            </p:txBody>
          </p:sp>
          <p:sp>
            <p:nvSpPr>
              <p:cNvPr id="29" name="Rectangle 15">
                <a:extLst>
                  <a:ext uri="{FF2B5EF4-FFF2-40B4-BE49-F238E27FC236}">
                    <a16:creationId xmlns:a16="http://schemas.microsoft.com/office/drawing/2014/main" id="{19E7AF9A-1D34-4A5A-9B4D-702A81DBAF64}"/>
                  </a:ext>
                </a:extLst>
              </p:cNvPr>
              <p:cNvSpPr/>
              <p:nvPr/>
            </p:nvSpPr>
            <p:spPr>
              <a:xfrm>
                <a:off x="5465628" y="5892750"/>
                <a:ext cx="360000" cy="123111"/>
              </a:xfrm>
              <a:prstGeom prst="rect">
                <a:avLst/>
              </a:prstGeom>
              <a:solidFill>
                <a:srgbClr val="909090"/>
              </a:solidFill>
            </p:spPr>
            <p:txBody>
              <a:bodyPr wrap="square" lIns="0" tIns="0" rIns="0" bIns="0">
                <a:spAutoFit/>
                <a:scene3d>
                  <a:camera prst="orthographicFront"/>
                  <a:lightRig rig="threePt" dir="t"/>
                </a:scene3d>
                <a:sp3d>
                  <a:bevelT w="0" h="6350"/>
                </a:sp3d>
              </a:bodyPr>
              <a:lstStyle/>
              <a:p>
                <a:pPr algn="ctr"/>
                <a:r>
                  <a:rPr lang="en-US" altLang="ko-KR" sz="800" dirty="0">
                    <a:solidFill>
                      <a:schemeClr val="bg1"/>
                    </a:solidFill>
                    <a:latin typeface="SamsungOne-700" panose="020B0803030303020204" pitchFamily="34" charset="0"/>
                    <a:ea typeface="SamsungOne-700" panose="020B0803030303020204" pitchFamily="34" charset="0"/>
                  </a:rPr>
                  <a:t>2010’s</a:t>
                </a:r>
              </a:p>
            </p:txBody>
          </p:sp>
          <p:sp>
            <p:nvSpPr>
              <p:cNvPr id="32" name="Rectangle 15">
                <a:extLst>
                  <a:ext uri="{FF2B5EF4-FFF2-40B4-BE49-F238E27FC236}">
                    <a16:creationId xmlns:a16="http://schemas.microsoft.com/office/drawing/2014/main" id="{54B158A1-FD6E-465F-88EC-F76F5F8FD8D2}"/>
                  </a:ext>
                </a:extLst>
              </p:cNvPr>
              <p:cNvSpPr/>
              <p:nvPr/>
            </p:nvSpPr>
            <p:spPr>
              <a:xfrm>
                <a:off x="2601444" y="4889145"/>
                <a:ext cx="1160467" cy="686218"/>
              </a:xfrm>
              <a:prstGeom prst="rect">
                <a:avLst/>
              </a:prstGeom>
              <a:solidFill>
                <a:srgbClr val="707070"/>
              </a:solidFill>
            </p:spPr>
            <p:txBody>
              <a:bodyPr wrap="square" lIns="0" tIns="0" rIns="0" bIns="0">
                <a:spAutoFit/>
                <a:scene3d>
                  <a:camera prst="orthographicFront"/>
                  <a:lightRig rig="threePt" dir="t"/>
                </a:scene3d>
                <a:sp3d>
                  <a:bevelT w="0" h="6350"/>
                </a:sp3d>
              </a:bodyPr>
              <a:lstStyle/>
              <a:p>
                <a:endParaRPr lang="en-US" altLang="ko-KR" sz="1200" dirty="0">
                  <a:solidFill>
                    <a:schemeClr val="bg1"/>
                  </a:solidFill>
                  <a:latin typeface="SamsungOne-700" panose="020B0803030303020204" pitchFamily="34" charset="0"/>
                  <a:ea typeface="SamsungOne-700" panose="020B0803030303020204" pitchFamily="34" charset="0"/>
                </a:endParaRPr>
              </a:p>
            </p:txBody>
          </p:sp>
          <p:pic>
            <p:nvPicPr>
              <p:cNvPr id="31" name="그림 30">
                <a:extLst>
                  <a:ext uri="{FF2B5EF4-FFF2-40B4-BE49-F238E27FC236}">
                    <a16:creationId xmlns:a16="http://schemas.microsoft.com/office/drawing/2014/main" id="{6453D25D-F2BE-4F0E-8D0F-DC7BF920910C}"/>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l="8854" t="50043" r="76539" b="18403"/>
              <a:stretch/>
            </p:blipFill>
            <p:spPr>
              <a:xfrm>
                <a:off x="2915103" y="4921002"/>
                <a:ext cx="640878" cy="700497"/>
              </a:xfrm>
              <a:prstGeom prst="rect">
                <a:avLst/>
              </a:prstGeom>
            </p:spPr>
          </p:pic>
          <p:pic>
            <p:nvPicPr>
              <p:cNvPr id="33" name="그림 32">
                <a:extLst>
                  <a:ext uri="{FF2B5EF4-FFF2-40B4-BE49-F238E27FC236}">
                    <a16:creationId xmlns:a16="http://schemas.microsoft.com/office/drawing/2014/main" id="{C6E1E7BF-7195-457A-ABDD-E90969EA014D}"/>
                  </a:ext>
                </a:extLst>
              </p:cNvPr>
              <p:cNvPicPr>
                <a:picLocks noChangeAspect="1"/>
              </p:cNvPicPr>
              <p:nvPr/>
            </p:nvPicPr>
            <p:blipFill rotWithShape="1">
              <a:blip r:embed="rId7" cstate="print">
                <a:grayscl/>
                <a:extLst>
                  <a:ext uri="{28A0092B-C50C-407E-A947-70E740481C1C}">
                    <a14:useLocalDpi xmlns:a14="http://schemas.microsoft.com/office/drawing/2010/main" val="0"/>
                  </a:ext>
                </a:extLst>
              </a:blip>
              <a:srcRect l="42986" t="60300" r="42407" b="15749"/>
              <a:stretch/>
            </p:blipFill>
            <p:spPr>
              <a:xfrm>
                <a:off x="4726946" y="5181937"/>
                <a:ext cx="524904" cy="435493"/>
              </a:xfrm>
              <a:prstGeom prst="rect">
                <a:avLst/>
              </a:prstGeom>
            </p:spPr>
          </p:pic>
        </p:grpSp>
        <p:sp>
          <p:nvSpPr>
            <p:cNvPr id="5" name="직사각형 4">
              <a:extLst>
                <a:ext uri="{FF2B5EF4-FFF2-40B4-BE49-F238E27FC236}">
                  <a16:creationId xmlns:a16="http://schemas.microsoft.com/office/drawing/2014/main" id="{F3BF6E55-B789-418B-A9E6-2885381B6232}"/>
                </a:ext>
              </a:extLst>
            </p:cNvPr>
            <p:cNvSpPr/>
            <p:nvPr/>
          </p:nvSpPr>
          <p:spPr>
            <a:xfrm>
              <a:off x="6498875" y="5758451"/>
              <a:ext cx="213599" cy="190059"/>
            </a:xfrm>
            <a:prstGeom prst="rect">
              <a:avLst/>
            </a:prstGeom>
            <a:solidFill>
              <a:srgbClr val="C1C1C1"/>
            </a:solidFill>
          </p:spPr>
          <p:txBody>
            <a:bodyPr wrap="square" lIns="0" tIns="0" rIns="0" bIns="0">
              <a:noAutofit/>
              <a:scene3d>
                <a:camera prst="orthographicFront"/>
                <a:lightRig rig="threePt" dir="t"/>
              </a:scene3d>
              <a:sp3d>
                <a:bevelT w="0" h="6350"/>
              </a:sp3d>
            </a:bodyPr>
            <a:lstStyle/>
            <a:p>
              <a:endParaRPr lang="ko-KR" altLang="en-US" sz="1200">
                <a:solidFill>
                  <a:srgbClr val="3E4E5B"/>
                </a:solidFill>
                <a:latin typeface="SamsungOne-700" panose="020B0803030303020204" pitchFamily="34" charset="0"/>
              </a:endParaRPr>
            </a:p>
          </p:txBody>
        </p:sp>
      </p:grpSp>
    </p:spTree>
    <p:custDataLst>
      <p:tags r:id="rId1"/>
    </p:custDataLst>
    <p:extLst>
      <p:ext uri="{BB962C8B-B14F-4D97-AF65-F5344CB8AC3E}">
        <p14:creationId xmlns:p14="http://schemas.microsoft.com/office/powerpoint/2010/main" val="2077181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4141" y="2724983"/>
            <a:ext cx="8641085" cy="3199724"/>
            <a:chOff x="594141" y="2724983"/>
            <a:chExt cx="8641085" cy="3199724"/>
          </a:xfrm>
        </p:grpSpPr>
        <p:sp>
          <p:nvSpPr>
            <p:cNvPr id="28" name="모서리가 둥근 직사각형 4">
              <a:extLst>
                <a:ext uri="{FF2B5EF4-FFF2-40B4-BE49-F238E27FC236}">
                  <a16:creationId xmlns:a16="http://schemas.microsoft.com/office/drawing/2014/main" id="{C3569CBD-5212-483A-A582-6794A42BDB63}"/>
                </a:ext>
              </a:extLst>
            </p:cNvPr>
            <p:cNvSpPr/>
            <p:nvPr/>
          </p:nvSpPr>
          <p:spPr>
            <a:xfrm>
              <a:off x="594141" y="2724983"/>
              <a:ext cx="8641085" cy="31997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1" name="그룹 30"/>
            <p:cNvGrpSpPr/>
            <p:nvPr/>
          </p:nvGrpSpPr>
          <p:grpSpPr>
            <a:xfrm>
              <a:off x="1729705" y="3008152"/>
              <a:ext cx="6443414" cy="2795916"/>
              <a:chOff x="1883116" y="3641381"/>
              <a:chExt cx="5855098" cy="2540635"/>
            </a:xfrm>
          </p:grpSpPr>
          <p:sp>
            <p:nvSpPr>
              <p:cNvPr id="32" name="Rectangle 15">
                <a:extLst>
                  <a:ext uri="{FF2B5EF4-FFF2-40B4-BE49-F238E27FC236}">
                    <a16:creationId xmlns:a16="http://schemas.microsoft.com/office/drawing/2014/main" id="{19E255E2-A0E6-4A3F-AD4F-3C952BA6C9F9}"/>
                  </a:ext>
                </a:extLst>
              </p:cNvPr>
              <p:cNvSpPr/>
              <p:nvPr/>
            </p:nvSpPr>
            <p:spPr>
              <a:xfrm>
                <a:off x="579226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400" b="1" dirty="0">
                    <a:latin typeface="SamsungOne-400" panose="020B0503030303020204" pitchFamily="34" charset="0"/>
                    <a:ea typeface="SamsungOne-400" panose="020B0503030303020204" pitchFamily="34" charset="0"/>
                  </a:rPr>
                  <a:t>Nhiều đối tượng</a:t>
                </a:r>
              </a:p>
            </p:txBody>
          </p:sp>
          <p:sp>
            <p:nvSpPr>
              <p:cNvPr id="33" name="양쪽 중괄호 4">
                <a:extLst>
                  <a:ext uri="{FF2B5EF4-FFF2-40B4-BE49-F238E27FC236}">
                    <a16:creationId xmlns:a16="http://schemas.microsoft.com/office/drawing/2014/main" id="{44B3F294-F691-4BF5-B2C6-69D1863B9D6D}"/>
                  </a:ext>
                </a:extLst>
              </p:cNvPr>
              <p:cNvSpPr/>
              <p:nvPr/>
            </p:nvSpPr>
            <p:spPr>
              <a:xfrm rot="5400000">
                <a:off x="6320167" y="4253272"/>
                <a:ext cx="135608" cy="2700486"/>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400" pitchFamily="34" charset="0"/>
                </a:endParaRPr>
              </a:p>
            </p:txBody>
          </p:sp>
          <p:sp>
            <p:nvSpPr>
              <p:cNvPr id="34" name="Rectangle 15">
                <a:extLst>
                  <a:ext uri="{FF2B5EF4-FFF2-40B4-BE49-F238E27FC236}">
                    <a16:creationId xmlns:a16="http://schemas.microsoft.com/office/drawing/2014/main" id="{6EFD6117-DBBD-4388-B683-3D679BD33393}"/>
                  </a:ext>
                </a:extLst>
              </p:cNvPr>
              <p:cNvSpPr/>
              <p:nvPr/>
            </p:nvSpPr>
            <p:spPr>
              <a:xfrm>
                <a:off x="1883116" y="5790471"/>
                <a:ext cx="1447297" cy="39154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400" b="1" dirty="0">
                    <a:latin typeface="SamsungOne-400" panose="020B0503030303020204" pitchFamily="34" charset="0"/>
                    <a:ea typeface="SamsungOne-400" panose="020B0503030303020204" pitchFamily="34" charset="0"/>
                  </a:rPr>
                  <a:t>Không có đối tượng, chỉ là điểm ảnh</a:t>
                </a:r>
              </a:p>
            </p:txBody>
          </p:sp>
          <p:sp>
            <p:nvSpPr>
              <p:cNvPr id="36" name="Rectangle 15">
                <a:extLst>
                  <a:ext uri="{FF2B5EF4-FFF2-40B4-BE49-F238E27FC236}">
                    <a16:creationId xmlns:a16="http://schemas.microsoft.com/office/drawing/2014/main" id="{9A9B6179-EF2D-4843-B503-50F5D5BFB626}"/>
                  </a:ext>
                </a:extLst>
              </p:cNvPr>
              <p:cNvSpPr/>
              <p:nvPr/>
            </p:nvSpPr>
            <p:spPr>
              <a:xfrm>
                <a:off x="2044933" y="5144350"/>
                <a:ext cx="1119852"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00C3B2"/>
                    </a:solidFill>
                    <a:latin typeface="SamsungOne-400" pitchFamily="34" charset="0"/>
                    <a:ea typeface="SamsungOne-400" pitchFamily="34" charset="0"/>
                  </a:rPr>
                  <a:t>CỎ</a:t>
                </a:r>
                <a:r>
                  <a:rPr lang="en-US" altLang="ko-KR" sz="1400" b="1" dirty="0">
                    <a:latin typeface="SamsungOne-400" pitchFamily="34" charset="0"/>
                    <a:ea typeface="SamsungOne-400" pitchFamily="34" charset="0"/>
                  </a:rPr>
                  <a:t>, </a:t>
                </a:r>
                <a:r>
                  <a:rPr lang="en-US" altLang="ko-KR" sz="1400" b="1" dirty="0">
                    <a:solidFill>
                      <a:srgbClr val="FFB546"/>
                    </a:solidFill>
                    <a:latin typeface="SamsungOne-400" pitchFamily="34" charset="0"/>
                    <a:ea typeface="SamsungOne-400" pitchFamily="34" charset="0"/>
                  </a:rPr>
                  <a:t>MÈO</a:t>
                </a:r>
                <a:r>
                  <a:rPr lang="en-US" altLang="ko-KR" sz="1400" b="1" dirty="0">
                    <a:latin typeface="SamsungOne-400" pitchFamily="34" charset="0"/>
                    <a:ea typeface="SamsungOne-400" pitchFamily="34" charset="0"/>
                  </a:rPr>
                  <a:t>,</a:t>
                </a:r>
              </a:p>
              <a:p>
                <a:pPr algn="ctr"/>
                <a:r>
                  <a:rPr lang="en-US" altLang="ko-KR" sz="1400" b="1" dirty="0">
                    <a:solidFill>
                      <a:srgbClr val="9966FF"/>
                    </a:solidFill>
                    <a:latin typeface="SamsungOne-400" pitchFamily="34" charset="0"/>
                    <a:ea typeface="SamsungOne-400" pitchFamily="34" charset="0"/>
                  </a:rPr>
                  <a:t>CÂY</a:t>
                </a:r>
                <a:r>
                  <a:rPr lang="en-US" altLang="ko-KR" sz="1400" b="1" dirty="0">
                    <a:latin typeface="SamsungOne-400" pitchFamily="34" charset="0"/>
                    <a:ea typeface="SamsungOne-400" pitchFamily="34" charset="0"/>
                  </a:rPr>
                  <a:t>, </a:t>
                </a:r>
                <a:r>
                  <a:rPr lang="en-US" altLang="ko-KR" sz="1400" b="1" dirty="0">
                    <a:solidFill>
                      <a:srgbClr val="6699FF"/>
                    </a:solidFill>
                    <a:latin typeface="SamsungOne-400" pitchFamily="34" charset="0"/>
                    <a:ea typeface="SamsungOne-400" pitchFamily="34" charset="0"/>
                  </a:rPr>
                  <a:t>BẦU TRỜI</a:t>
                </a:r>
                <a:endParaRPr lang="ko-KR" altLang="en-US" sz="1400" b="1" dirty="0">
                  <a:solidFill>
                    <a:srgbClr val="6699FF"/>
                  </a:solidFill>
                  <a:latin typeface="SamsungOne-400" pitchFamily="34" charset="0"/>
                </a:endParaRPr>
              </a:p>
            </p:txBody>
          </p:sp>
          <p:sp>
            <p:nvSpPr>
              <p:cNvPr id="56" name="Rectangle 15">
                <a:extLst>
                  <a:ext uri="{FF2B5EF4-FFF2-40B4-BE49-F238E27FC236}">
                    <a16:creationId xmlns:a16="http://schemas.microsoft.com/office/drawing/2014/main" id="{4657D835-37B5-4BD0-8B8D-F13A15387902}"/>
                  </a:ext>
                </a:extLst>
              </p:cNvPr>
              <p:cNvSpPr/>
              <p:nvPr/>
            </p:nvSpPr>
            <p:spPr>
              <a:xfrm>
                <a:off x="2010859"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400" pitchFamily="34" charset="0"/>
                    <a:ea typeface="SamsungOne-400" pitchFamily="34" charset="0"/>
                  </a:rPr>
                  <a:t>Phân </a:t>
                </a:r>
                <a:r>
                  <a:rPr lang="en-US" altLang="ko-KR" sz="1400" b="1" dirty="0" err="1">
                    <a:solidFill>
                      <a:schemeClr val="tx1">
                        <a:lumMod val="50000"/>
                        <a:lumOff val="50000"/>
                      </a:schemeClr>
                    </a:solidFill>
                    <a:latin typeface="SamsungOne-400" pitchFamily="34" charset="0"/>
                    <a:ea typeface="SamsungOne-400" pitchFamily="34" charset="0"/>
                  </a:rPr>
                  <a:t>vùng</a:t>
                </a:r>
                <a:r>
                  <a:rPr lang="en-US" altLang="ko-KR" sz="1400" b="1" dirty="0">
                    <a:solidFill>
                      <a:schemeClr val="tx1">
                        <a:lumMod val="50000"/>
                        <a:lumOff val="50000"/>
                      </a:schemeClr>
                    </a:solidFill>
                    <a:latin typeface="SamsungOne-400" pitchFamily="34" charset="0"/>
                    <a:ea typeface="SamsungOne-400" pitchFamily="34" charset="0"/>
                  </a:rPr>
                  <a:t> </a:t>
                </a:r>
                <a:r>
                  <a:rPr lang="en-US" altLang="ko-KR" sz="1400" b="1" dirty="0" err="1">
                    <a:solidFill>
                      <a:schemeClr val="tx1">
                        <a:lumMod val="50000"/>
                        <a:lumOff val="50000"/>
                      </a:schemeClr>
                    </a:solidFill>
                    <a:latin typeface="SamsungOne-400" pitchFamily="34" charset="0"/>
                    <a:ea typeface="SamsungOne-400" pitchFamily="34" charset="0"/>
                  </a:rPr>
                  <a:t>theo</a:t>
                </a:r>
                <a:r>
                  <a:rPr lang="en-US" altLang="ko-KR" sz="1400" b="1" dirty="0">
                    <a:solidFill>
                      <a:schemeClr val="tx1">
                        <a:lumMod val="50000"/>
                        <a:lumOff val="50000"/>
                      </a:schemeClr>
                    </a:solidFill>
                    <a:latin typeface="SamsungOne-400" pitchFamily="34" charset="0"/>
                    <a:ea typeface="SamsungOne-400" pitchFamily="34" charset="0"/>
                  </a:rPr>
                  <a:t> </a:t>
                </a:r>
                <a:r>
                  <a:rPr lang="en-US" altLang="ko-KR" sz="1400" b="1" dirty="0" err="1">
                    <a:solidFill>
                      <a:schemeClr val="tx1">
                        <a:lumMod val="50000"/>
                        <a:lumOff val="50000"/>
                      </a:schemeClr>
                    </a:solidFill>
                    <a:latin typeface="SamsungOne-400" pitchFamily="34" charset="0"/>
                    <a:ea typeface="SamsungOne-400" pitchFamily="34" charset="0"/>
                  </a:rPr>
                  <a:t>ngữ</a:t>
                </a:r>
                <a:r>
                  <a:rPr lang="en-US" altLang="ko-KR" sz="1400" b="1" dirty="0">
                    <a:solidFill>
                      <a:schemeClr val="tx1">
                        <a:lumMod val="50000"/>
                        <a:lumOff val="50000"/>
                      </a:schemeClr>
                    </a:solidFill>
                    <a:latin typeface="SamsungOne-400" pitchFamily="34" charset="0"/>
                    <a:ea typeface="SamsungOne-400" pitchFamily="34" charset="0"/>
                  </a:rPr>
                  <a:t> </a:t>
                </a:r>
                <a:r>
                  <a:rPr lang="en-US" altLang="ko-KR" sz="1400" b="1" dirty="0" err="1">
                    <a:solidFill>
                      <a:schemeClr val="tx1">
                        <a:lumMod val="50000"/>
                        <a:lumOff val="50000"/>
                      </a:schemeClr>
                    </a:solidFill>
                    <a:latin typeface="SamsungOne-400" pitchFamily="34" charset="0"/>
                    <a:ea typeface="SamsungOne-400" pitchFamily="34" charset="0"/>
                  </a:rPr>
                  <a:t>nghĩa</a:t>
                </a:r>
                <a:endParaRPr lang="en-US" altLang="ko-KR" sz="1400" b="1" dirty="0">
                  <a:solidFill>
                    <a:schemeClr val="tx1">
                      <a:lumMod val="50000"/>
                      <a:lumOff val="50000"/>
                    </a:schemeClr>
                  </a:solidFill>
                  <a:latin typeface="SamsungOne-400" pitchFamily="34" charset="0"/>
                  <a:ea typeface="SamsungOne-400" pitchFamily="34" charset="0"/>
                </a:endParaRPr>
              </a:p>
            </p:txBody>
          </p:sp>
          <p:sp>
            <p:nvSpPr>
              <p:cNvPr id="57" name="양쪽 중괄호 4">
                <a:extLst>
                  <a:ext uri="{FF2B5EF4-FFF2-40B4-BE49-F238E27FC236}">
                    <a16:creationId xmlns:a16="http://schemas.microsoft.com/office/drawing/2014/main" id="{527A3E4E-5D32-43A7-8D19-C40BCCF57DC0}"/>
                  </a:ext>
                </a:extLst>
              </p:cNvPr>
              <p:cNvSpPr/>
              <p:nvPr/>
            </p:nvSpPr>
            <p:spPr>
              <a:xfrm rot="5400000">
                <a:off x="2537054" y="4991517"/>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400" pitchFamily="34" charset="0"/>
                </a:endParaRPr>
              </a:p>
            </p:txBody>
          </p:sp>
          <p:pic>
            <p:nvPicPr>
              <p:cNvPr id="58" name="그림 25">
                <a:extLst>
                  <a:ext uri="{FF2B5EF4-FFF2-40B4-BE49-F238E27FC236}">
                    <a16:creationId xmlns:a16="http://schemas.microsoft.com/office/drawing/2014/main" id="{0564BE65-91E7-4E29-AFBF-ABE13AB1D8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859" y="4081143"/>
                <a:ext cx="1224000" cy="1048383"/>
              </a:xfrm>
              <a:prstGeom prst="rect">
                <a:avLst/>
              </a:prstGeom>
              <a:ln w="6350">
                <a:solidFill>
                  <a:schemeClr val="bg1">
                    <a:lumMod val="75000"/>
                  </a:schemeClr>
                </a:solidFill>
              </a:ln>
            </p:spPr>
          </p:pic>
          <p:sp>
            <p:nvSpPr>
              <p:cNvPr id="59" name="Rectangle 15">
                <a:extLst>
                  <a:ext uri="{FF2B5EF4-FFF2-40B4-BE49-F238E27FC236}">
                    <a16:creationId xmlns:a16="http://schemas.microsoft.com/office/drawing/2014/main" id="{A3ED7B7A-DA93-41A9-8D54-EF292705E663}"/>
                  </a:ext>
                </a:extLst>
              </p:cNvPr>
              <p:cNvSpPr/>
              <p:nvPr/>
            </p:nvSpPr>
            <p:spPr>
              <a:xfrm>
                <a:off x="3525583" y="5790471"/>
                <a:ext cx="1191416" cy="19577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400" b="1" dirty="0">
                    <a:latin typeface="SamsungOne-400" panose="020B0503030303020204" pitchFamily="34" charset="0"/>
                    <a:ea typeface="SamsungOne-400" panose="020B0503030303020204" pitchFamily="34" charset="0"/>
                  </a:rPr>
                  <a:t>Một đối tượng</a:t>
                </a:r>
              </a:p>
            </p:txBody>
          </p:sp>
          <p:sp>
            <p:nvSpPr>
              <p:cNvPr id="60" name="Rectangle 15">
                <a:extLst>
                  <a:ext uri="{FF2B5EF4-FFF2-40B4-BE49-F238E27FC236}">
                    <a16:creationId xmlns:a16="http://schemas.microsoft.com/office/drawing/2014/main" id="{C859A38A-F872-4EF3-A36E-2CC1B63105E9}"/>
                  </a:ext>
                </a:extLst>
              </p:cNvPr>
              <p:cNvSpPr/>
              <p:nvPr/>
            </p:nvSpPr>
            <p:spPr>
              <a:xfrm>
                <a:off x="3527291" y="3641381"/>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400" pitchFamily="34" charset="0"/>
                    <a:ea typeface="SamsungOne-400" pitchFamily="34" charset="0"/>
                  </a:rPr>
                  <a:t>Phân </a:t>
                </a:r>
                <a:r>
                  <a:rPr lang="en-US" altLang="ko-KR" sz="1400" b="1" dirty="0" err="1">
                    <a:solidFill>
                      <a:schemeClr val="tx1">
                        <a:lumMod val="50000"/>
                        <a:lumOff val="50000"/>
                      </a:schemeClr>
                    </a:solidFill>
                    <a:latin typeface="SamsungOne-400" pitchFamily="34" charset="0"/>
                    <a:ea typeface="SamsungOne-400" pitchFamily="34" charset="0"/>
                  </a:rPr>
                  <a:t>loại</a:t>
                </a:r>
                <a:r>
                  <a:rPr lang="en-US" altLang="ko-KR" sz="1400" b="1" dirty="0">
                    <a:solidFill>
                      <a:schemeClr val="tx1">
                        <a:lumMod val="50000"/>
                        <a:lumOff val="50000"/>
                      </a:schemeClr>
                    </a:solidFill>
                    <a:latin typeface="SamsungOne-400" pitchFamily="34" charset="0"/>
                    <a:ea typeface="SamsungOne-400" pitchFamily="34" charset="0"/>
                  </a:rPr>
                  <a:t> + định </a:t>
                </a:r>
                <a:r>
                  <a:rPr lang="en-US" altLang="ko-KR" sz="1400" b="1" dirty="0" err="1">
                    <a:solidFill>
                      <a:schemeClr val="tx1">
                        <a:lumMod val="50000"/>
                        <a:lumOff val="50000"/>
                      </a:schemeClr>
                    </a:solidFill>
                    <a:latin typeface="SamsungOne-400" pitchFamily="34" charset="0"/>
                    <a:ea typeface="SamsungOne-400" pitchFamily="34" charset="0"/>
                  </a:rPr>
                  <a:t>vị</a:t>
                </a:r>
                <a:endParaRPr lang="en-US" altLang="ko-KR" sz="1400" b="1" dirty="0">
                  <a:solidFill>
                    <a:schemeClr val="tx1">
                      <a:lumMod val="50000"/>
                      <a:lumOff val="50000"/>
                    </a:schemeClr>
                  </a:solidFill>
                  <a:latin typeface="SamsungOne-400" pitchFamily="34" charset="0"/>
                  <a:ea typeface="SamsungOne-400" pitchFamily="34" charset="0"/>
                </a:endParaRPr>
              </a:p>
            </p:txBody>
          </p:sp>
          <p:sp>
            <p:nvSpPr>
              <p:cNvPr id="61" name="Rectangle 15">
                <a:extLst>
                  <a:ext uri="{FF2B5EF4-FFF2-40B4-BE49-F238E27FC236}">
                    <a16:creationId xmlns:a16="http://schemas.microsoft.com/office/drawing/2014/main" id="{0C3203D4-B522-4985-8C54-A2A8F761215C}"/>
                  </a:ext>
                </a:extLst>
              </p:cNvPr>
              <p:cNvSpPr/>
              <p:nvPr/>
            </p:nvSpPr>
            <p:spPr>
              <a:xfrm>
                <a:off x="3665637" y="5242237"/>
                <a:ext cx="911308" cy="195773"/>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bg2">
                        <a:lumMod val="50000"/>
                      </a:schemeClr>
                    </a:solidFill>
                    <a:latin typeface="SamsungOne-400" pitchFamily="34" charset="0"/>
                  </a:rPr>
                  <a:t>MÈO</a:t>
                </a:r>
                <a:endParaRPr lang="ko-KR" altLang="en-US" sz="1400" b="1" dirty="0">
                  <a:solidFill>
                    <a:schemeClr val="bg2">
                      <a:lumMod val="50000"/>
                    </a:schemeClr>
                  </a:solidFill>
                  <a:latin typeface="SamsungOne-400" pitchFamily="34" charset="0"/>
                </a:endParaRPr>
              </a:p>
            </p:txBody>
          </p:sp>
          <p:sp>
            <p:nvSpPr>
              <p:cNvPr id="62" name="양쪽 중괄호 4">
                <a:extLst>
                  <a:ext uri="{FF2B5EF4-FFF2-40B4-BE49-F238E27FC236}">
                    <a16:creationId xmlns:a16="http://schemas.microsoft.com/office/drawing/2014/main" id="{27C5D312-05B2-45E4-BF69-73F6CCBB4EEC}"/>
                  </a:ext>
                </a:extLst>
              </p:cNvPr>
              <p:cNvSpPr/>
              <p:nvPr/>
            </p:nvSpPr>
            <p:spPr>
              <a:xfrm rot="5400000">
                <a:off x="4053486" y="4994886"/>
                <a:ext cx="135610" cy="1224000"/>
              </a:xfrm>
              <a:custGeom>
                <a:avLst/>
                <a:gdLst>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0 w 1420368"/>
                  <a:gd name="connsiteY3" fmla="*/ 1163338 h 2326676"/>
                  <a:gd name="connsiteX4" fmla="*/ 118359 w 1420368"/>
                  <a:gd name="connsiteY4" fmla="*/ 1044979 h 2326676"/>
                  <a:gd name="connsiteX5" fmla="*/ 118359 w 1420368"/>
                  <a:gd name="connsiteY5" fmla="*/ 118359 h 2326676"/>
                  <a:gd name="connsiteX6" fmla="*/ 236718 w 1420368"/>
                  <a:gd name="connsiteY6" fmla="*/ 0 h 2326676"/>
                  <a:gd name="connsiteX7" fmla="*/ 1183649 w 1420368"/>
                  <a:gd name="connsiteY7" fmla="*/ 0 h 2326676"/>
                  <a:gd name="connsiteX8" fmla="*/ 1302008 w 1420368"/>
                  <a:gd name="connsiteY8" fmla="*/ 118359 h 2326676"/>
                  <a:gd name="connsiteX9" fmla="*/ 1302009 w 1420368"/>
                  <a:gd name="connsiteY9" fmla="*/ 1044979 h 2326676"/>
                  <a:gd name="connsiteX10" fmla="*/ 1420368 w 1420368"/>
                  <a:gd name="connsiteY10" fmla="*/ 1163338 h 2326676"/>
                  <a:gd name="connsiteX11" fmla="*/ 1302009 w 1420368"/>
                  <a:gd name="connsiteY11" fmla="*/ 1281697 h 2326676"/>
                  <a:gd name="connsiteX12" fmla="*/ 1302009 w 1420368"/>
                  <a:gd name="connsiteY12" fmla="*/ 2208317 h 2326676"/>
                  <a:gd name="connsiteX13" fmla="*/ 1183650 w 1420368"/>
                  <a:gd name="connsiteY13" fmla="*/ 2326676 h 2326676"/>
                  <a:gd name="connsiteX14" fmla="*/ 236719 w 1420368"/>
                  <a:gd name="connsiteY14" fmla="*/ 2326676 h 2326676"/>
                  <a:gd name="connsiteX0" fmla="*/ 236719 w 1420368"/>
                  <a:gd name="connsiteY0" fmla="*/ 2326676 h 2326676"/>
                  <a:gd name="connsiteX1" fmla="*/ 118360 w 1420368"/>
                  <a:gd name="connsiteY1" fmla="*/ 2208317 h 2326676"/>
                  <a:gd name="connsiteX2" fmla="*/ 118359 w 1420368"/>
                  <a:gd name="connsiteY2" fmla="*/ 1281697 h 2326676"/>
                  <a:gd name="connsiteX3" fmla="*/ 118359 w 1420368"/>
                  <a:gd name="connsiteY3" fmla="*/ 1044979 h 2326676"/>
                  <a:gd name="connsiteX4" fmla="*/ 118359 w 1420368"/>
                  <a:gd name="connsiteY4" fmla="*/ 118359 h 2326676"/>
                  <a:gd name="connsiteX5" fmla="*/ 236718 w 1420368"/>
                  <a:gd name="connsiteY5" fmla="*/ 0 h 2326676"/>
                  <a:gd name="connsiteX6" fmla="*/ 1183649 w 1420368"/>
                  <a:gd name="connsiteY6" fmla="*/ 0 h 2326676"/>
                  <a:gd name="connsiteX7" fmla="*/ 1302008 w 1420368"/>
                  <a:gd name="connsiteY7" fmla="*/ 118359 h 2326676"/>
                  <a:gd name="connsiteX8" fmla="*/ 1302009 w 1420368"/>
                  <a:gd name="connsiteY8" fmla="*/ 1044979 h 2326676"/>
                  <a:gd name="connsiteX9" fmla="*/ 1420368 w 1420368"/>
                  <a:gd name="connsiteY9" fmla="*/ 1163338 h 2326676"/>
                  <a:gd name="connsiteX10" fmla="*/ 1302009 w 1420368"/>
                  <a:gd name="connsiteY10" fmla="*/ 1281697 h 2326676"/>
                  <a:gd name="connsiteX11" fmla="*/ 1302009 w 1420368"/>
                  <a:gd name="connsiteY11" fmla="*/ 2208317 h 2326676"/>
                  <a:gd name="connsiteX12" fmla="*/ 1183650 w 1420368"/>
                  <a:gd name="connsiteY12" fmla="*/ 2326676 h 2326676"/>
                  <a:gd name="connsiteX0" fmla="*/ 236719 w 1420368"/>
                  <a:gd name="connsiteY0" fmla="*/ 2326676 h 2347845"/>
                  <a:gd name="connsiteX1" fmla="*/ 118360 w 1420368"/>
                  <a:gd name="connsiteY1" fmla="*/ 2208317 h 2347845"/>
                  <a:gd name="connsiteX2" fmla="*/ 118359 w 1420368"/>
                  <a:gd name="connsiteY2" fmla="*/ 1281697 h 2347845"/>
                  <a:gd name="connsiteX3" fmla="*/ 0 w 1420368"/>
                  <a:gd name="connsiteY3" fmla="*/ 1163338 h 2347845"/>
                  <a:gd name="connsiteX4" fmla="*/ 118359 w 1420368"/>
                  <a:gd name="connsiteY4" fmla="*/ 1044979 h 2347845"/>
                  <a:gd name="connsiteX5" fmla="*/ 118359 w 1420368"/>
                  <a:gd name="connsiteY5" fmla="*/ 118359 h 2347845"/>
                  <a:gd name="connsiteX6" fmla="*/ 236718 w 1420368"/>
                  <a:gd name="connsiteY6" fmla="*/ 0 h 2347845"/>
                  <a:gd name="connsiteX7" fmla="*/ 1183649 w 1420368"/>
                  <a:gd name="connsiteY7" fmla="*/ 0 h 2347845"/>
                  <a:gd name="connsiteX8" fmla="*/ 1302008 w 1420368"/>
                  <a:gd name="connsiteY8" fmla="*/ 118359 h 2347845"/>
                  <a:gd name="connsiteX9" fmla="*/ 1302009 w 1420368"/>
                  <a:gd name="connsiteY9" fmla="*/ 1044979 h 2347845"/>
                  <a:gd name="connsiteX10" fmla="*/ 1420368 w 1420368"/>
                  <a:gd name="connsiteY10" fmla="*/ 1163338 h 2347845"/>
                  <a:gd name="connsiteX11" fmla="*/ 1302009 w 1420368"/>
                  <a:gd name="connsiteY11" fmla="*/ 1281697 h 2347845"/>
                  <a:gd name="connsiteX12" fmla="*/ 1302009 w 1420368"/>
                  <a:gd name="connsiteY12" fmla="*/ 2208317 h 2347845"/>
                  <a:gd name="connsiteX13" fmla="*/ 1183650 w 1420368"/>
                  <a:gd name="connsiteY13" fmla="*/ 2326676 h 2347845"/>
                  <a:gd name="connsiteX14" fmla="*/ 236719 w 1420368"/>
                  <a:gd name="connsiteY14" fmla="*/ 2326676 h 2347845"/>
                  <a:gd name="connsiteX0" fmla="*/ 236719 w 1420368"/>
                  <a:gd name="connsiteY0" fmla="*/ 2326676 h 2347845"/>
                  <a:gd name="connsiteX1" fmla="*/ 118360 w 1420368"/>
                  <a:gd name="connsiteY1" fmla="*/ 2208317 h 2347845"/>
                  <a:gd name="connsiteX2" fmla="*/ 118359 w 1420368"/>
                  <a:gd name="connsiteY2" fmla="*/ 1044979 h 2347845"/>
                  <a:gd name="connsiteX3" fmla="*/ 118359 w 1420368"/>
                  <a:gd name="connsiteY3" fmla="*/ 118359 h 2347845"/>
                  <a:gd name="connsiteX4" fmla="*/ 236718 w 1420368"/>
                  <a:gd name="connsiteY4" fmla="*/ 0 h 2347845"/>
                  <a:gd name="connsiteX5" fmla="*/ 1183649 w 1420368"/>
                  <a:gd name="connsiteY5" fmla="*/ 0 h 2347845"/>
                  <a:gd name="connsiteX6" fmla="*/ 1302008 w 1420368"/>
                  <a:gd name="connsiteY6" fmla="*/ 118359 h 2347845"/>
                  <a:gd name="connsiteX7" fmla="*/ 1302009 w 1420368"/>
                  <a:gd name="connsiteY7" fmla="*/ 1044979 h 2347845"/>
                  <a:gd name="connsiteX8" fmla="*/ 1420368 w 1420368"/>
                  <a:gd name="connsiteY8" fmla="*/ 1163338 h 2347845"/>
                  <a:gd name="connsiteX9" fmla="*/ 1302009 w 1420368"/>
                  <a:gd name="connsiteY9" fmla="*/ 1281697 h 2347845"/>
                  <a:gd name="connsiteX10" fmla="*/ 1302009 w 1420368"/>
                  <a:gd name="connsiteY10" fmla="*/ 2208317 h 2347845"/>
                  <a:gd name="connsiteX11" fmla="*/ 1183650 w 1420368"/>
                  <a:gd name="connsiteY11" fmla="*/ 2326676 h 2347845"/>
                  <a:gd name="connsiteX0" fmla="*/ 236719 w 1420368"/>
                  <a:gd name="connsiteY0" fmla="*/ 2326676 h 2409432"/>
                  <a:gd name="connsiteX1" fmla="*/ 118360 w 1420368"/>
                  <a:gd name="connsiteY1" fmla="*/ 2208317 h 2409432"/>
                  <a:gd name="connsiteX2" fmla="*/ 118359 w 1420368"/>
                  <a:gd name="connsiteY2" fmla="*/ 1281697 h 2409432"/>
                  <a:gd name="connsiteX3" fmla="*/ 0 w 1420368"/>
                  <a:gd name="connsiteY3" fmla="*/ 1163338 h 2409432"/>
                  <a:gd name="connsiteX4" fmla="*/ 118359 w 1420368"/>
                  <a:gd name="connsiteY4" fmla="*/ 1044979 h 2409432"/>
                  <a:gd name="connsiteX5" fmla="*/ 118359 w 1420368"/>
                  <a:gd name="connsiteY5" fmla="*/ 118359 h 2409432"/>
                  <a:gd name="connsiteX6" fmla="*/ 236718 w 1420368"/>
                  <a:gd name="connsiteY6" fmla="*/ 0 h 2409432"/>
                  <a:gd name="connsiteX7" fmla="*/ 1183649 w 1420368"/>
                  <a:gd name="connsiteY7" fmla="*/ 0 h 2409432"/>
                  <a:gd name="connsiteX8" fmla="*/ 1302008 w 1420368"/>
                  <a:gd name="connsiteY8" fmla="*/ 118359 h 2409432"/>
                  <a:gd name="connsiteX9" fmla="*/ 1302009 w 1420368"/>
                  <a:gd name="connsiteY9" fmla="*/ 1044979 h 2409432"/>
                  <a:gd name="connsiteX10" fmla="*/ 1420368 w 1420368"/>
                  <a:gd name="connsiteY10" fmla="*/ 1163338 h 2409432"/>
                  <a:gd name="connsiteX11" fmla="*/ 1302009 w 1420368"/>
                  <a:gd name="connsiteY11" fmla="*/ 1281697 h 2409432"/>
                  <a:gd name="connsiteX12" fmla="*/ 1302009 w 1420368"/>
                  <a:gd name="connsiteY12" fmla="*/ 2208317 h 2409432"/>
                  <a:gd name="connsiteX13" fmla="*/ 1183650 w 1420368"/>
                  <a:gd name="connsiteY13" fmla="*/ 2326676 h 2409432"/>
                  <a:gd name="connsiteX14" fmla="*/ 236719 w 1420368"/>
                  <a:gd name="connsiteY14" fmla="*/ 2326676 h 2409432"/>
                  <a:gd name="connsiteX0" fmla="*/ 236719 w 1420368"/>
                  <a:gd name="connsiteY0" fmla="*/ 2326676 h 2409432"/>
                  <a:gd name="connsiteX1" fmla="*/ 118360 w 1420368"/>
                  <a:gd name="connsiteY1" fmla="*/ 2208317 h 2409432"/>
                  <a:gd name="connsiteX2" fmla="*/ 118359 w 1420368"/>
                  <a:gd name="connsiteY2" fmla="*/ 118359 h 2409432"/>
                  <a:gd name="connsiteX3" fmla="*/ 236718 w 1420368"/>
                  <a:gd name="connsiteY3" fmla="*/ 0 h 2409432"/>
                  <a:gd name="connsiteX4" fmla="*/ 1183649 w 1420368"/>
                  <a:gd name="connsiteY4" fmla="*/ 0 h 2409432"/>
                  <a:gd name="connsiteX5" fmla="*/ 1302008 w 1420368"/>
                  <a:gd name="connsiteY5" fmla="*/ 118359 h 2409432"/>
                  <a:gd name="connsiteX6" fmla="*/ 1302009 w 1420368"/>
                  <a:gd name="connsiteY6" fmla="*/ 1044979 h 2409432"/>
                  <a:gd name="connsiteX7" fmla="*/ 1420368 w 1420368"/>
                  <a:gd name="connsiteY7" fmla="*/ 1163338 h 2409432"/>
                  <a:gd name="connsiteX8" fmla="*/ 1302009 w 1420368"/>
                  <a:gd name="connsiteY8" fmla="*/ 1281697 h 2409432"/>
                  <a:gd name="connsiteX9" fmla="*/ 1302009 w 1420368"/>
                  <a:gd name="connsiteY9" fmla="*/ 2208317 h 2409432"/>
                  <a:gd name="connsiteX10" fmla="*/ 1183650 w 1420368"/>
                  <a:gd name="connsiteY10" fmla="*/ 2326676 h 2409432"/>
                  <a:gd name="connsiteX0" fmla="*/ 403032 w 1586681"/>
                  <a:gd name="connsiteY0" fmla="*/ 2326676 h 2409432"/>
                  <a:gd name="connsiteX1" fmla="*/ 284673 w 1586681"/>
                  <a:gd name="connsiteY1" fmla="*/ 2208317 h 2409432"/>
                  <a:gd name="connsiteX2" fmla="*/ 284672 w 1586681"/>
                  <a:gd name="connsiteY2" fmla="*/ 1281697 h 2409432"/>
                  <a:gd name="connsiteX3" fmla="*/ 166313 w 1586681"/>
                  <a:gd name="connsiteY3" fmla="*/ 1163338 h 2409432"/>
                  <a:gd name="connsiteX4" fmla="*/ 0 w 1586681"/>
                  <a:gd name="connsiteY4" fmla="*/ 967341 h 2409432"/>
                  <a:gd name="connsiteX5" fmla="*/ 284672 w 1586681"/>
                  <a:gd name="connsiteY5" fmla="*/ 118359 h 2409432"/>
                  <a:gd name="connsiteX6" fmla="*/ 403031 w 1586681"/>
                  <a:gd name="connsiteY6" fmla="*/ 0 h 2409432"/>
                  <a:gd name="connsiteX7" fmla="*/ 1349962 w 1586681"/>
                  <a:gd name="connsiteY7" fmla="*/ 0 h 2409432"/>
                  <a:gd name="connsiteX8" fmla="*/ 1468321 w 1586681"/>
                  <a:gd name="connsiteY8" fmla="*/ 118359 h 2409432"/>
                  <a:gd name="connsiteX9" fmla="*/ 1468322 w 1586681"/>
                  <a:gd name="connsiteY9" fmla="*/ 1044979 h 2409432"/>
                  <a:gd name="connsiteX10" fmla="*/ 1586681 w 1586681"/>
                  <a:gd name="connsiteY10" fmla="*/ 1163338 h 2409432"/>
                  <a:gd name="connsiteX11" fmla="*/ 1468322 w 1586681"/>
                  <a:gd name="connsiteY11" fmla="*/ 1281697 h 2409432"/>
                  <a:gd name="connsiteX12" fmla="*/ 1468322 w 1586681"/>
                  <a:gd name="connsiteY12" fmla="*/ 2208317 h 2409432"/>
                  <a:gd name="connsiteX13" fmla="*/ 1349963 w 1586681"/>
                  <a:gd name="connsiteY13" fmla="*/ 2326676 h 2409432"/>
                  <a:gd name="connsiteX14" fmla="*/ 403032 w 1586681"/>
                  <a:gd name="connsiteY14" fmla="*/ 2326676 h 2409432"/>
                  <a:gd name="connsiteX0" fmla="*/ 403032 w 1586681"/>
                  <a:gd name="connsiteY0" fmla="*/ 2326676 h 2409432"/>
                  <a:gd name="connsiteX1" fmla="*/ 284673 w 1586681"/>
                  <a:gd name="connsiteY1" fmla="*/ 2208317 h 2409432"/>
                  <a:gd name="connsiteX2" fmla="*/ 284672 w 1586681"/>
                  <a:gd name="connsiteY2" fmla="*/ 118359 h 2409432"/>
                  <a:gd name="connsiteX3" fmla="*/ 403031 w 1586681"/>
                  <a:gd name="connsiteY3" fmla="*/ 0 h 2409432"/>
                  <a:gd name="connsiteX4" fmla="*/ 1349962 w 1586681"/>
                  <a:gd name="connsiteY4" fmla="*/ 0 h 2409432"/>
                  <a:gd name="connsiteX5" fmla="*/ 1468321 w 1586681"/>
                  <a:gd name="connsiteY5" fmla="*/ 118359 h 2409432"/>
                  <a:gd name="connsiteX6" fmla="*/ 1468322 w 1586681"/>
                  <a:gd name="connsiteY6" fmla="*/ 1044979 h 2409432"/>
                  <a:gd name="connsiteX7" fmla="*/ 1586681 w 1586681"/>
                  <a:gd name="connsiteY7" fmla="*/ 1163338 h 2409432"/>
                  <a:gd name="connsiteX8" fmla="*/ 1468322 w 1586681"/>
                  <a:gd name="connsiteY8" fmla="*/ 1281697 h 2409432"/>
                  <a:gd name="connsiteX9" fmla="*/ 1468322 w 1586681"/>
                  <a:gd name="connsiteY9" fmla="*/ 2208317 h 2409432"/>
                  <a:gd name="connsiteX10" fmla="*/ 1349963 w 1586681"/>
                  <a:gd name="connsiteY10" fmla="*/ 2326676 h 2409432"/>
                  <a:gd name="connsiteX0" fmla="*/ 724061 w 1907710"/>
                  <a:gd name="connsiteY0" fmla="*/ 2326676 h 2409432"/>
                  <a:gd name="connsiteX1" fmla="*/ 605702 w 1907710"/>
                  <a:gd name="connsiteY1" fmla="*/ 2208317 h 2409432"/>
                  <a:gd name="connsiteX2" fmla="*/ 605701 w 1907710"/>
                  <a:gd name="connsiteY2" fmla="*/ 1281697 h 2409432"/>
                  <a:gd name="connsiteX3" fmla="*/ 4263 w 1907710"/>
                  <a:gd name="connsiteY3" fmla="*/ 1318613 h 2409432"/>
                  <a:gd name="connsiteX4" fmla="*/ 321029 w 1907710"/>
                  <a:gd name="connsiteY4" fmla="*/ 967341 h 2409432"/>
                  <a:gd name="connsiteX5" fmla="*/ 605701 w 1907710"/>
                  <a:gd name="connsiteY5" fmla="*/ 118359 h 2409432"/>
                  <a:gd name="connsiteX6" fmla="*/ 724060 w 1907710"/>
                  <a:gd name="connsiteY6" fmla="*/ 0 h 2409432"/>
                  <a:gd name="connsiteX7" fmla="*/ 1670991 w 1907710"/>
                  <a:gd name="connsiteY7" fmla="*/ 0 h 2409432"/>
                  <a:gd name="connsiteX8" fmla="*/ 1789350 w 1907710"/>
                  <a:gd name="connsiteY8" fmla="*/ 118359 h 2409432"/>
                  <a:gd name="connsiteX9" fmla="*/ 1789351 w 1907710"/>
                  <a:gd name="connsiteY9" fmla="*/ 1044979 h 2409432"/>
                  <a:gd name="connsiteX10" fmla="*/ 1907710 w 1907710"/>
                  <a:gd name="connsiteY10" fmla="*/ 1163338 h 2409432"/>
                  <a:gd name="connsiteX11" fmla="*/ 1789351 w 1907710"/>
                  <a:gd name="connsiteY11" fmla="*/ 1281697 h 2409432"/>
                  <a:gd name="connsiteX12" fmla="*/ 1789351 w 1907710"/>
                  <a:gd name="connsiteY12" fmla="*/ 2208317 h 2409432"/>
                  <a:gd name="connsiteX13" fmla="*/ 1670992 w 1907710"/>
                  <a:gd name="connsiteY13" fmla="*/ 2326676 h 2409432"/>
                  <a:gd name="connsiteX14" fmla="*/ 724061 w 1907710"/>
                  <a:gd name="connsiteY14" fmla="*/ 2326676 h 2409432"/>
                  <a:gd name="connsiteX0" fmla="*/ 724061 w 1907710"/>
                  <a:gd name="connsiteY0" fmla="*/ 2326676 h 2409432"/>
                  <a:gd name="connsiteX1" fmla="*/ 605702 w 1907710"/>
                  <a:gd name="connsiteY1" fmla="*/ 2208317 h 2409432"/>
                  <a:gd name="connsiteX2" fmla="*/ 605701 w 1907710"/>
                  <a:gd name="connsiteY2" fmla="*/ 118359 h 2409432"/>
                  <a:gd name="connsiteX3" fmla="*/ 724060 w 1907710"/>
                  <a:gd name="connsiteY3" fmla="*/ 0 h 2409432"/>
                  <a:gd name="connsiteX4" fmla="*/ 1670991 w 1907710"/>
                  <a:gd name="connsiteY4" fmla="*/ 0 h 2409432"/>
                  <a:gd name="connsiteX5" fmla="*/ 1789350 w 1907710"/>
                  <a:gd name="connsiteY5" fmla="*/ 118359 h 2409432"/>
                  <a:gd name="connsiteX6" fmla="*/ 1789351 w 1907710"/>
                  <a:gd name="connsiteY6" fmla="*/ 1044979 h 2409432"/>
                  <a:gd name="connsiteX7" fmla="*/ 1907710 w 1907710"/>
                  <a:gd name="connsiteY7" fmla="*/ 1163338 h 2409432"/>
                  <a:gd name="connsiteX8" fmla="*/ 1789351 w 1907710"/>
                  <a:gd name="connsiteY8" fmla="*/ 1281697 h 2409432"/>
                  <a:gd name="connsiteX9" fmla="*/ 1789351 w 1907710"/>
                  <a:gd name="connsiteY9" fmla="*/ 2208317 h 2409432"/>
                  <a:gd name="connsiteX10" fmla="*/ 1670992 w 1907710"/>
                  <a:gd name="connsiteY10" fmla="*/ 2326676 h 2409432"/>
                  <a:gd name="connsiteX0" fmla="*/ 720109 w 1903758"/>
                  <a:gd name="connsiteY0" fmla="*/ 2326676 h 2409432"/>
                  <a:gd name="connsiteX1" fmla="*/ 601750 w 1903758"/>
                  <a:gd name="connsiteY1" fmla="*/ 2208317 h 2409432"/>
                  <a:gd name="connsiteX2" fmla="*/ 265319 w 1903758"/>
                  <a:gd name="connsiteY2" fmla="*/ 1411093 h 2409432"/>
                  <a:gd name="connsiteX3" fmla="*/ 311 w 1903758"/>
                  <a:gd name="connsiteY3" fmla="*/ 1318613 h 2409432"/>
                  <a:gd name="connsiteX4" fmla="*/ 317077 w 1903758"/>
                  <a:gd name="connsiteY4" fmla="*/ 967341 h 2409432"/>
                  <a:gd name="connsiteX5" fmla="*/ 601749 w 1903758"/>
                  <a:gd name="connsiteY5" fmla="*/ 118359 h 2409432"/>
                  <a:gd name="connsiteX6" fmla="*/ 720108 w 1903758"/>
                  <a:gd name="connsiteY6" fmla="*/ 0 h 2409432"/>
                  <a:gd name="connsiteX7" fmla="*/ 1667039 w 1903758"/>
                  <a:gd name="connsiteY7" fmla="*/ 0 h 2409432"/>
                  <a:gd name="connsiteX8" fmla="*/ 1785398 w 1903758"/>
                  <a:gd name="connsiteY8" fmla="*/ 118359 h 2409432"/>
                  <a:gd name="connsiteX9" fmla="*/ 1785399 w 1903758"/>
                  <a:gd name="connsiteY9" fmla="*/ 1044979 h 2409432"/>
                  <a:gd name="connsiteX10" fmla="*/ 1903758 w 1903758"/>
                  <a:gd name="connsiteY10" fmla="*/ 1163338 h 2409432"/>
                  <a:gd name="connsiteX11" fmla="*/ 1785399 w 1903758"/>
                  <a:gd name="connsiteY11" fmla="*/ 1281697 h 2409432"/>
                  <a:gd name="connsiteX12" fmla="*/ 1785399 w 1903758"/>
                  <a:gd name="connsiteY12" fmla="*/ 2208317 h 2409432"/>
                  <a:gd name="connsiteX13" fmla="*/ 1667040 w 1903758"/>
                  <a:gd name="connsiteY13" fmla="*/ 2326676 h 2409432"/>
                  <a:gd name="connsiteX14" fmla="*/ 720109 w 1903758"/>
                  <a:gd name="connsiteY14" fmla="*/ 2326676 h 2409432"/>
                  <a:gd name="connsiteX0" fmla="*/ 720109 w 1903758"/>
                  <a:gd name="connsiteY0" fmla="*/ 2326676 h 2409432"/>
                  <a:gd name="connsiteX1" fmla="*/ 601750 w 1903758"/>
                  <a:gd name="connsiteY1" fmla="*/ 2208317 h 2409432"/>
                  <a:gd name="connsiteX2" fmla="*/ 601749 w 1903758"/>
                  <a:gd name="connsiteY2" fmla="*/ 118359 h 2409432"/>
                  <a:gd name="connsiteX3" fmla="*/ 720108 w 1903758"/>
                  <a:gd name="connsiteY3" fmla="*/ 0 h 2409432"/>
                  <a:gd name="connsiteX4" fmla="*/ 1667039 w 1903758"/>
                  <a:gd name="connsiteY4" fmla="*/ 0 h 2409432"/>
                  <a:gd name="connsiteX5" fmla="*/ 1785398 w 1903758"/>
                  <a:gd name="connsiteY5" fmla="*/ 118359 h 2409432"/>
                  <a:gd name="connsiteX6" fmla="*/ 1785399 w 1903758"/>
                  <a:gd name="connsiteY6" fmla="*/ 1044979 h 2409432"/>
                  <a:gd name="connsiteX7" fmla="*/ 1903758 w 1903758"/>
                  <a:gd name="connsiteY7" fmla="*/ 1163338 h 2409432"/>
                  <a:gd name="connsiteX8" fmla="*/ 1785399 w 1903758"/>
                  <a:gd name="connsiteY8" fmla="*/ 1281697 h 2409432"/>
                  <a:gd name="connsiteX9" fmla="*/ 1785399 w 1903758"/>
                  <a:gd name="connsiteY9" fmla="*/ 2208317 h 2409432"/>
                  <a:gd name="connsiteX10" fmla="*/ 1667040 w 1903758"/>
                  <a:gd name="connsiteY10" fmla="*/ 2326676 h 2409432"/>
                  <a:gd name="connsiteX0" fmla="*/ 720109 w 1903758"/>
                  <a:gd name="connsiteY0" fmla="*/ 2326676 h 2373194"/>
                  <a:gd name="connsiteX1" fmla="*/ 601750 w 1903758"/>
                  <a:gd name="connsiteY1" fmla="*/ 2208317 h 2373194"/>
                  <a:gd name="connsiteX2" fmla="*/ 265319 w 1903758"/>
                  <a:gd name="connsiteY2" fmla="*/ 1411093 h 2373194"/>
                  <a:gd name="connsiteX3" fmla="*/ 311 w 1903758"/>
                  <a:gd name="connsiteY3" fmla="*/ 1318613 h 2373194"/>
                  <a:gd name="connsiteX4" fmla="*/ 317077 w 1903758"/>
                  <a:gd name="connsiteY4" fmla="*/ 967341 h 2373194"/>
                  <a:gd name="connsiteX5" fmla="*/ 601749 w 1903758"/>
                  <a:gd name="connsiteY5" fmla="*/ 118359 h 2373194"/>
                  <a:gd name="connsiteX6" fmla="*/ 720108 w 1903758"/>
                  <a:gd name="connsiteY6" fmla="*/ 0 h 2373194"/>
                  <a:gd name="connsiteX7" fmla="*/ 1667039 w 1903758"/>
                  <a:gd name="connsiteY7" fmla="*/ 0 h 2373194"/>
                  <a:gd name="connsiteX8" fmla="*/ 1785398 w 1903758"/>
                  <a:gd name="connsiteY8" fmla="*/ 118359 h 2373194"/>
                  <a:gd name="connsiteX9" fmla="*/ 1785399 w 1903758"/>
                  <a:gd name="connsiteY9" fmla="*/ 1044979 h 2373194"/>
                  <a:gd name="connsiteX10" fmla="*/ 1903758 w 1903758"/>
                  <a:gd name="connsiteY10" fmla="*/ 1163338 h 2373194"/>
                  <a:gd name="connsiteX11" fmla="*/ 1785399 w 1903758"/>
                  <a:gd name="connsiteY11" fmla="*/ 1281697 h 2373194"/>
                  <a:gd name="connsiteX12" fmla="*/ 1785399 w 1903758"/>
                  <a:gd name="connsiteY12" fmla="*/ 2208317 h 2373194"/>
                  <a:gd name="connsiteX13" fmla="*/ 1667040 w 1903758"/>
                  <a:gd name="connsiteY13" fmla="*/ 2326676 h 2373194"/>
                  <a:gd name="connsiteX14" fmla="*/ 720109 w 1903758"/>
                  <a:gd name="connsiteY14" fmla="*/ 2326676 h 2373194"/>
                  <a:gd name="connsiteX0" fmla="*/ 720109 w 1903758"/>
                  <a:gd name="connsiteY0" fmla="*/ 2326676 h 2373194"/>
                  <a:gd name="connsiteX1" fmla="*/ 601750 w 1903758"/>
                  <a:gd name="connsiteY1" fmla="*/ 2208317 h 2373194"/>
                  <a:gd name="connsiteX2" fmla="*/ 133726 w 1903758"/>
                  <a:gd name="connsiteY2" fmla="*/ 2226401 h 2373194"/>
                  <a:gd name="connsiteX3" fmla="*/ 601749 w 1903758"/>
                  <a:gd name="connsiteY3" fmla="*/ 118359 h 2373194"/>
                  <a:gd name="connsiteX4" fmla="*/ 720108 w 1903758"/>
                  <a:gd name="connsiteY4" fmla="*/ 0 h 2373194"/>
                  <a:gd name="connsiteX5" fmla="*/ 1667039 w 1903758"/>
                  <a:gd name="connsiteY5" fmla="*/ 0 h 2373194"/>
                  <a:gd name="connsiteX6" fmla="*/ 1785398 w 1903758"/>
                  <a:gd name="connsiteY6" fmla="*/ 118359 h 2373194"/>
                  <a:gd name="connsiteX7" fmla="*/ 1785399 w 1903758"/>
                  <a:gd name="connsiteY7" fmla="*/ 1044979 h 2373194"/>
                  <a:gd name="connsiteX8" fmla="*/ 1903758 w 1903758"/>
                  <a:gd name="connsiteY8" fmla="*/ 1163338 h 2373194"/>
                  <a:gd name="connsiteX9" fmla="*/ 1785399 w 1903758"/>
                  <a:gd name="connsiteY9" fmla="*/ 1281697 h 2373194"/>
                  <a:gd name="connsiteX10" fmla="*/ 1785399 w 1903758"/>
                  <a:gd name="connsiteY10" fmla="*/ 2208317 h 2373194"/>
                  <a:gd name="connsiteX11" fmla="*/ 1667040 w 1903758"/>
                  <a:gd name="connsiteY11" fmla="*/ 2326676 h 2373194"/>
                  <a:gd name="connsiteX0" fmla="*/ 728778 w 1912427"/>
                  <a:gd name="connsiteY0" fmla="*/ 2326676 h 2373194"/>
                  <a:gd name="connsiteX1" fmla="*/ 610419 w 1912427"/>
                  <a:gd name="connsiteY1" fmla="*/ 2208317 h 2373194"/>
                  <a:gd name="connsiteX2" fmla="*/ 273988 w 1912427"/>
                  <a:gd name="connsiteY2" fmla="*/ 1411093 h 2373194"/>
                  <a:gd name="connsiteX3" fmla="*/ 8980 w 1912427"/>
                  <a:gd name="connsiteY3" fmla="*/ 1318613 h 2373194"/>
                  <a:gd name="connsiteX4" fmla="*/ 610418 w 1912427"/>
                  <a:gd name="connsiteY4" fmla="*/ 118359 h 2373194"/>
                  <a:gd name="connsiteX5" fmla="*/ 728777 w 1912427"/>
                  <a:gd name="connsiteY5" fmla="*/ 0 h 2373194"/>
                  <a:gd name="connsiteX6" fmla="*/ 1675708 w 1912427"/>
                  <a:gd name="connsiteY6" fmla="*/ 0 h 2373194"/>
                  <a:gd name="connsiteX7" fmla="*/ 1794067 w 1912427"/>
                  <a:gd name="connsiteY7" fmla="*/ 118359 h 2373194"/>
                  <a:gd name="connsiteX8" fmla="*/ 1794068 w 1912427"/>
                  <a:gd name="connsiteY8" fmla="*/ 1044979 h 2373194"/>
                  <a:gd name="connsiteX9" fmla="*/ 1912427 w 1912427"/>
                  <a:gd name="connsiteY9" fmla="*/ 1163338 h 2373194"/>
                  <a:gd name="connsiteX10" fmla="*/ 1794068 w 1912427"/>
                  <a:gd name="connsiteY10" fmla="*/ 1281697 h 2373194"/>
                  <a:gd name="connsiteX11" fmla="*/ 1794068 w 1912427"/>
                  <a:gd name="connsiteY11" fmla="*/ 2208317 h 2373194"/>
                  <a:gd name="connsiteX12" fmla="*/ 1675709 w 1912427"/>
                  <a:gd name="connsiteY12" fmla="*/ 2326676 h 2373194"/>
                  <a:gd name="connsiteX13" fmla="*/ 728778 w 1912427"/>
                  <a:gd name="connsiteY13" fmla="*/ 2326676 h 2373194"/>
                  <a:gd name="connsiteX0" fmla="*/ 728778 w 1912427"/>
                  <a:gd name="connsiteY0" fmla="*/ 2326676 h 2373194"/>
                  <a:gd name="connsiteX1" fmla="*/ 610419 w 1912427"/>
                  <a:gd name="connsiteY1" fmla="*/ 2208317 h 2373194"/>
                  <a:gd name="connsiteX2" fmla="*/ 142395 w 1912427"/>
                  <a:gd name="connsiteY2" fmla="*/ 2226401 h 2373194"/>
                  <a:gd name="connsiteX3" fmla="*/ 610418 w 1912427"/>
                  <a:gd name="connsiteY3" fmla="*/ 118359 h 2373194"/>
                  <a:gd name="connsiteX4" fmla="*/ 728777 w 1912427"/>
                  <a:gd name="connsiteY4" fmla="*/ 0 h 2373194"/>
                  <a:gd name="connsiteX5" fmla="*/ 1675708 w 1912427"/>
                  <a:gd name="connsiteY5" fmla="*/ 0 h 2373194"/>
                  <a:gd name="connsiteX6" fmla="*/ 1794067 w 1912427"/>
                  <a:gd name="connsiteY6" fmla="*/ 118359 h 2373194"/>
                  <a:gd name="connsiteX7" fmla="*/ 1794068 w 1912427"/>
                  <a:gd name="connsiteY7" fmla="*/ 1044979 h 2373194"/>
                  <a:gd name="connsiteX8" fmla="*/ 1912427 w 1912427"/>
                  <a:gd name="connsiteY8" fmla="*/ 1163338 h 2373194"/>
                  <a:gd name="connsiteX9" fmla="*/ 1794068 w 1912427"/>
                  <a:gd name="connsiteY9" fmla="*/ 1281697 h 2373194"/>
                  <a:gd name="connsiteX10" fmla="*/ 1794068 w 1912427"/>
                  <a:gd name="connsiteY10" fmla="*/ 2208317 h 2373194"/>
                  <a:gd name="connsiteX11" fmla="*/ 1675709 w 1912427"/>
                  <a:gd name="connsiteY11" fmla="*/ 2326676 h 2373194"/>
                  <a:gd name="connsiteX0" fmla="*/ 719798 w 1903447"/>
                  <a:gd name="connsiteY0" fmla="*/ 2326676 h 2373194"/>
                  <a:gd name="connsiteX1" fmla="*/ 601439 w 1903447"/>
                  <a:gd name="connsiteY1" fmla="*/ 2208317 h 2373194"/>
                  <a:gd name="connsiteX2" fmla="*/ 0 w 1903447"/>
                  <a:gd name="connsiteY2" fmla="*/ 1318613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12" fmla="*/ 719798 w 1903447"/>
                  <a:gd name="connsiteY12" fmla="*/ 2326676 h 2373194"/>
                  <a:gd name="connsiteX0" fmla="*/ 719798 w 1903447"/>
                  <a:gd name="connsiteY0" fmla="*/ 2326676 h 2373194"/>
                  <a:gd name="connsiteX1" fmla="*/ 601439 w 1903447"/>
                  <a:gd name="connsiteY1" fmla="*/ 2208317 h 2373194"/>
                  <a:gd name="connsiteX2" fmla="*/ 133415 w 1903447"/>
                  <a:gd name="connsiteY2" fmla="*/ 2226401 h 2373194"/>
                  <a:gd name="connsiteX3" fmla="*/ 601438 w 1903447"/>
                  <a:gd name="connsiteY3" fmla="*/ 118359 h 2373194"/>
                  <a:gd name="connsiteX4" fmla="*/ 719797 w 1903447"/>
                  <a:gd name="connsiteY4" fmla="*/ 0 h 2373194"/>
                  <a:gd name="connsiteX5" fmla="*/ 1666728 w 1903447"/>
                  <a:gd name="connsiteY5" fmla="*/ 0 h 2373194"/>
                  <a:gd name="connsiteX6" fmla="*/ 1785087 w 1903447"/>
                  <a:gd name="connsiteY6" fmla="*/ 118359 h 2373194"/>
                  <a:gd name="connsiteX7" fmla="*/ 1785088 w 1903447"/>
                  <a:gd name="connsiteY7" fmla="*/ 1044979 h 2373194"/>
                  <a:gd name="connsiteX8" fmla="*/ 1903447 w 1903447"/>
                  <a:gd name="connsiteY8" fmla="*/ 1163338 h 2373194"/>
                  <a:gd name="connsiteX9" fmla="*/ 1785088 w 1903447"/>
                  <a:gd name="connsiteY9" fmla="*/ 1281697 h 2373194"/>
                  <a:gd name="connsiteX10" fmla="*/ 1785088 w 1903447"/>
                  <a:gd name="connsiteY10" fmla="*/ 2208317 h 2373194"/>
                  <a:gd name="connsiteX11" fmla="*/ 1666729 w 1903447"/>
                  <a:gd name="connsiteY11" fmla="*/ 2326676 h 2373194"/>
                  <a:gd name="connsiteX0" fmla="*/ 586383 w 1770032"/>
                  <a:gd name="connsiteY0" fmla="*/ 2326676 h 2409432"/>
                  <a:gd name="connsiteX1" fmla="*/ 468024 w 1770032"/>
                  <a:gd name="connsiteY1" fmla="*/ 2208317 h 2409432"/>
                  <a:gd name="connsiteX2" fmla="*/ 468023 w 1770032"/>
                  <a:gd name="connsiteY2" fmla="*/ 118359 h 2409432"/>
                  <a:gd name="connsiteX3" fmla="*/ 586382 w 1770032"/>
                  <a:gd name="connsiteY3" fmla="*/ 0 h 2409432"/>
                  <a:gd name="connsiteX4" fmla="*/ 1533313 w 1770032"/>
                  <a:gd name="connsiteY4" fmla="*/ 0 h 2409432"/>
                  <a:gd name="connsiteX5" fmla="*/ 1651672 w 1770032"/>
                  <a:gd name="connsiteY5" fmla="*/ 118359 h 2409432"/>
                  <a:gd name="connsiteX6" fmla="*/ 1651673 w 1770032"/>
                  <a:gd name="connsiteY6" fmla="*/ 1044979 h 2409432"/>
                  <a:gd name="connsiteX7" fmla="*/ 1770032 w 1770032"/>
                  <a:gd name="connsiteY7" fmla="*/ 1163338 h 2409432"/>
                  <a:gd name="connsiteX8" fmla="*/ 1651673 w 1770032"/>
                  <a:gd name="connsiteY8" fmla="*/ 1281697 h 2409432"/>
                  <a:gd name="connsiteX9" fmla="*/ 1651673 w 1770032"/>
                  <a:gd name="connsiteY9" fmla="*/ 2208317 h 2409432"/>
                  <a:gd name="connsiteX10" fmla="*/ 1533314 w 1770032"/>
                  <a:gd name="connsiteY10" fmla="*/ 2326676 h 2409432"/>
                  <a:gd name="connsiteX11" fmla="*/ 586383 w 1770032"/>
                  <a:gd name="connsiteY11" fmla="*/ 2326676 h 2409432"/>
                  <a:gd name="connsiteX0" fmla="*/ 586383 w 1770032"/>
                  <a:gd name="connsiteY0" fmla="*/ 2326676 h 2409432"/>
                  <a:gd name="connsiteX1" fmla="*/ 468024 w 1770032"/>
                  <a:gd name="connsiteY1" fmla="*/ 2208317 h 2409432"/>
                  <a:gd name="connsiteX2" fmla="*/ 0 w 1770032"/>
                  <a:gd name="connsiteY2" fmla="*/ 2226401 h 2409432"/>
                  <a:gd name="connsiteX3" fmla="*/ 468023 w 1770032"/>
                  <a:gd name="connsiteY3" fmla="*/ 118359 h 2409432"/>
                  <a:gd name="connsiteX4" fmla="*/ 586382 w 1770032"/>
                  <a:gd name="connsiteY4" fmla="*/ 0 h 2409432"/>
                  <a:gd name="connsiteX5" fmla="*/ 1533313 w 1770032"/>
                  <a:gd name="connsiteY5" fmla="*/ 0 h 2409432"/>
                  <a:gd name="connsiteX6" fmla="*/ 1651672 w 1770032"/>
                  <a:gd name="connsiteY6" fmla="*/ 118359 h 2409432"/>
                  <a:gd name="connsiteX7" fmla="*/ 1651673 w 1770032"/>
                  <a:gd name="connsiteY7" fmla="*/ 1044979 h 2409432"/>
                  <a:gd name="connsiteX8" fmla="*/ 1770032 w 1770032"/>
                  <a:gd name="connsiteY8" fmla="*/ 1163338 h 2409432"/>
                  <a:gd name="connsiteX9" fmla="*/ 1651673 w 1770032"/>
                  <a:gd name="connsiteY9" fmla="*/ 1281697 h 2409432"/>
                  <a:gd name="connsiteX10" fmla="*/ 1651673 w 1770032"/>
                  <a:gd name="connsiteY10" fmla="*/ 2208317 h 2409432"/>
                  <a:gd name="connsiteX11" fmla="*/ 1533314 w 1770032"/>
                  <a:gd name="connsiteY11" fmla="*/ 2326676 h 2409432"/>
                  <a:gd name="connsiteX0" fmla="*/ 587105 w 1770754"/>
                  <a:gd name="connsiteY0" fmla="*/ 2326676 h 2409432"/>
                  <a:gd name="connsiteX1" fmla="*/ 468746 w 1770754"/>
                  <a:gd name="connsiteY1" fmla="*/ 2208317 h 2409432"/>
                  <a:gd name="connsiteX2" fmla="*/ 468745 w 1770754"/>
                  <a:gd name="connsiteY2" fmla="*/ 118359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11" fmla="*/ 587105 w 1770754"/>
                  <a:gd name="connsiteY11" fmla="*/ 2326676 h 2409432"/>
                  <a:gd name="connsiteX0" fmla="*/ 587105 w 1770754"/>
                  <a:gd name="connsiteY0" fmla="*/ 2326676 h 2409432"/>
                  <a:gd name="connsiteX1" fmla="*/ 468746 w 1770754"/>
                  <a:gd name="connsiteY1" fmla="*/ 2208317 h 2409432"/>
                  <a:gd name="connsiteX2" fmla="*/ 722 w 1770754"/>
                  <a:gd name="connsiteY2" fmla="*/ 2226401 h 2409432"/>
                  <a:gd name="connsiteX3" fmla="*/ 587104 w 1770754"/>
                  <a:gd name="connsiteY3" fmla="*/ 0 h 2409432"/>
                  <a:gd name="connsiteX4" fmla="*/ 1534035 w 1770754"/>
                  <a:gd name="connsiteY4" fmla="*/ 0 h 2409432"/>
                  <a:gd name="connsiteX5" fmla="*/ 1652394 w 1770754"/>
                  <a:gd name="connsiteY5" fmla="*/ 118359 h 2409432"/>
                  <a:gd name="connsiteX6" fmla="*/ 1652395 w 1770754"/>
                  <a:gd name="connsiteY6" fmla="*/ 1044979 h 2409432"/>
                  <a:gd name="connsiteX7" fmla="*/ 1770754 w 1770754"/>
                  <a:gd name="connsiteY7" fmla="*/ 1163338 h 2409432"/>
                  <a:gd name="connsiteX8" fmla="*/ 1652395 w 1770754"/>
                  <a:gd name="connsiteY8" fmla="*/ 1281697 h 2409432"/>
                  <a:gd name="connsiteX9" fmla="*/ 1652395 w 1770754"/>
                  <a:gd name="connsiteY9" fmla="*/ 2208317 h 2409432"/>
                  <a:gd name="connsiteX10" fmla="*/ 1534036 w 1770754"/>
                  <a:gd name="connsiteY10" fmla="*/ 2326676 h 2409432"/>
                  <a:gd name="connsiteX0" fmla="*/ 133155 w 1316804"/>
                  <a:gd name="connsiteY0" fmla="*/ 2326676 h 2417782"/>
                  <a:gd name="connsiteX1" fmla="*/ 14796 w 1316804"/>
                  <a:gd name="connsiteY1" fmla="*/ 2208317 h 2417782"/>
                  <a:gd name="connsiteX2" fmla="*/ 14795 w 1316804"/>
                  <a:gd name="connsiteY2" fmla="*/ 118359 h 2417782"/>
                  <a:gd name="connsiteX3" fmla="*/ 133154 w 1316804"/>
                  <a:gd name="connsiteY3" fmla="*/ 0 h 2417782"/>
                  <a:gd name="connsiteX4" fmla="*/ 1080085 w 1316804"/>
                  <a:gd name="connsiteY4" fmla="*/ 0 h 2417782"/>
                  <a:gd name="connsiteX5" fmla="*/ 1198444 w 1316804"/>
                  <a:gd name="connsiteY5" fmla="*/ 118359 h 2417782"/>
                  <a:gd name="connsiteX6" fmla="*/ 1198445 w 1316804"/>
                  <a:gd name="connsiteY6" fmla="*/ 1044979 h 2417782"/>
                  <a:gd name="connsiteX7" fmla="*/ 1316804 w 1316804"/>
                  <a:gd name="connsiteY7" fmla="*/ 1163338 h 2417782"/>
                  <a:gd name="connsiteX8" fmla="*/ 1198445 w 1316804"/>
                  <a:gd name="connsiteY8" fmla="*/ 1281697 h 2417782"/>
                  <a:gd name="connsiteX9" fmla="*/ 1198445 w 1316804"/>
                  <a:gd name="connsiteY9" fmla="*/ 2208317 h 2417782"/>
                  <a:gd name="connsiteX10" fmla="*/ 1080086 w 1316804"/>
                  <a:gd name="connsiteY10" fmla="*/ 2326676 h 2417782"/>
                  <a:gd name="connsiteX11" fmla="*/ 133155 w 1316804"/>
                  <a:gd name="connsiteY11" fmla="*/ 2326676 h 2417782"/>
                  <a:gd name="connsiteX0" fmla="*/ 133155 w 1316804"/>
                  <a:gd name="connsiteY0" fmla="*/ 2326676 h 2417782"/>
                  <a:gd name="connsiteX1" fmla="*/ 14796 w 1316804"/>
                  <a:gd name="connsiteY1" fmla="*/ 2208317 h 2417782"/>
                  <a:gd name="connsiteX2" fmla="*/ 133154 w 1316804"/>
                  <a:gd name="connsiteY2" fmla="*/ 0 h 2417782"/>
                  <a:gd name="connsiteX3" fmla="*/ 1080085 w 1316804"/>
                  <a:gd name="connsiteY3" fmla="*/ 0 h 2417782"/>
                  <a:gd name="connsiteX4" fmla="*/ 1198444 w 1316804"/>
                  <a:gd name="connsiteY4" fmla="*/ 118359 h 2417782"/>
                  <a:gd name="connsiteX5" fmla="*/ 1198445 w 1316804"/>
                  <a:gd name="connsiteY5" fmla="*/ 1044979 h 2417782"/>
                  <a:gd name="connsiteX6" fmla="*/ 1316804 w 1316804"/>
                  <a:gd name="connsiteY6" fmla="*/ 1163338 h 2417782"/>
                  <a:gd name="connsiteX7" fmla="*/ 1198445 w 1316804"/>
                  <a:gd name="connsiteY7" fmla="*/ 1281697 h 2417782"/>
                  <a:gd name="connsiteX8" fmla="*/ 1198445 w 1316804"/>
                  <a:gd name="connsiteY8" fmla="*/ 2208317 h 2417782"/>
                  <a:gd name="connsiteX9" fmla="*/ 1080086 w 1316804"/>
                  <a:gd name="connsiteY9" fmla="*/ 2326676 h 241778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33155 w 1316804"/>
                  <a:gd name="connsiteY0" fmla="*/ 2326676 h 2409432"/>
                  <a:gd name="connsiteX1" fmla="*/ 133154 w 1316804"/>
                  <a:gd name="connsiteY1" fmla="*/ 0 h 2409432"/>
                  <a:gd name="connsiteX2" fmla="*/ 1080085 w 1316804"/>
                  <a:gd name="connsiteY2" fmla="*/ 0 h 2409432"/>
                  <a:gd name="connsiteX3" fmla="*/ 1198444 w 1316804"/>
                  <a:gd name="connsiteY3" fmla="*/ 118359 h 2409432"/>
                  <a:gd name="connsiteX4" fmla="*/ 1198445 w 1316804"/>
                  <a:gd name="connsiteY4" fmla="*/ 1044979 h 2409432"/>
                  <a:gd name="connsiteX5" fmla="*/ 1316804 w 1316804"/>
                  <a:gd name="connsiteY5" fmla="*/ 1163338 h 2409432"/>
                  <a:gd name="connsiteX6" fmla="*/ 1198445 w 1316804"/>
                  <a:gd name="connsiteY6" fmla="*/ 1281697 h 2409432"/>
                  <a:gd name="connsiteX7" fmla="*/ 1198445 w 1316804"/>
                  <a:gd name="connsiteY7" fmla="*/ 2208317 h 2409432"/>
                  <a:gd name="connsiteX8" fmla="*/ 1080086 w 1316804"/>
                  <a:gd name="connsiteY8" fmla="*/ 2326676 h 2409432"/>
                  <a:gd name="connsiteX0" fmla="*/ 133155 w 1316804"/>
                  <a:gd name="connsiteY0" fmla="*/ 2326676 h 2409432"/>
                  <a:gd name="connsiteX1" fmla="*/ 14796 w 1316804"/>
                  <a:gd name="connsiteY1" fmla="*/ 2208317 h 2409432"/>
                  <a:gd name="connsiteX2" fmla="*/ 14795 w 1316804"/>
                  <a:gd name="connsiteY2" fmla="*/ 118359 h 2409432"/>
                  <a:gd name="connsiteX3" fmla="*/ 133154 w 1316804"/>
                  <a:gd name="connsiteY3" fmla="*/ 0 h 2409432"/>
                  <a:gd name="connsiteX4" fmla="*/ 1080085 w 1316804"/>
                  <a:gd name="connsiteY4" fmla="*/ 0 h 2409432"/>
                  <a:gd name="connsiteX5" fmla="*/ 1198444 w 1316804"/>
                  <a:gd name="connsiteY5" fmla="*/ 118359 h 2409432"/>
                  <a:gd name="connsiteX6" fmla="*/ 1198445 w 1316804"/>
                  <a:gd name="connsiteY6" fmla="*/ 1044979 h 2409432"/>
                  <a:gd name="connsiteX7" fmla="*/ 1316804 w 1316804"/>
                  <a:gd name="connsiteY7" fmla="*/ 1163338 h 2409432"/>
                  <a:gd name="connsiteX8" fmla="*/ 1198445 w 1316804"/>
                  <a:gd name="connsiteY8" fmla="*/ 1281697 h 2409432"/>
                  <a:gd name="connsiteX9" fmla="*/ 1198445 w 1316804"/>
                  <a:gd name="connsiteY9" fmla="*/ 2208317 h 2409432"/>
                  <a:gd name="connsiteX10" fmla="*/ 1080086 w 1316804"/>
                  <a:gd name="connsiteY10" fmla="*/ 2326676 h 2409432"/>
                  <a:gd name="connsiteX11" fmla="*/ 133155 w 1316804"/>
                  <a:gd name="connsiteY11" fmla="*/ 2326676 h 2409432"/>
                  <a:gd name="connsiteX0" fmla="*/ 1080085 w 1316804"/>
                  <a:gd name="connsiteY0" fmla="*/ 0 h 2409432"/>
                  <a:gd name="connsiteX1" fmla="*/ 1198444 w 1316804"/>
                  <a:gd name="connsiteY1" fmla="*/ 118359 h 2409432"/>
                  <a:gd name="connsiteX2" fmla="*/ 1198445 w 1316804"/>
                  <a:gd name="connsiteY2" fmla="*/ 1044979 h 2409432"/>
                  <a:gd name="connsiteX3" fmla="*/ 1316804 w 1316804"/>
                  <a:gd name="connsiteY3" fmla="*/ 1163338 h 2409432"/>
                  <a:gd name="connsiteX4" fmla="*/ 1198445 w 1316804"/>
                  <a:gd name="connsiteY4" fmla="*/ 1281697 h 2409432"/>
                  <a:gd name="connsiteX5" fmla="*/ 1198445 w 1316804"/>
                  <a:gd name="connsiteY5" fmla="*/ 2208317 h 2409432"/>
                  <a:gd name="connsiteX6" fmla="*/ 1080086 w 1316804"/>
                  <a:gd name="connsiteY6" fmla="*/ 2326676 h 2409432"/>
                  <a:gd name="connsiteX0" fmla="*/ 133155 w 1316804"/>
                  <a:gd name="connsiteY0" fmla="*/ 2409432 h 2492188"/>
                  <a:gd name="connsiteX1" fmla="*/ 14796 w 1316804"/>
                  <a:gd name="connsiteY1" fmla="*/ 2291073 h 2492188"/>
                  <a:gd name="connsiteX2" fmla="*/ 14795 w 1316804"/>
                  <a:gd name="connsiteY2" fmla="*/ 201115 h 2492188"/>
                  <a:gd name="connsiteX3" fmla="*/ 1080085 w 1316804"/>
                  <a:gd name="connsiteY3" fmla="*/ 82756 h 2492188"/>
                  <a:gd name="connsiteX4" fmla="*/ 1198444 w 1316804"/>
                  <a:gd name="connsiteY4" fmla="*/ 201115 h 2492188"/>
                  <a:gd name="connsiteX5" fmla="*/ 1198445 w 1316804"/>
                  <a:gd name="connsiteY5" fmla="*/ 1127735 h 2492188"/>
                  <a:gd name="connsiteX6" fmla="*/ 1316804 w 1316804"/>
                  <a:gd name="connsiteY6" fmla="*/ 1246094 h 2492188"/>
                  <a:gd name="connsiteX7" fmla="*/ 1198445 w 1316804"/>
                  <a:gd name="connsiteY7" fmla="*/ 1364453 h 2492188"/>
                  <a:gd name="connsiteX8" fmla="*/ 1198445 w 1316804"/>
                  <a:gd name="connsiteY8" fmla="*/ 2291073 h 2492188"/>
                  <a:gd name="connsiteX9" fmla="*/ 1080086 w 1316804"/>
                  <a:gd name="connsiteY9" fmla="*/ 2409432 h 2492188"/>
                  <a:gd name="connsiteX10" fmla="*/ 133155 w 1316804"/>
                  <a:gd name="connsiteY10" fmla="*/ 2409432 h 2492188"/>
                  <a:gd name="connsiteX0" fmla="*/ 1080085 w 1316804"/>
                  <a:gd name="connsiteY0" fmla="*/ 82756 h 2492188"/>
                  <a:gd name="connsiteX1" fmla="*/ 1198444 w 1316804"/>
                  <a:gd name="connsiteY1" fmla="*/ 201115 h 2492188"/>
                  <a:gd name="connsiteX2" fmla="*/ 1198445 w 1316804"/>
                  <a:gd name="connsiteY2" fmla="*/ 1127735 h 2492188"/>
                  <a:gd name="connsiteX3" fmla="*/ 1316804 w 1316804"/>
                  <a:gd name="connsiteY3" fmla="*/ 1246094 h 2492188"/>
                  <a:gd name="connsiteX4" fmla="*/ 1198445 w 1316804"/>
                  <a:gd name="connsiteY4" fmla="*/ 1364453 h 2492188"/>
                  <a:gd name="connsiteX5" fmla="*/ 1198445 w 1316804"/>
                  <a:gd name="connsiteY5" fmla="*/ 2291073 h 2492188"/>
                  <a:gd name="connsiteX6" fmla="*/ 1080086 w 1316804"/>
                  <a:gd name="connsiteY6" fmla="*/ 2409432 h 2492188"/>
                  <a:gd name="connsiteX0" fmla="*/ 175738 w 1359387"/>
                  <a:gd name="connsiteY0" fmla="*/ 2326676 h 2417782"/>
                  <a:gd name="connsiteX1" fmla="*/ 57379 w 1359387"/>
                  <a:gd name="connsiteY1" fmla="*/ 2208317 h 2417782"/>
                  <a:gd name="connsiteX2" fmla="*/ 1122668 w 1359387"/>
                  <a:gd name="connsiteY2" fmla="*/ 0 h 2417782"/>
                  <a:gd name="connsiteX3" fmla="*/ 1241027 w 1359387"/>
                  <a:gd name="connsiteY3" fmla="*/ 118359 h 2417782"/>
                  <a:gd name="connsiteX4" fmla="*/ 1241028 w 1359387"/>
                  <a:gd name="connsiteY4" fmla="*/ 1044979 h 2417782"/>
                  <a:gd name="connsiteX5" fmla="*/ 1359387 w 1359387"/>
                  <a:gd name="connsiteY5" fmla="*/ 1163338 h 2417782"/>
                  <a:gd name="connsiteX6" fmla="*/ 1241028 w 1359387"/>
                  <a:gd name="connsiteY6" fmla="*/ 1281697 h 2417782"/>
                  <a:gd name="connsiteX7" fmla="*/ 1241028 w 1359387"/>
                  <a:gd name="connsiteY7" fmla="*/ 2208317 h 2417782"/>
                  <a:gd name="connsiteX8" fmla="*/ 1122669 w 1359387"/>
                  <a:gd name="connsiteY8" fmla="*/ 2326676 h 2417782"/>
                  <a:gd name="connsiteX9" fmla="*/ 175738 w 1359387"/>
                  <a:gd name="connsiteY9" fmla="*/ 2326676 h 2417782"/>
                  <a:gd name="connsiteX0" fmla="*/ 1122668 w 1359387"/>
                  <a:gd name="connsiteY0" fmla="*/ 0 h 2417782"/>
                  <a:gd name="connsiteX1" fmla="*/ 1241027 w 1359387"/>
                  <a:gd name="connsiteY1" fmla="*/ 118359 h 2417782"/>
                  <a:gd name="connsiteX2" fmla="*/ 1241028 w 1359387"/>
                  <a:gd name="connsiteY2" fmla="*/ 1044979 h 2417782"/>
                  <a:gd name="connsiteX3" fmla="*/ 1359387 w 1359387"/>
                  <a:gd name="connsiteY3" fmla="*/ 1163338 h 2417782"/>
                  <a:gd name="connsiteX4" fmla="*/ 1241028 w 1359387"/>
                  <a:gd name="connsiteY4" fmla="*/ 1281697 h 2417782"/>
                  <a:gd name="connsiteX5" fmla="*/ 1241028 w 1359387"/>
                  <a:gd name="connsiteY5" fmla="*/ 2208317 h 2417782"/>
                  <a:gd name="connsiteX6" fmla="*/ 1122669 w 1359387"/>
                  <a:gd name="connsiteY6" fmla="*/ 2326676 h 2417782"/>
                  <a:gd name="connsiteX0" fmla="*/ 0 w 1183649"/>
                  <a:gd name="connsiteY0" fmla="*/ 2326676 h 2326676"/>
                  <a:gd name="connsiteX1" fmla="*/ 946930 w 1183649"/>
                  <a:gd name="connsiteY1" fmla="*/ 0 h 2326676"/>
                  <a:gd name="connsiteX2" fmla="*/ 1065289 w 1183649"/>
                  <a:gd name="connsiteY2" fmla="*/ 118359 h 2326676"/>
                  <a:gd name="connsiteX3" fmla="*/ 1065290 w 1183649"/>
                  <a:gd name="connsiteY3" fmla="*/ 1044979 h 2326676"/>
                  <a:gd name="connsiteX4" fmla="*/ 1183649 w 1183649"/>
                  <a:gd name="connsiteY4" fmla="*/ 1163338 h 2326676"/>
                  <a:gd name="connsiteX5" fmla="*/ 1065290 w 1183649"/>
                  <a:gd name="connsiteY5" fmla="*/ 1281697 h 2326676"/>
                  <a:gd name="connsiteX6" fmla="*/ 1065290 w 1183649"/>
                  <a:gd name="connsiteY6" fmla="*/ 2208317 h 2326676"/>
                  <a:gd name="connsiteX7" fmla="*/ 946931 w 1183649"/>
                  <a:gd name="connsiteY7" fmla="*/ 2326676 h 2326676"/>
                  <a:gd name="connsiteX8" fmla="*/ 0 w 1183649"/>
                  <a:gd name="connsiteY8" fmla="*/ 2326676 h 2326676"/>
                  <a:gd name="connsiteX0" fmla="*/ 946930 w 1183649"/>
                  <a:gd name="connsiteY0" fmla="*/ 0 h 2326676"/>
                  <a:gd name="connsiteX1" fmla="*/ 1065289 w 1183649"/>
                  <a:gd name="connsiteY1" fmla="*/ 118359 h 2326676"/>
                  <a:gd name="connsiteX2" fmla="*/ 1065290 w 1183649"/>
                  <a:gd name="connsiteY2" fmla="*/ 1044979 h 2326676"/>
                  <a:gd name="connsiteX3" fmla="*/ 1183649 w 1183649"/>
                  <a:gd name="connsiteY3" fmla="*/ 1163338 h 2326676"/>
                  <a:gd name="connsiteX4" fmla="*/ 1065290 w 1183649"/>
                  <a:gd name="connsiteY4" fmla="*/ 1281697 h 2326676"/>
                  <a:gd name="connsiteX5" fmla="*/ 1065290 w 1183649"/>
                  <a:gd name="connsiteY5" fmla="*/ 2208317 h 2326676"/>
                  <a:gd name="connsiteX6" fmla="*/ 946931 w 1183649"/>
                  <a:gd name="connsiteY6" fmla="*/ 2326676 h 2326676"/>
                  <a:gd name="connsiteX0" fmla="*/ 1 w 236719"/>
                  <a:gd name="connsiteY0" fmla="*/ 2326676 h 2326676"/>
                  <a:gd name="connsiteX1" fmla="*/ 0 w 236719"/>
                  <a:gd name="connsiteY1" fmla="*/ 0 h 2326676"/>
                  <a:gd name="connsiteX2" fmla="*/ 118359 w 236719"/>
                  <a:gd name="connsiteY2" fmla="*/ 118359 h 2326676"/>
                  <a:gd name="connsiteX3" fmla="*/ 118360 w 236719"/>
                  <a:gd name="connsiteY3" fmla="*/ 1044979 h 2326676"/>
                  <a:gd name="connsiteX4" fmla="*/ 236719 w 236719"/>
                  <a:gd name="connsiteY4" fmla="*/ 1163338 h 2326676"/>
                  <a:gd name="connsiteX5" fmla="*/ 118360 w 236719"/>
                  <a:gd name="connsiteY5" fmla="*/ 1281697 h 2326676"/>
                  <a:gd name="connsiteX6" fmla="*/ 118360 w 236719"/>
                  <a:gd name="connsiteY6" fmla="*/ 2208317 h 2326676"/>
                  <a:gd name="connsiteX7" fmla="*/ 1 w 236719"/>
                  <a:gd name="connsiteY7" fmla="*/ 2326676 h 2326676"/>
                  <a:gd name="connsiteX0" fmla="*/ 0 w 236719"/>
                  <a:gd name="connsiteY0" fmla="*/ 0 h 2326676"/>
                  <a:gd name="connsiteX1" fmla="*/ 118359 w 236719"/>
                  <a:gd name="connsiteY1" fmla="*/ 118359 h 2326676"/>
                  <a:gd name="connsiteX2" fmla="*/ 118360 w 236719"/>
                  <a:gd name="connsiteY2" fmla="*/ 1044979 h 2326676"/>
                  <a:gd name="connsiteX3" fmla="*/ 236719 w 236719"/>
                  <a:gd name="connsiteY3" fmla="*/ 1163338 h 2326676"/>
                  <a:gd name="connsiteX4" fmla="*/ 118360 w 236719"/>
                  <a:gd name="connsiteY4" fmla="*/ 1281697 h 2326676"/>
                  <a:gd name="connsiteX5" fmla="*/ 118360 w 236719"/>
                  <a:gd name="connsiteY5" fmla="*/ 2208317 h 2326676"/>
                  <a:gd name="connsiteX6" fmla="*/ 1 w 236719"/>
                  <a:gd name="connsiteY6" fmla="*/ 2326676 h 23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719" h="2326676" stroke="0" extrusionOk="0">
                    <a:moveTo>
                      <a:pt x="1" y="2326676"/>
                    </a:moveTo>
                    <a:cubicBezTo>
                      <a:pt x="1" y="1551117"/>
                      <a:pt x="0" y="775559"/>
                      <a:pt x="0" y="0"/>
                    </a:cubicBez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close/>
                  </a:path>
                  <a:path w="236719" h="2326676" fill="none">
                    <a:moveTo>
                      <a:pt x="0" y="0"/>
                    </a:moveTo>
                    <a:cubicBezTo>
                      <a:pt x="65368" y="0"/>
                      <a:pt x="118359" y="52991"/>
                      <a:pt x="118359" y="118359"/>
                    </a:cubicBezTo>
                    <a:cubicBezTo>
                      <a:pt x="118359" y="427232"/>
                      <a:pt x="118360" y="736106"/>
                      <a:pt x="118360" y="1044979"/>
                    </a:cubicBezTo>
                    <a:cubicBezTo>
                      <a:pt x="118360" y="1110347"/>
                      <a:pt x="171351" y="1163338"/>
                      <a:pt x="236719" y="1163338"/>
                    </a:cubicBezTo>
                    <a:cubicBezTo>
                      <a:pt x="171351" y="1163338"/>
                      <a:pt x="118360" y="1216329"/>
                      <a:pt x="118360" y="1281697"/>
                    </a:cubicBezTo>
                    <a:lnTo>
                      <a:pt x="118360" y="2208317"/>
                    </a:lnTo>
                    <a:cubicBezTo>
                      <a:pt x="118360" y="2273685"/>
                      <a:pt x="65369" y="2326676"/>
                      <a:pt x="1" y="2326676"/>
                    </a:cubicBezTo>
                  </a:path>
                </a:pathLst>
              </a:custGeom>
              <a:ln w="12700">
                <a:solidFill>
                  <a:schemeClr val="bg2">
                    <a:lumMod val="75000"/>
                  </a:schemeClr>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sz="1400" b="1" dirty="0">
                  <a:latin typeface="SamsungOne-400" pitchFamily="34" charset="0"/>
                </a:endParaRPr>
              </a:p>
            </p:txBody>
          </p:sp>
          <p:pic>
            <p:nvPicPr>
              <p:cNvPr id="63" name="그림 61">
                <a:extLst>
                  <a:ext uri="{FF2B5EF4-FFF2-40B4-BE49-F238E27FC236}">
                    <a16:creationId xmlns:a16="http://schemas.microsoft.com/office/drawing/2014/main" id="{1A4E2B73-A6DA-42B3-85C0-A9689F5BA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9291" y="4081143"/>
                <a:ext cx="1224000" cy="1048383"/>
              </a:xfrm>
              <a:prstGeom prst="rect">
                <a:avLst/>
              </a:prstGeom>
              <a:ln w="6350">
                <a:solidFill>
                  <a:schemeClr val="bg1">
                    <a:lumMod val="75000"/>
                  </a:schemeClr>
                </a:solidFill>
              </a:ln>
            </p:spPr>
          </p:pic>
          <p:sp>
            <p:nvSpPr>
              <p:cNvPr id="64" name="Rectangle 15">
                <a:extLst>
                  <a:ext uri="{FF2B5EF4-FFF2-40B4-BE49-F238E27FC236}">
                    <a16:creationId xmlns:a16="http://schemas.microsoft.com/office/drawing/2014/main" id="{B77EB954-F1B9-4C2F-BEFE-17F914C66518}"/>
                  </a:ext>
                </a:extLst>
              </p:cNvPr>
              <p:cNvSpPr/>
              <p:nvPr/>
            </p:nvSpPr>
            <p:spPr>
              <a:xfrm>
                <a:off x="5247429" y="3641382"/>
                <a:ext cx="752646"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400" b="1" dirty="0">
                    <a:solidFill>
                      <a:schemeClr val="tx1">
                        <a:lumMod val="50000"/>
                        <a:lumOff val="50000"/>
                      </a:schemeClr>
                    </a:solidFill>
                    <a:latin typeface="SamsungOne-400" pitchFamily="34" charset="0"/>
                    <a:ea typeface="SamsungOne-400" pitchFamily="34" charset="0"/>
                  </a:rPr>
                  <a:t>Phát hiện đối tượng</a:t>
                </a:r>
              </a:p>
            </p:txBody>
          </p:sp>
          <p:sp>
            <p:nvSpPr>
              <p:cNvPr id="65" name="Rectangle 15">
                <a:extLst>
                  <a:ext uri="{FF2B5EF4-FFF2-40B4-BE49-F238E27FC236}">
                    <a16:creationId xmlns:a16="http://schemas.microsoft.com/office/drawing/2014/main" id="{36CBCCEA-65A5-46DA-981B-DD5C65D10706}"/>
                  </a:ext>
                </a:extLst>
              </p:cNvPr>
              <p:cNvSpPr/>
              <p:nvPr/>
            </p:nvSpPr>
            <p:spPr>
              <a:xfrm>
                <a:off x="5089925"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400" pitchFamily="34" charset="0"/>
                    <a:ea typeface="SamsungOne-400" pitchFamily="34" charset="0"/>
                  </a:rPr>
                  <a:t>CHÓ</a:t>
                </a:r>
                <a:r>
                  <a:rPr lang="en-US" altLang="ko-KR" sz="1400" b="1" dirty="0">
                    <a:solidFill>
                      <a:schemeClr val="bg2">
                        <a:lumMod val="50000"/>
                      </a:schemeClr>
                    </a:solidFill>
                    <a:latin typeface="SamsungOne-400" pitchFamily="34" charset="0"/>
                    <a:ea typeface="SamsungOne-400" pitchFamily="34" charset="0"/>
                  </a:rPr>
                  <a:t>, </a:t>
                </a:r>
                <a:r>
                  <a:rPr lang="en-US" altLang="ko-KR" sz="1400" b="1" dirty="0">
                    <a:solidFill>
                      <a:srgbClr val="00C3B2"/>
                    </a:solidFill>
                    <a:latin typeface="SamsungOne-400" pitchFamily="34" charset="0"/>
                    <a:ea typeface="SamsungOne-400" pitchFamily="34" charset="0"/>
                  </a:rPr>
                  <a:t>CHÓ</a:t>
                </a:r>
                <a:r>
                  <a:rPr lang="en-US" altLang="ko-KR" sz="1400" b="1" dirty="0">
                    <a:solidFill>
                      <a:schemeClr val="bg2">
                        <a:lumMod val="50000"/>
                      </a:schemeClr>
                    </a:solidFill>
                    <a:latin typeface="SamsungOne-400" pitchFamily="34" charset="0"/>
                    <a:ea typeface="SamsungOne-400" pitchFamily="34" charset="0"/>
                  </a:rPr>
                  <a:t>, </a:t>
                </a:r>
                <a:r>
                  <a:rPr lang="en-US" altLang="ko-KR" sz="1400" b="1" dirty="0">
                    <a:solidFill>
                      <a:srgbClr val="9966FF"/>
                    </a:solidFill>
                    <a:latin typeface="SamsungOne-400" pitchFamily="34" charset="0"/>
                    <a:ea typeface="SamsungOne-400" pitchFamily="34" charset="0"/>
                  </a:rPr>
                  <a:t>MÈO</a:t>
                </a:r>
                <a:endParaRPr lang="ko-KR" altLang="en-US" sz="1400" b="1" dirty="0">
                  <a:solidFill>
                    <a:srgbClr val="9966FF"/>
                  </a:solidFill>
                  <a:latin typeface="SamsungOne-400" pitchFamily="34" charset="0"/>
                </a:endParaRPr>
              </a:p>
            </p:txBody>
          </p:sp>
          <p:pic>
            <p:nvPicPr>
              <p:cNvPr id="66" name="그림 5119">
                <a:extLst>
                  <a:ext uri="{FF2B5EF4-FFF2-40B4-BE49-F238E27FC236}">
                    <a16:creationId xmlns:a16="http://schemas.microsoft.com/office/drawing/2014/main" id="{132B020F-ED16-4EC2-8C8A-9F33A50634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1752" y="4081143"/>
                <a:ext cx="1224000" cy="1048383"/>
              </a:xfrm>
              <a:prstGeom prst="rect">
                <a:avLst/>
              </a:prstGeom>
              <a:ln w="6350">
                <a:solidFill>
                  <a:schemeClr val="bg1">
                    <a:lumMod val="75000"/>
                  </a:schemeClr>
                </a:solidFill>
              </a:ln>
            </p:spPr>
          </p:pic>
          <p:sp>
            <p:nvSpPr>
              <p:cNvPr id="67" name="Rectangle 15">
                <a:extLst>
                  <a:ext uri="{FF2B5EF4-FFF2-40B4-BE49-F238E27FC236}">
                    <a16:creationId xmlns:a16="http://schemas.microsoft.com/office/drawing/2014/main" id="{02CF14FE-61E2-463E-84BB-9A530A0E142B}"/>
                  </a:ext>
                </a:extLst>
              </p:cNvPr>
              <p:cNvSpPr/>
              <p:nvPr/>
            </p:nvSpPr>
            <p:spPr>
              <a:xfrm>
                <a:off x="6532214" y="3641382"/>
                <a:ext cx="1188000"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chemeClr val="tx1">
                        <a:lumMod val="50000"/>
                        <a:lumOff val="50000"/>
                      </a:schemeClr>
                    </a:solidFill>
                    <a:latin typeface="SamsungOne-400" pitchFamily="34" charset="0"/>
                    <a:ea typeface="SamsungOne-400" pitchFamily="34" charset="0"/>
                  </a:rPr>
                  <a:t>Phân </a:t>
                </a:r>
                <a:r>
                  <a:rPr lang="en-US" altLang="ko-KR" sz="1400" b="1" dirty="0" err="1">
                    <a:solidFill>
                      <a:schemeClr val="tx1">
                        <a:lumMod val="50000"/>
                        <a:lumOff val="50000"/>
                      </a:schemeClr>
                    </a:solidFill>
                    <a:latin typeface="SamsungOne-400" pitchFamily="34" charset="0"/>
                    <a:ea typeface="SamsungOne-400" pitchFamily="34" charset="0"/>
                  </a:rPr>
                  <a:t>vùng</a:t>
                </a:r>
                <a:r>
                  <a:rPr lang="en-US" altLang="ko-KR" sz="1400" b="1" dirty="0">
                    <a:solidFill>
                      <a:schemeClr val="tx1">
                        <a:lumMod val="50000"/>
                        <a:lumOff val="50000"/>
                      </a:schemeClr>
                    </a:solidFill>
                    <a:latin typeface="SamsungOne-400" pitchFamily="34" charset="0"/>
                    <a:ea typeface="SamsungOne-400" pitchFamily="34" charset="0"/>
                  </a:rPr>
                  <a:t> </a:t>
                </a:r>
                <a:r>
                  <a:rPr lang="en-US" altLang="ko-KR" sz="1400" b="1" dirty="0" err="1">
                    <a:solidFill>
                      <a:schemeClr val="tx1">
                        <a:lumMod val="50000"/>
                        <a:lumOff val="50000"/>
                      </a:schemeClr>
                    </a:solidFill>
                    <a:latin typeface="SamsungOne-400" pitchFamily="34" charset="0"/>
                    <a:ea typeface="SamsungOne-400" pitchFamily="34" charset="0"/>
                  </a:rPr>
                  <a:t>thực</a:t>
                </a:r>
                <a:r>
                  <a:rPr lang="en-US" altLang="ko-KR" sz="1400" b="1" dirty="0">
                    <a:solidFill>
                      <a:schemeClr val="tx1">
                        <a:lumMod val="50000"/>
                        <a:lumOff val="50000"/>
                      </a:schemeClr>
                    </a:solidFill>
                    <a:latin typeface="SamsungOne-400" pitchFamily="34" charset="0"/>
                    <a:ea typeface="SamsungOne-400" pitchFamily="34" charset="0"/>
                  </a:rPr>
                  <a:t> </a:t>
                </a:r>
                <a:r>
                  <a:rPr lang="en-US" altLang="ko-KR" sz="1400" b="1" dirty="0" err="1">
                    <a:solidFill>
                      <a:schemeClr val="tx1">
                        <a:lumMod val="50000"/>
                        <a:lumOff val="50000"/>
                      </a:schemeClr>
                    </a:solidFill>
                    <a:latin typeface="SamsungOne-400" pitchFamily="34" charset="0"/>
                    <a:ea typeface="SamsungOne-400" pitchFamily="34" charset="0"/>
                  </a:rPr>
                  <a:t>thể</a:t>
                </a:r>
                <a:endParaRPr lang="en-US" altLang="ko-KR" sz="1400" b="1" dirty="0">
                  <a:solidFill>
                    <a:schemeClr val="tx1">
                      <a:lumMod val="50000"/>
                      <a:lumOff val="50000"/>
                    </a:schemeClr>
                  </a:solidFill>
                  <a:latin typeface="SamsungOne-400" pitchFamily="34" charset="0"/>
                  <a:ea typeface="SamsungOne-400" pitchFamily="34" charset="0"/>
                </a:endParaRPr>
              </a:p>
            </p:txBody>
          </p:sp>
          <p:sp>
            <p:nvSpPr>
              <p:cNvPr id="68" name="Rectangle 15">
                <a:extLst>
                  <a:ext uri="{FF2B5EF4-FFF2-40B4-BE49-F238E27FC236}">
                    <a16:creationId xmlns:a16="http://schemas.microsoft.com/office/drawing/2014/main" id="{1D90F06C-D944-42E8-8B11-7413C3E2361C}"/>
                  </a:ext>
                </a:extLst>
              </p:cNvPr>
              <p:cNvSpPr/>
              <p:nvPr/>
            </p:nvSpPr>
            <p:spPr>
              <a:xfrm>
                <a:off x="6592387" y="5144350"/>
                <a:ext cx="1067654" cy="3915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dirty="0">
                    <a:solidFill>
                      <a:srgbClr val="FF4337"/>
                    </a:solidFill>
                    <a:latin typeface="SamsungOne-400" pitchFamily="34" charset="0"/>
                    <a:ea typeface="SamsungOne-400" pitchFamily="34" charset="0"/>
                  </a:rPr>
                  <a:t>CHÓ</a:t>
                </a:r>
                <a:r>
                  <a:rPr lang="en-US" altLang="ko-KR" sz="1400" b="1" dirty="0">
                    <a:solidFill>
                      <a:schemeClr val="bg2">
                        <a:lumMod val="50000"/>
                      </a:schemeClr>
                    </a:solidFill>
                    <a:latin typeface="SamsungOne-400" pitchFamily="34" charset="0"/>
                    <a:ea typeface="SamsungOne-400" pitchFamily="34" charset="0"/>
                  </a:rPr>
                  <a:t>, </a:t>
                </a:r>
                <a:r>
                  <a:rPr lang="en-US" altLang="ko-KR" sz="1400" b="1" dirty="0">
                    <a:solidFill>
                      <a:srgbClr val="00C3B2"/>
                    </a:solidFill>
                    <a:latin typeface="SamsungOne-400" pitchFamily="34" charset="0"/>
                    <a:ea typeface="SamsungOne-400" pitchFamily="34" charset="0"/>
                  </a:rPr>
                  <a:t>CHÓ</a:t>
                </a:r>
                <a:r>
                  <a:rPr lang="en-US" altLang="ko-KR" sz="1400" b="1" dirty="0">
                    <a:solidFill>
                      <a:schemeClr val="bg2">
                        <a:lumMod val="50000"/>
                      </a:schemeClr>
                    </a:solidFill>
                    <a:latin typeface="SamsungOne-400" pitchFamily="34" charset="0"/>
                    <a:ea typeface="SamsungOne-400" pitchFamily="34" charset="0"/>
                  </a:rPr>
                  <a:t>, </a:t>
                </a:r>
                <a:r>
                  <a:rPr lang="en-US" altLang="ko-KR" sz="1400" b="1" dirty="0">
                    <a:solidFill>
                      <a:srgbClr val="9966FF"/>
                    </a:solidFill>
                    <a:latin typeface="SamsungOne-400" pitchFamily="34" charset="0"/>
                    <a:ea typeface="SamsungOne-400" pitchFamily="34" charset="0"/>
                  </a:rPr>
                  <a:t>MÈO</a:t>
                </a:r>
                <a:endParaRPr lang="ko-KR" altLang="en-US" sz="1400" b="1" dirty="0">
                  <a:solidFill>
                    <a:srgbClr val="9966FF"/>
                  </a:solidFill>
                  <a:latin typeface="SamsungOne-400" pitchFamily="34" charset="0"/>
                </a:endParaRPr>
              </a:p>
            </p:txBody>
          </p:sp>
          <p:pic>
            <p:nvPicPr>
              <p:cNvPr id="69" name="그림 5120">
                <a:extLst>
                  <a:ext uri="{FF2B5EF4-FFF2-40B4-BE49-F238E27FC236}">
                    <a16:creationId xmlns:a16="http://schemas.microsoft.com/office/drawing/2014/main" id="{574289E9-1A19-4013-8B6E-C6DF62A666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4214" y="4081143"/>
                <a:ext cx="1224000" cy="1048383"/>
              </a:xfrm>
              <a:prstGeom prst="rect">
                <a:avLst/>
              </a:prstGeom>
              <a:ln w="6350">
                <a:solidFill>
                  <a:schemeClr val="bg1">
                    <a:lumMod val="75000"/>
                  </a:schemeClr>
                </a:solidFill>
              </a:ln>
            </p:spPr>
          </p:pic>
        </p:grpSp>
      </p:grpSp>
      <p:sp>
        <p:nvSpPr>
          <p:cNvPr id="70" name="사각형: 둥근 모서리 32">
            <a:extLst>
              <a:ext uri="{FF2B5EF4-FFF2-40B4-BE49-F238E27FC236}">
                <a16:creationId xmlns:a16="http://schemas.microsoft.com/office/drawing/2014/main" id="{9F9FFF6C-7C72-4E08-8072-03F5113CBF51}"/>
              </a:ext>
            </a:extLst>
          </p:cNvPr>
          <p:cNvSpPr/>
          <p:nvPr/>
        </p:nvSpPr>
        <p:spPr>
          <a:xfrm>
            <a:off x="5747177" y="6017853"/>
            <a:ext cx="3534018" cy="205631"/>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400" panose="020B0503030303020204" pitchFamily="34" charset="0"/>
                <a:ea typeface="SamsungOne-400" panose="020B0503030303020204" pitchFamily="34" charset="0"/>
              </a:rPr>
              <a:t>https://mlwhiz.com/blog/2018/09/22/object</a:t>
            </a:r>
            <a:r>
              <a:rPr lang="en-US" altLang="ko-KR" sz="1000" b="1">
                <a:latin typeface="SamsungOne-400" panose="020B0503030303020204" pitchFamily="34" charset="0"/>
                <a:ea typeface="SamsungOne-400" panose="020B0503030303020204" pitchFamily="34" charset="0"/>
              </a:rPr>
              <a:t>_detection/ </a:t>
            </a:r>
            <a:endParaRPr lang="en-US" altLang="ko-KR" sz="1000" b="1" dirty="0">
              <a:latin typeface="SamsungOne-400" panose="020B0503030303020204" pitchFamily="34" charset="0"/>
              <a:ea typeface="SamsungOne-400" panose="020B0503030303020204" pitchFamily="34" charset="0"/>
            </a:endParaRPr>
          </a:p>
        </p:txBody>
      </p:sp>
      <p:grpSp>
        <p:nvGrpSpPr>
          <p:cNvPr id="71" name="그룹 7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72" name="직사각형 7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hình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ảnh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73" name="직사각형 7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7" name="직사각형 26">
            <a:extLst>
              <a:ext uri="{FF2B5EF4-FFF2-40B4-BE49-F238E27FC236}">
                <a16:creationId xmlns:a16="http://schemas.microsoft.com/office/drawing/2014/main" id="{4C065641-3666-4F94-9243-1B1A99D79ED7}"/>
              </a:ext>
            </a:extLst>
          </p:cNvPr>
          <p:cNvSpPr/>
          <p:nvPr/>
        </p:nvSpPr>
        <p:spPr>
          <a:xfrm>
            <a:off x="558924" y="1595080"/>
            <a:ext cx="8896060"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Nhận dạng hình ảnh đề cập đến các công nghệ xác định địa điểm, logo, con người, vật thể, tòa nhà và một số biến khác trong hình ảnh. </a:t>
            </a:r>
          </a:p>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Ngoài nhận dạng hình ảnh, thị giác máy tính còn bao gồm phát hiện sự kiện, nhận dạng vật thể, học tập, tái tạo hình ảnh và theo dõi video</a:t>
            </a:r>
          </a:p>
        </p:txBody>
      </p:sp>
    </p:spTree>
    <p:custDataLst>
      <p:tags r:id="rId1"/>
    </p:custDataLst>
    <p:extLst>
      <p:ext uri="{BB962C8B-B14F-4D97-AF65-F5344CB8AC3E}">
        <p14:creationId xmlns:p14="http://schemas.microsoft.com/office/powerpoint/2010/main" val="1148451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Ứng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dụng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7" name="직사각형 16">
            <a:extLst>
              <a:ext uri="{FF2B5EF4-FFF2-40B4-BE49-F238E27FC236}">
                <a16:creationId xmlns:a16="http://schemas.microsoft.com/office/drawing/2014/main" id="{5589EC23-A376-41DA-83EE-7D8CAA0BA067}"/>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Ứng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Nhận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diện</a:t>
            </a:r>
            <a:r>
              <a:rPr lang="en-US" altLang="ko-KR" dirty="0">
                <a:solidFill>
                  <a:srgbClr val="A6A6A6"/>
                </a:solidFill>
                <a:latin typeface="SamsungOne-400" panose="020B0503030303020204" pitchFamily="34" charset="0"/>
                <a:ea typeface="SamsungOne-400" panose="020B0503030303020204" pitchFamily="34" charset="0"/>
              </a:rPr>
              <a:t> hình </a:t>
            </a:r>
            <a:r>
              <a:rPr lang="en-US" altLang="ko-KR" dirty="0" err="1">
                <a:solidFill>
                  <a:srgbClr val="A6A6A6"/>
                </a:solidFill>
                <a:latin typeface="SamsungOne-400" panose="020B0503030303020204" pitchFamily="34" charset="0"/>
                <a:ea typeface="SamsungOne-400" panose="020B0503030303020204" pitchFamily="34" charset="0"/>
              </a:rPr>
              <a:t>ảnh</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Thị</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Thị</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2.4.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giọng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nói</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333190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사각형: 둥근 모서리 32">
            <a:extLst>
              <a:ext uri="{FF2B5EF4-FFF2-40B4-BE49-F238E27FC236}">
                <a16:creationId xmlns:a16="http://schemas.microsoft.com/office/drawing/2014/main" id="{9F9FFF6C-7C72-4E08-8072-03F5113CBF51}"/>
              </a:ext>
            </a:extLst>
          </p:cNvPr>
          <p:cNvSpPr/>
          <p:nvPr/>
        </p:nvSpPr>
        <p:spPr>
          <a:xfrm>
            <a:off x="8065112" y="6093296"/>
            <a:ext cx="1384150" cy="20188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400" panose="020B0503030303020204" pitchFamily="34" charset="0"/>
                <a:ea typeface="SamsungOne-400" panose="020B0503030303020204" pitchFamily="34" charset="0"/>
              </a:rPr>
              <a:t> Wikipedia, Vidolab</a:t>
            </a:r>
          </a:p>
        </p:txBody>
      </p:sp>
      <p:grpSp>
        <p:nvGrpSpPr>
          <p:cNvPr id="22" name="Group 3">
            <a:extLst>
              <a:ext uri="{FF2B5EF4-FFF2-40B4-BE49-F238E27FC236}">
                <a16:creationId xmlns:a16="http://schemas.microsoft.com/office/drawing/2014/main" id="{76D53782-8C97-44A3-8826-A6C75CD3826C}"/>
              </a:ext>
            </a:extLst>
          </p:cNvPr>
          <p:cNvGrpSpPr/>
          <p:nvPr/>
        </p:nvGrpSpPr>
        <p:grpSpPr>
          <a:xfrm>
            <a:off x="702939" y="3717032"/>
            <a:ext cx="8650213" cy="1424264"/>
            <a:chOff x="546895" y="4372576"/>
            <a:chExt cx="8773590" cy="1444578"/>
          </a:xfrm>
        </p:grpSpPr>
        <p:sp>
          <p:nvSpPr>
            <p:cNvPr id="23" name="Rectangle 5">
              <a:extLst>
                <a:ext uri="{FF2B5EF4-FFF2-40B4-BE49-F238E27FC236}">
                  <a16:creationId xmlns:a16="http://schemas.microsoft.com/office/drawing/2014/main" id="{66EC8AF9-EA80-47D2-9C3B-DF9E13F40A9D}"/>
                </a:ext>
              </a:extLst>
            </p:cNvPr>
            <p:cNvSpPr/>
            <p:nvPr/>
          </p:nvSpPr>
          <p:spPr>
            <a:xfrm>
              <a:off x="7811126" y="5504987"/>
              <a:ext cx="947879" cy="312167"/>
            </a:xfrm>
            <a:prstGeom prst="rect">
              <a:avLst/>
            </a:prstGeom>
          </p:spPr>
          <p:txBody>
            <a:bodyPr wrap="none">
              <a:spAutoFit/>
            </a:bodyPr>
            <a:lstStyle/>
            <a:p>
              <a:pPr algn="ctr"/>
              <a:r>
                <a:rPr lang="en-US" altLang="ko-KR" sz="1400" dirty="0">
                  <a:latin typeface="SamsungOne-400" panose="020B0503030303020204" pitchFamily="34" charset="0"/>
                  <a:ea typeface="SamsungOne-400" panose="020B0503030303020204" pitchFamily="34" charset="0"/>
                </a:rPr>
                <a:t>Marketing</a:t>
              </a:r>
            </a:p>
          </p:txBody>
        </p:sp>
        <p:sp>
          <p:nvSpPr>
            <p:cNvPr id="24" name="Rectangle 19">
              <a:extLst>
                <a:ext uri="{FF2B5EF4-FFF2-40B4-BE49-F238E27FC236}">
                  <a16:creationId xmlns:a16="http://schemas.microsoft.com/office/drawing/2014/main" id="{5E57FB53-2446-411C-9F47-15FCF73DF79E}"/>
                </a:ext>
              </a:extLst>
            </p:cNvPr>
            <p:cNvSpPr/>
            <p:nvPr/>
          </p:nvSpPr>
          <p:spPr>
            <a:xfrm>
              <a:off x="5297614" y="5504987"/>
              <a:ext cx="1504707" cy="312167"/>
            </a:xfrm>
            <a:prstGeom prst="rect">
              <a:avLst/>
            </a:prstGeom>
          </p:spPr>
          <p:txBody>
            <a:bodyPr wrap="none">
              <a:spAutoFit/>
            </a:bodyPr>
            <a:lstStyle/>
            <a:p>
              <a:pPr algn="ctr"/>
              <a:r>
                <a:rPr lang="de-DE" altLang="ko-KR" sz="1400" dirty="0">
                  <a:latin typeface="SamsungOne-400" panose="020B0503030303020204" pitchFamily="34" charset="0"/>
                  <a:ea typeface="SamsungOne-400" panose="020B0503030303020204" pitchFamily="34" charset="0"/>
                </a:rPr>
                <a:t>Bảo vệ và An ninh</a:t>
              </a:r>
            </a:p>
          </p:txBody>
        </p:sp>
        <p:sp>
          <p:nvSpPr>
            <p:cNvPr id="25" name="Rectangle 21">
              <a:extLst>
                <a:ext uri="{FF2B5EF4-FFF2-40B4-BE49-F238E27FC236}">
                  <a16:creationId xmlns:a16="http://schemas.microsoft.com/office/drawing/2014/main" id="{780CB243-580E-40BC-AB79-A5E1C0436AA4}"/>
                </a:ext>
              </a:extLst>
            </p:cNvPr>
            <p:cNvSpPr/>
            <p:nvPr/>
          </p:nvSpPr>
          <p:spPr>
            <a:xfrm>
              <a:off x="2586706" y="5504987"/>
              <a:ext cx="2460716" cy="312167"/>
            </a:xfrm>
            <a:prstGeom prst="rect">
              <a:avLst/>
            </a:prstGeom>
          </p:spPr>
          <p:txBody>
            <a:bodyPr wrap="none">
              <a:spAutoFit/>
            </a:bodyPr>
            <a:lstStyle/>
            <a:p>
              <a:pPr algn="ctr"/>
              <a:r>
                <a:rPr lang="en-US" altLang="ko-KR" sz="1400" dirty="0" err="1">
                  <a:latin typeface="SamsungOne-400" panose="020B0503030303020204" pitchFamily="34" charset="0"/>
                  <a:ea typeface="SamsungOne-400" panose="020B0503030303020204" pitchFamily="34" charset="0"/>
                </a:rPr>
                <a:t>Quản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lý</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tài</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nguyên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thiên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nhiên</a:t>
              </a:r>
              <a:endParaRPr lang="en-US" altLang="ko-KR" sz="1400" dirty="0">
                <a:latin typeface="SamsungOne-400" panose="020B0503030303020204" pitchFamily="34" charset="0"/>
                <a:ea typeface="SamsungOne-400" panose="020B0503030303020204" pitchFamily="34" charset="0"/>
              </a:endParaRPr>
            </a:p>
          </p:txBody>
        </p:sp>
        <p:sp>
          <p:nvSpPr>
            <p:cNvPr id="26" name="Rectangle 23">
              <a:extLst>
                <a:ext uri="{FF2B5EF4-FFF2-40B4-BE49-F238E27FC236}">
                  <a16:creationId xmlns:a16="http://schemas.microsoft.com/office/drawing/2014/main" id="{FD69E510-54FD-4EE3-8EB1-C6241E546AEA}"/>
                </a:ext>
              </a:extLst>
            </p:cNvPr>
            <p:cNvSpPr/>
            <p:nvPr/>
          </p:nvSpPr>
          <p:spPr>
            <a:xfrm>
              <a:off x="707262" y="5504987"/>
              <a:ext cx="1749758" cy="312167"/>
            </a:xfrm>
            <a:prstGeom prst="rect">
              <a:avLst/>
            </a:prstGeom>
          </p:spPr>
          <p:txBody>
            <a:bodyPr wrap="none">
              <a:spAutoFit/>
            </a:bodyPr>
            <a:lstStyle/>
            <a:p>
              <a:pPr algn="ctr"/>
              <a:r>
                <a:rPr lang="en-US" altLang="ko-KR" sz="1400" dirty="0" err="1">
                  <a:latin typeface="SamsungOne-400" panose="020B0503030303020204" pitchFamily="34" charset="0"/>
                  <a:ea typeface="SamsungOne-400" panose="020B0503030303020204" pitchFamily="34" charset="0"/>
                </a:rPr>
                <a:t>Nghiên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cứu</a:t>
              </a:r>
              <a:r>
                <a:rPr lang="en-US" altLang="ko-KR" sz="1400" dirty="0">
                  <a:latin typeface="SamsungOne-400" panose="020B0503030303020204" pitchFamily="34" charset="0"/>
                  <a:ea typeface="SamsungOne-400" panose="020B0503030303020204" pitchFamily="34" charset="0"/>
                </a:rPr>
                <a:t> khoa </a:t>
              </a:r>
              <a:r>
                <a:rPr lang="en-US" altLang="ko-KR" sz="1400" dirty="0" err="1">
                  <a:latin typeface="SamsungOne-400" panose="020B0503030303020204" pitchFamily="34" charset="0"/>
                  <a:ea typeface="SamsungOne-400" panose="020B0503030303020204" pitchFamily="34" charset="0"/>
                </a:rPr>
                <a:t>học</a:t>
              </a:r>
              <a:endParaRPr lang="en-US" altLang="ko-KR" sz="1400" dirty="0">
                <a:latin typeface="SamsungOne-400" panose="020B0503030303020204" pitchFamily="34" charset="0"/>
                <a:ea typeface="SamsungOne-400" panose="020B0503030303020204" pitchFamily="34" charset="0"/>
              </a:endParaRPr>
            </a:p>
          </p:txBody>
        </p:sp>
        <p:pic>
          <p:nvPicPr>
            <p:cNvPr id="35" name="그림 34">
              <a:extLst>
                <a:ext uri="{FF2B5EF4-FFF2-40B4-BE49-F238E27FC236}">
                  <a16:creationId xmlns:a16="http://schemas.microsoft.com/office/drawing/2014/main" id="{362EB38C-29B4-48B7-A80F-AEFBA9AC53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895" y="4372576"/>
              <a:ext cx="2070492" cy="1051796"/>
            </a:xfrm>
            <a:prstGeom prst="rect">
              <a:avLst/>
            </a:prstGeom>
            <a:ln w="3175">
              <a:solidFill>
                <a:schemeClr val="bg1">
                  <a:lumMod val="50000"/>
                </a:schemeClr>
              </a:solidFill>
            </a:ln>
          </p:spPr>
        </p:pic>
        <p:pic>
          <p:nvPicPr>
            <p:cNvPr id="37" name="그림 35">
              <a:extLst>
                <a:ext uri="{FF2B5EF4-FFF2-40B4-BE49-F238E27FC236}">
                  <a16:creationId xmlns:a16="http://schemas.microsoft.com/office/drawing/2014/main" id="{9F907613-96FC-4AEB-BFF5-0491B6C9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837" y="4372877"/>
              <a:ext cx="2066454" cy="1049668"/>
            </a:xfrm>
            <a:prstGeom prst="rect">
              <a:avLst/>
            </a:prstGeom>
            <a:ln w="3175">
              <a:solidFill>
                <a:schemeClr val="bg1">
                  <a:lumMod val="50000"/>
                </a:schemeClr>
              </a:solidFill>
            </a:ln>
          </p:spPr>
        </p:pic>
        <p:pic>
          <p:nvPicPr>
            <p:cNvPr id="38" name="그림 36">
              <a:extLst>
                <a:ext uri="{FF2B5EF4-FFF2-40B4-BE49-F238E27FC236}">
                  <a16:creationId xmlns:a16="http://schemas.microsoft.com/office/drawing/2014/main" id="{9BFAD69D-D7EA-48BB-B8DE-48A230E60F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6741" y="4372877"/>
              <a:ext cx="2066454" cy="1049668"/>
            </a:xfrm>
            <a:prstGeom prst="rect">
              <a:avLst/>
            </a:prstGeom>
            <a:ln w="3175">
              <a:solidFill>
                <a:schemeClr val="bg1">
                  <a:lumMod val="50000"/>
                </a:schemeClr>
              </a:solidFill>
            </a:ln>
          </p:spPr>
        </p:pic>
        <p:pic>
          <p:nvPicPr>
            <p:cNvPr id="39" name="그림 37">
              <a:extLst>
                <a:ext uri="{FF2B5EF4-FFF2-40B4-BE49-F238E27FC236}">
                  <a16:creationId xmlns:a16="http://schemas.microsoft.com/office/drawing/2014/main" id="{44B5FBAE-20C6-42E5-BF16-2D0F85F367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9646" y="4372656"/>
              <a:ext cx="2070839" cy="1051226"/>
            </a:xfrm>
            <a:prstGeom prst="rect">
              <a:avLst/>
            </a:prstGeom>
            <a:ln w="3175">
              <a:solidFill>
                <a:schemeClr val="bg1">
                  <a:lumMod val="50000"/>
                </a:schemeClr>
              </a:solidFill>
            </a:ln>
          </p:spPr>
        </p:pic>
      </p:grpSp>
      <p:grpSp>
        <p:nvGrpSpPr>
          <p:cNvPr id="43" name="그룹 4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dirty="0">
                  <a:solidFill>
                    <a:schemeClr val="bg1"/>
                  </a:solidFill>
                  <a:latin typeface="SamsungOne-400" panose="020B0503030303020204" pitchFamily="34" charset="0"/>
                </a:rPr>
                <a:t> </a:t>
              </a:r>
            </a:p>
          </p:txBody>
        </p:sp>
        <p:sp>
          <p:nvSpPr>
            <p:cNvPr id="45" name="직사각형 4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7" name="직사각형 26">
            <a:extLst>
              <a:ext uri="{FF2B5EF4-FFF2-40B4-BE49-F238E27FC236}">
                <a16:creationId xmlns:a16="http://schemas.microsoft.com/office/drawing/2014/main" id="{4C065641-3666-4F94-9243-1B1A99D79ED7}"/>
              </a:ext>
            </a:extLst>
          </p:cNvPr>
          <p:cNvSpPr/>
          <p:nvPr/>
        </p:nvSpPr>
        <p:spPr>
          <a:xfrm>
            <a:off x="558924" y="1879047"/>
            <a:ext cx="9180558"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Thị giác máy tính là một lĩnh vực khoa học liên ngành đề cập đến cách thức giúp máy tính đạt được những kiến thức sâu hơn từ hình ảnh hoặc video kỹ thuật số</a:t>
            </a:r>
          </a:p>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Các tác vụ thị giác máy tính bao gồm các phương pháp thu thập, xử lý, phân tích và tìm hiểu hình ảnh kỹ thuật số và trích xuất dữ liệu đa chiều từ thế giới thực để tạo ra thông tin số hoặc biểu tượng</a:t>
            </a:r>
          </a:p>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Các ứng dụng của thị giác máy tính rất đa dạng. Các ứng dụng trong nông nghiệp, khoa học địa lý, sinh trắc học, thực tế tăng cường, phân tích hình ảnh y tế, robot học, kiểm tra chất lượng công nghiệp, an ninh và giám sát</a:t>
            </a:r>
          </a:p>
        </p:txBody>
      </p:sp>
      <p:sp>
        <p:nvSpPr>
          <p:cNvPr id="28" name="직사각형 2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32916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702940" y="3933055"/>
            <a:ext cx="8673310" cy="1639692"/>
            <a:chOff x="546895" y="3501008"/>
            <a:chExt cx="8797130" cy="1663101"/>
          </a:xfrm>
        </p:grpSpPr>
        <p:sp>
          <p:nvSpPr>
            <p:cNvPr id="33" name="Rectangle 27">
              <a:extLst>
                <a:ext uri="{FF2B5EF4-FFF2-40B4-BE49-F238E27FC236}">
                  <a16:creationId xmlns:a16="http://schemas.microsoft.com/office/drawing/2014/main" id="{B2D6DC3C-2C80-4E0D-8915-90E670A51381}"/>
                </a:ext>
              </a:extLst>
            </p:cNvPr>
            <p:cNvSpPr/>
            <p:nvPr/>
          </p:nvSpPr>
          <p:spPr>
            <a:xfrm>
              <a:off x="7593610" y="4633419"/>
              <a:ext cx="1492825" cy="312171"/>
            </a:xfrm>
            <a:prstGeom prst="rect">
              <a:avLst/>
            </a:prstGeom>
          </p:spPr>
          <p:txBody>
            <a:bodyPr wrap="none">
              <a:spAutoFit/>
            </a:bodyPr>
            <a:lstStyle/>
            <a:p>
              <a:pPr algn="ctr"/>
              <a:r>
                <a:rPr lang="en-US" altLang="ko-KR" sz="1400" dirty="0" err="1">
                  <a:latin typeface="SamsungOne-400" panose="020B0503030303020204" pitchFamily="34" charset="0"/>
                  <a:ea typeface="SamsungOne-400" panose="020B0503030303020204" pitchFamily="34" charset="0"/>
                </a:rPr>
                <a:t>Kiểm</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tra</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đóng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gói</a:t>
              </a:r>
              <a:endParaRPr lang="en-US" altLang="ko-KR" sz="1400" dirty="0">
                <a:latin typeface="SamsungOne-400" panose="020B0503030303020204" pitchFamily="34" charset="0"/>
                <a:ea typeface="SamsungOne-400" panose="020B0503030303020204" pitchFamily="34" charset="0"/>
              </a:endParaRPr>
            </a:p>
          </p:txBody>
        </p:sp>
        <p:sp>
          <p:nvSpPr>
            <p:cNvPr id="34" name="Rectangle 28">
              <a:extLst>
                <a:ext uri="{FF2B5EF4-FFF2-40B4-BE49-F238E27FC236}">
                  <a16:creationId xmlns:a16="http://schemas.microsoft.com/office/drawing/2014/main" id="{4F4E20E6-B8A3-4650-9B99-7B35DD35F565}"/>
                </a:ext>
              </a:extLst>
            </p:cNvPr>
            <p:cNvSpPr/>
            <p:nvPr/>
          </p:nvSpPr>
          <p:spPr>
            <a:xfrm>
              <a:off x="5501688" y="4633419"/>
              <a:ext cx="1112367" cy="312171"/>
            </a:xfrm>
            <a:prstGeom prst="rect">
              <a:avLst/>
            </a:prstGeom>
          </p:spPr>
          <p:txBody>
            <a:bodyPr wrap="none">
              <a:spAutoFit/>
            </a:bodyPr>
            <a:lstStyle/>
            <a:p>
              <a:pPr algn="ctr"/>
              <a:r>
                <a:rPr lang="en-US" altLang="ko-KR" sz="1400" dirty="0" err="1">
                  <a:latin typeface="SamsungOne-400" panose="020B0503030303020204" pitchFamily="34" charset="0"/>
                  <a:ea typeface="SamsungOne-400" panose="020B0503030303020204" pitchFamily="34" charset="0"/>
                </a:rPr>
                <a:t>Phát</a:t>
              </a:r>
              <a:r>
                <a:rPr lang="en-US" altLang="ko-KR" sz="1400" dirty="0">
                  <a:latin typeface="SamsungOne-400" panose="020B0503030303020204" pitchFamily="34" charset="0"/>
                  <a:ea typeface="SamsungOne-400" panose="020B0503030303020204" pitchFamily="34" charset="0"/>
                </a:rPr>
                <a:t> hiện </a:t>
              </a:r>
              <a:r>
                <a:rPr lang="en-US" altLang="ko-KR" sz="1400" dirty="0" err="1">
                  <a:latin typeface="SamsungOne-400" panose="020B0503030303020204" pitchFamily="34" charset="0"/>
                  <a:ea typeface="SamsungOne-400" panose="020B0503030303020204" pitchFamily="34" charset="0"/>
                </a:rPr>
                <a:t>lỗi</a:t>
              </a:r>
              <a:endParaRPr lang="en-US" altLang="ko-KR" sz="1400" dirty="0">
                <a:latin typeface="SamsungOne-400" panose="020B0503030303020204" pitchFamily="34" charset="0"/>
                <a:ea typeface="SamsungOne-400" panose="020B0503030303020204" pitchFamily="34" charset="0"/>
              </a:endParaRPr>
            </a:p>
          </p:txBody>
        </p:sp>
        <p:sp>
          <p:nvSpPr>
            <p:cNvPr id="36" name="Rectangle 29">
              <a:extLst>
                <a:ext uri="{FF2B5EF4-FFF2-40B4-BE49-F238E27FC236}">
                  <a16:creationId xmlns:a16="http://schemas.microsoft.com/office/drawing/2014/main" id="{F7867A96-D983-4F11-A604-C42FF469DC71}"/>
                </a:ext>
              </a:extLst>
            </p:cNvPr>
            <p:cNvSpPr/>
            <p:nvPr/>
          </p:nvSpPr>
          <p:spPr>
            <a:xfrm>
              <a:off x="3394710" y="4633419"/>
              <a:ext cx="876679" cy="530690"/>
            </a:xfrm>
            <a:prstGeom prst="rect">
              <a:avLst/>
            </a:prstGeom>
          </p:spPr>
          <p:txBody>
            <a:bodyPr wrap="none">
              <a:spAutoFit/>
            </a:bodyPr>
            <a:lstStyle/>
            <a:p>
              <a:pPr algn="ctr"/>
              <a:r>
                <a:rPr lang="vi-VN" altLang="ko-KR" sz="1400" dirty="0">
                  <a:latin typeface="SamsungOne-400" panose="020B0503030303020204" pitchFamily="34" charset="0"/>
                  <a:ea typeface="SamsungOne-400" panose="020B0503030303020204" pitchFamily="34" charset="0"/>
                </a:rPr>
                <a:t>Đo lường</a:t>
              </a:r>
            </a:p>
            <a:p>
              <a:pPr algn="ctr"/>
              <a:endParaRPr lang="en-US" altLang="ko-KR" sz="1400" dirty="0">
                <a:latin typeface="SamsungOne-400" panose="020B0503030303020204" pitchFamily="34" charset="0"/>
                <a:ea typeface="SamsungOne-400" panose="020B0503030303020204" pitchFamily="34" charset="0"/>
              </a:endParaRPr>
            </a:p>
          </p:txBody>
        </p:sp>
        <p:sp>
          <p:nvSpPr>
            <p:cNvPr id="38" name="Rectangle 30">
              <a:extLst>
                <a:ext uri="{FF2B5EF4-FFF2-40B4-BE49-F238E27FC236}">
                  <a16:creationId xmlns:a16="http://schemas.microsoft.com/office/drawing/2014/main" id="{F933FC0E-0394-463D-8E63-F7C73CE6A415}"/>
                </a:ext>
              </a:extLst>
            </p:cNvPr>
            <p:cNvSpPr/>
            <p:nvPr/>
          </p:nvSpPr>
          <p:spPr>
            <a:xfrm>
              <a:off x="1099163" y="4633419"/>
              <a:ext cx="1018131" cy="530690"/>
            </a:xfrm>
            <a:prstGeom prst="rect">
              <a:avLst/>
            </a:prstGeom>
          </p:spPr>
          <p:txBody>
            <a:bodyPr wrap="none">
              <a:spAutoFit/>
            </a:bodyPr>
            <a:lstStyle/>
            <a:p>
              <a:pPr algn="ctr"/>
              <a:r>
                <a:rPr lang="vi-VN" altLang="ko-KR" sz="1400" dirty="0">
                  <a:latin typeface="SamsungOne-400" panose="020B0503030303020204" pitchFamily="34" charset="0"/>
                  <a:ea typeface="SamsungOne-400" panose="020B0503030303020204" pitchFamily="34" charset="0"/>
                </a:rPr>
                <a:t>Hướng dẫn</a:t>
              </a:r>
            </a:p>
            <a:p>
              <a:pPr algn="ctr"/>
              <a:endParaRPr lang="en-US" altLang="ko-KR" sz="1400" dirty="0">
                <a:latin typeface="SamsungOne-400" panose="020B0503030303020204" pitchFamily="34" charset="0"/>
                <a:ea typeface="SamsungOne-400" panose="020B0503030303020204" pitchFamily="34" charset="0"/>
              </a:endParaRPr>
            </a:p>
          </p:txBody>
        </p:sp>
        <p:pic>
          <p:nvPicPr>
            <p:cNvPr id="39" name="Picture 35" descr="A picture containing indoor, food, bottle&#10;&#10;Description automatically generated">
              <a:extLst>
                <a:ext uri="{FF2B5EF4-FFF2-40B4-BE49-F238E27FC236}">
                  <a16:creationId xmlns:a16="http://schemas.microsoft.com/office/drawing/2014/main" id="{F21CAC05-1493-43D7-AA3F-0E52D13DFF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361"/>
            <a:stretch/>
          </p:blipFill>
          <p:spPr>
            <a:xfrm>
              <a:off x="7241263" y="3511440"/>
              <a:ext cx="2102762" cy="1074346"/>
            </a:xfrm>
            <a:prstGeom prst="rect">
              <a:avLst/>
            </a:prstGeom>
            <a:ln>
              <a:solidFill>
                <a:schemeClr val="tx1">
                  <a:lumMod val="50000"/>
                  <a:lumOff val="50000"/>
                </a:schemeClr>
              </a:solidFill>
            </a:ln>
          </p:spPr>
        </p:pic>
        <p:pic>
          <p:nvPicPr>
            <p:cNvPr id="40" name="Picture 37" descr="A picture containing indoor, wall, table&#10;&#10;Description automatically generated">
              <a:extLst>
                <a:ext uri="{FF2B5EF4-FFF2-40B4-BE49-F238E27FC236}">
                  <a16:creationId xmlns:a16="http://schemas.microsoft.com/office/drawing/2014/main" id="{6C1B4C18-992C-4086-8B5B-27245F67F3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3343"/>
            <a:stretch/>
          </p:blipFill>
          <p:spPr>
            <a:xfrm>
              <a:off x="4996537" y="3501008"/>
              <a:ext cx="2122667" cy="1084778"/>
            </a:xfrm>
            <a:prstGeom prst="rect">
              <a:avLst/>
            </a:prstGeom>
            <a:ln>
              <a:solidFill>
                <a:schemeClr val="tx1">
                  <a:lumMod val="50000"/>
                  <a:lumOff val="50000"/>
                </a:schemeClr>
              </a:solidFill>
            </a:ln>
          </p:spPr>
        </p:pic>
        <p:pic>
          <p:nvPicPr>
            <p:cNvPr id="41" name="Picture 41" descr="A picture containing indoor&#10;&#10;Description automatically generated">
              <a:extLst>
                <a:ext uri="{FF2B5EF4-FFF2-40B4-BE49-F238E27FC236}">
                  <a16:creationId xmlns:a16="http://schemas.microsoft.com/office/drawing/2014/main" id="{CA183538-FDEE-4C6E-A666-2B11F9FB844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2628"/>
            <a:stretch/>
          </p:blipFill>
          <p:spPr>
            <a:xfrm>
              <a:off x="2781669" y="3501008"/>
              <a:ext cx="2102761" cy="1084779"/>
            </a:xfrm>
            <a:prstGeom prst="rect">
              <a:avLst/>
            </a:prstGeom>
          </p:spPr>
        </p:pic>
        <p:pic>
          <p:nvPicPr>
            <p:cNvPr id="42" name="Picture 42">
              <a:extLst>
                <a:ext uri="{FF2B5EF4-FFF2-40B4-BE49-F238E27FC236}">
                  <a16:creationId xmlns:a16="http://schemas.microsoft.com/office/drawing/2014/main" id="{57DF130C-9D78-44E8-B596-75541F78528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2979" b="10412"/>
            <a:stretch/>
          </p:blipFill>
          <p:spPr>
            <a:xfrm>
              <a:off x="546895" y="3501009"/>
              <a:ext cx="2122667" cy="1084778"/>
            </a:xfrm>
            <a:prstGeom prst="rect">
              <a:avLst/>
            </a:prstGeom>
            <a:ln>
              <a:solidFill>
                <a:schemeClr val="tx1">
                  <a:lumMod val="50000"/>
                  <a:lumOff val="50000"/>
                </a:schemeClr>
              </a:solidFill>
            </a:ln>
          </p:spPr>
        </p:pic>
        <p:pic>
          <p:nvPicPr>
            <p:cNvPr id="43" name="Picture 44" descr="A picture containing building, table, bottle, wine&#10;&#10;Description automatically generated">
              <a:extLst>
                <a:ext uri="{FF2B5EF4-FFF2-40B4-BE49-F238E27FC236}">
                  <a16:creationId xmlns:a16="http://schemas.microsoft.com/office/drawing/2014/main" id="{DFC21BC4-4EEE-4C8A-94A4-C1A10924D75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1822" b="10505"/>
            <a:stretch/>
          </p:blipFill>
          <p:spPr>
            <a:xfrm>
              <a:off x="2781669" y="3501009"/>
              <a:ext cx="2092809" cy="1084777"/>
            </a:xfrm>
            <a:prstGeom prst="rect">
              <a:avLst/>
            </a:prstGeom>
            <a:ln>
              <a:solidFill>
                <a:schemeClr val="tx1">
                  <a:lumMod val="50000"/>
                  <a:lumOff val="50000"/>
                </a:schemeClr>
              </a:solidFill>
            </a:ln>
          </p:spPr>
        </p:pic>
      </p:grpSp>
      <p:grpSp>
        <p:nvGrpSpPr>
          <p:cNvPr id="44" name="그룹 4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5" name="직사각형 4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dirty="0">
                  <a:solidFill>
                    <a:schemeClr val="bg1"/>
                  </a:solidFill>
                  <a:latin typeface="SamsungOne-400" panose="020B0503030303020204" pitchFamily="34" charset="0"/>
                </a:rPr>
                <a:t> </a:t>
              </a:r>
            </a:p>
          </p:txBody>
        </p:sp>
        <p:sp>
          <p:nvSpPr>
            <p:cNvPr id="46" name="직사각형 4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8" name="사각형: 둥근 모서리 32">
            <a:extLst>
              <a:ext uri="{FF2B5EF4-FFF2-40B4-BE49-F238E27FC236}">
                <a16:creationId xmlns:a16="http://schemas.microsoft.com/office/drawing/2014/main" id="{4920C7B4-A20B-4588-B799-21B9B5CC2687}"/>
              </a:ext>
            </a:extLst>
          </p:cNvPr>
          <p:cNvSpPr/>
          <p:nvPr/>
        </p:nvSpPr>
        <p:spPr>
          <a:xfrm>
            <a:off x="7584649" y="6093295"/>
            <a:ext cx="1864613" cy="21294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latin typeface="SamsungOne-400" panose="020B0503030303020204" pitchFamily="34" charset="0"/>
                <a:ea typeface="SamsungOne-400" panose="020B0503030303020204" pitchFamily="34" charset="0"/>
              </a:rPr>
              <a:t>Wikipedia, Vidolab, DevisionX </a:t>
            </a:r>
          </a:p>
        </p:txBody>
      </p:sp>
      <p:sp>
        <p:nvSpPr>
          <p:cNvPr id="19" name="직사각형 18">
            <a:extLst>
              <a:ext uri="{FF2B5EF4-FFF2-40B4-BE49-F238E27FC236}">
                <a16:creationId xmlns:a16="http://schemas.microsoft.com/office/drawing/2014/main" id="{4C065641-3666-4F94-9243-1B1A99D79ED7}"/>
              </a:ext>
            </a:extLst>
          </p:cNvPr>
          <p:cNvSpPr/>
          <p:nvPr/>
        </p:nvSpPr>
        <p:spPr>
          <a:xfrm>
            <a:off x="558924" y="1879047"/>
            <a:ext cx="9180558" cy="1764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9"/>
              </a:buBlip>
              <a:defRPr/>
            </a:pPr>
            <a:r>
              <a:rPr lang="vi-VN" altLang="ko-KR" sz="1400" dirty="0">
                <a:solidFill>
                  <a:schemeClr val="tx1"/>
                </a:solidFill>
                <a:latin typeface="SamsungOne-400" panose="020B0503030303020204" pitchFamily="34" charset="0"/>
                <a:ea typeface="SamsungOne-400" panose="020B0503030303020204" pitchFamily="34" charset="0"/>
              </a:rPr>
              <a:t>Thị giác máy là một môn học kỹ thuật hệ thống có thể được coi là khác biệt với thị giác máy tính, một dạng khoa học máy tính. Thị giác máy tích hợp các công nghệ hiện có theo những cách mới và áp dụng các cách đó để giải quyết các vấn đề trong thế giới thực</a:t>
            </a:r>
          </a:p>
          <a:p>
            <a:pPr marL="115888" indent="-115888">
              <a:spcAft>
                <a:spcPts val="1000"/>
              </a:spcAft>
              <a:buClr>
                <a:srgbClr val="A5A5A5"/>
              </a:buClr>
              <a:buSzPct val="120000"/>
              <a:buBlip>
                <a:blip r:embed="rId9"/>
              </a:buBlip>
              <a:defRPr/>
            </a:pPr>
            <a:r>
              <a:rPr lang="vi-VN" altLang="ko-KR" sz="1400" dirty="0">
                <a:solidFill>
                  <a:schemeClr val="tx1"/>
                </a:solidFill>
                <a:latin typeface="SamsungOne-400" panose="020B0503030303020204" pitchFamily="34" charset="0"/>
                <a:ea typeface="SamsungOne-400" panose="020B0503030303020204" pitchFamily="34" charset="0"/>
              </a:rPr>
              <a:t>Thị giác máy đề cập đến nhiều công nghệ, sản phẩm phần mềm và phần cứng, hệ thống tích hợp, hành động, phương pháp và chuyên môn</a:t>
            </a:r>
          </a:p>
          <a:p>
            <a:pPr marL="115888" indent="-115888">
              <a:spcAft>
                <a:spcPts val="1000"/>
              </a:spcAft>
              <a:buClr>
                <a:srgbClr val="A5A5A5"/>
              </a:buClr>
              <a:buSzPct val="120000"/>
              <a:buBlip>
                <a:blip r:embed="rId9"/>
              </a:buBlip>
              <a:defRPr/>
            </a:pPr>
            <a:r>
              <a:rPr lang="vi-VN" altLang="ko-KR" sz="1400" dirty="0">
                <a:solidFill>
                  <a:schemeClr val="tx1"/>
                </a:solidFill>
                <a:latin typeface="SamsungOne-400" panose="020B0503030303020204" pitchFamily="34" charset="0"/>
                <a:ea typeface="SamsungOne-400" panose="020B0503030303020204" pitchFamily="34" charset="0"/>
              </a:rPr>
              <a:t>Thị giác máy (MV) là công nghệ và phương pháp được sử dụng để kiểm tra và phân tích tự động dựa trên hình ảnh dành cho các ứng dụng như kiểm tra tự động, kiểm soát quá trình và hướng dẫn vận hành robot, thường dùng trong công nghiệp</a:t>
            </a:r>
          </a:p>
        </p:txBody>
      </p:sp>
      <p:sp>
        <p:nvSpPr>
          <p:cNvPr id="21" name="직사각형 2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1468345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l="2004" t="9157" r="11320" b="42992"/>
          <a:stretch/>
        </p:blipFill>
        <p:spPr>
          <a:xfrm>
            <a:off x="3223220" y="4143132"/>
            <a:ext cx="3600398" cy="2094180"/>
          </a:xfrm>
          <a:prstGeom prst="rect">
            <a:avLst/>
          </a:prstGeom>
          <a:ln>
            <a:solidFill>
              <a:schemeClr val="tx1">
                <a:lumMod val="50000"/>
                <a:lumOff val="50000"/>
              </a:schemeClr>
            </a:solidFill>
          </a:ln>
        </p:spPr>
      </p:pic>
      <p:grpSp>
        <p:nvGrpSpPr>
          <p:cNvPr id="22" name="그룹 2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dirty="0">
                  <a:solidFill>
                    <a:schemeClr val="bg1"/>
                  </a:solidFill>
                  <a:latin typeface="SamsungOne-400" panose="020B0503030303020204" pitchFamily="34" charset="0"/>
                </a:rPr>
                <a:t> </a:t>
              </a:r>
            </a:p>
          </p:txBody>
        </p:sp>
        <p:sp>
          <p:nvSpPr>
            <p:cNvPr id="24" name="직사각형 2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9" name="직사각형 8">
            <a:extLst>
              <a:ext uri="{FF2B5EF4-FFF2-40B4-BE49-F238E27FC236}">
                <a16:creationId xmlns:a16="http://schemas.microsoft.com/office/drawing/2014/main" id="{4C065641-3666-4F94-9243-1B1A99D79ED7}"/>
              </a:ext>
            </a:extLst>
          </p:cNvPr>
          <p:cNvSpPr/>
          <p:nvPr/>
        </p:nvSpPr>
        <p:spPr>
          <a:xfrm>
            <a:off x="558924" y="1879047"/>
            <a:ext cx="9180558"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có nhiều giải pháp tầm nhìn tự động có thể đóng gói và xác minh chất lượng sản phẩm của công ty một cách lý tưởng ở mức độ mà chính phủ hoặc cơ quan quản lý yêu cầu.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Ví dụ: chai sản xuất được kiểm tra ở 360 độ để đảm bảo rằng sản phẩm được đóng gói đúng cách và tất cả các bộ phận được đưa vào đúng cách.</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Cụ thể, các chức năng như đóng nắp, niêm phong, vị trí và độ nghiêng, nhận dạng nhãn, kiểm tra màu sắc và mã vạch đều được thực hiện.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Nó cũng thu thập và cung cấp dữ liệu thông qua công nghệ thị giác máy để cung cấp số liệu thống kê sản xuất theo thời gian thực và tạo điều kiện kiểm soát quy trình.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động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hóa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509770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사각형: 둥근 모서리 32">
            <a:extLst>
              <a:ext uri="{FF2B5EF4-FFF2-40B4-BE49-F238E27FC236}">
                <a16:creationId xmlns:a16="http://schemas.microsoft.com/office/drawing/2014/main" id="{9F9FFF6C-7C72-4E08-8072-03F5113CBF51}"/>
              </a:ext>
            </a:extLst>
          </p:cNvPr>
          <p:cNvSpPr/>
          <p:nvPr/>
        </p:nvSpPr>
        <p:spPr>
          <a:xfrm>
            <a:off x="7939658" y="6120447"/>
            <a:ext cx="1469606" cy="17995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400" panose="020B0503030303020204" pitchFamily="34" charset="0"/>
                <a:ea typeface="SamsungOne-400" panose="020B0503030303020204" pitchFamily="34" charset="0"/>
              </a:rPr>
              <a:t>Cognex’s brochure</a:t>
            </a:r>
          </a:p>
        </p:txBody>
      </p:sp>
      <p:grpSp>
        <p:nvGrpSpPr>
          <p:cNvPr id="47" name="그룹 4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8" name="직사각형 47">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dirty="0">
                  <a:solidFill>
                    <a:schemeClr val="bg1"/>
                  </a:solidFill>
                  <a:latin typeface="SamsungOne-400" panose="020B0503030303020204" pitchFamily="34" charset="0"/>
                </a:rPr>
                <a:t> </a:t>
              </a:r>
            </a:p>
          </p:txBody>
        </p:sp>
        <p:sp>
          <p:nvSpPr>
            <p:cNvPr id="49" name="직사각형 4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1" name="그룹 10">
            <a:extLst>
              <a:ext uri="{FF2B5EF4-FFF2-40B4-BE49-F238E27FC236}">
                <a16:creationId xmlns:a16="http://schemas.microsoft.com/office/drawing/2014/main" id="{73ABC729-D4CB-418E-B047-B2473384481D}"/>
              </a:ext>
            </a:extLst>
          </p:cNvPr>
          <p:cNvGrpSpPr/>
          <p:nvPr/>
        </p:nvGrpSpPr>
        <p:grpSpPr>
          <a:xfrm>
            <a:off x="1282910" y="4030288"/>
            <a:ext cx="7337004" cy="2062144"/>
            <a:chOff x="1292058" y="3885432"/>
            <a:chExt cx="7337004" cy="2062144"/>
          </a:xfrm>
        </p:grpSpPr>
        <p:sp>
          <p:nvSpPr>
            <p:cNvPr id="30" name="직사각형 29"/>
            <p:cNvSpPr/>
            <p:nvPr/>
          </p:nvSpPr>
          <p:spPr>
            <a:xfrm>
              <a:off x="1292058" y="3885432"/>
              <a:ext cx="7337004" cy="20621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4" descr="Cognex’s broch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737" b="89474" l="45802" r="93257">
                          <a14:foregroundMark x1="46183" y1="11053" x2="48473" y2="34474"/>
                          <a14:foregroundMark x1="59160" y1="60526" x2="59542" y2="61579"/>
                          <a14:foregroundMark x1="63486" y1="70000" x2="51908" y2="75526"/>
                          <a14:foregroundMark x1="51908" y1="75526" x2="51018" y2="71842"/>
                          <a14:foregroundMark x1="65267" y1="58421" x2="50763" y2="57895"/>
                          <a14:foregroundMark x1="46692" y1="56053" x2="46819" y2="80000"/>
                          <a14:foregroundMark x1="47455" y1="88947" x2="64249" y2="88421"/>
                          <a14:foregroundMark x1="64249" y1="88421" x2="64631" y2="88421"/>
                          <a14:foregroundMark x1="49364" y1="43158" x2="63868" y2="43684"/>
                          <a14:foregroundMark x1="63868" y1="43684" x2="64631" y2="43421"/>
                          <a14:foregroundMark x1="47583" y1="13947" x2="64504" y2="13421"/>
                          <a14:foregroundMark x1="66158" y1="11579" x2="67430" y2="24737"/>
                          <a14:foregroundMark x1="48601" y1="19474" x2="64377" y2="19474"/>
                          <a14:foregroundMark x1="48855" y1="32895" x2="64122" y2="32895"/>
                          <a14:foregroundMark x1="52290" y1="23158" x2="64504" y2="27368"/>
                          <a14:foregroundMark x1="50763" y1="29211" x2="52163" y2="30789"/>
                          <a14:foregroundMark x1="65267" y1="26053" x2="66031" y2="39737"/>
                          <a14:foregroundMark x1="72137" y1="11053" x2="74300" y2="35789"/>
                          <a14:foregroundMark x1="74300" y1="35789" x2="73919" y2="42105"/>
                          <a14:foregroundMark x1="72774" y1="11316" x2="87150" y2="11053"/>
                          <a14:foregroundMark x1="87150" y1="11053" x2="92748" y2="11053"/>
                          <a14:foregroundMark x1="93639" y1="12368" x2="93511" y2="40789"/>
                          <a14:foregroundMark x1="93511" y1="40789" x2="81043" y2="42632"/>
                          <a14:foregroundMark x1="81043" y1="42632" x2="72901" y2="33684"/>
                          <a14:foregroundMark x1="46438" y1="15263" x2="46819" y2="28684"/>
                          <a14:foregroundMark x1="45929" y1="15526" x2="46438" y2="27895"/>
                          <a14:foregroundMark x1="51527" y1="65000" x2="56743" y2="74474"/>
                          <a14:foregroundMark x1="45802" y1="10526" x2="46183" y2="46053"/>
                          <a14:foregroundMark x1="46310" y1="10263" x2="59160" y2="10526"/>
                          <a14:foregroundMark x1="59160" y1="10526" x2="68575" y2="9737"/>
                          <a14:foregroundMark x1="68193" y1="54474" x2="68321" y2="89474"/>
                          <a14:foregroundMark x1="71756" y1="54737" x2="72519" y2="88158"/>
                          <a14:foregroundMark x1="51018" y1="23684" x2="49873" y2="33421"/>
                        </a14:backgroundRemoval>
                      </a14:imgEffect>
                    </a14:imgLayer>
                  </a14:imgProps>
                </a:ext>
                <a:ext uri="{28A0092B-C50C-407E-A947-70E740481C1C}">
                  <a14:useLocalDpi xmlns:a14="http://schemas.microsoft.com/office/drawing/2010/main" val="0"/>
                </a:ext>
              </a:extLst>
            </a:blip>
            <a:srcRect l="42240" t="7724" r="3689" b="6123"/>
            <a:stretch/>
          </p:blipFill>
          <p:spPr bwMode="auto">
            <a:xfrm>
              <a:off x="5601322" y="4171587"/>
              <a:ext cx="2155476" cy="166039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15">
              <a:extLst>
                <a:ext uri="{FF2B5EF4-FFF2-40B4-BE49-F238E27FC236}">
                  <a16:creationId xmlns:a16="http://schemas.microsoft.com/office/drawing/2014/main" id="{4657D835-37B5-4BD0-8B8D-F13A15387902}"/>
                </a:ext>
              </a:extLst>
            </p:cNvPr>
            <p:cNvSpPr/>
            <p:nvPr/>
          </p:nvSpPr>
          <p:spPr>
            <a:xfrm>
              <a:off x="602374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400" pitchFamily="34" charset="0"/>
                  <a:ea typeface="SamsungOne-700" panose="020B0803030303020204" pitchFamily="34" charset="0"/>
                </a:rPr>
                <a:t>DỆT</a:t>
              </a:r>
              <a:endParaRPr lang="ko-KR" altLang="en-US" sz="1500" b="1" dirty="0">
                <a:solidFill>
                  <a:srgbClr val="1429A0"/>
                </a:solidFill>
                <a:latin typeface="SamsungOne-400" pitchFamily="34" charset="0"/>
                <a:ea typeface="SamsungOne-700" panose="020B0803030303020204" pitchFamily="34" charset="0"/>
              </a:endParaRPr>
            </a:p>
          </p:txBody>
        </p:sp>
        <p:grpSp>
          <p:nvGrpSpPr>
            <p:cNvPr id="10" name="그룹 9">
              <a:extLst>
                <a:ext uri="{FF2B5EF4-FFF2-40B4-BE49-F238E27FC236}">
                  <a16:creationId xmlns:a16="http://schemas.microsoft.com/office/drawing/2014/main" id="{27566CD3-E8BE-4059-AA59-ACC9FEBCF2D2}"/>
                </a:ext>
              </a:extLst>
            </p:cNvPr>
            <p:cNvGrpSpPr/>
            <p:nvPr/>
          </p:nvGrpSpPr>
          <p:grpSpPr>
            <a:xfrm>
              <a:off x="1536027" y="3926706"/>
              <a:ext cx="2970287" cy="1790883"/>
              <a:chOff x="1206996" y="3926706"/>
              <a:chExt cx="2970287" cy="1790883"/>
            </a:xfrm>
          </p:grpSpPr>
          <p:pic>
            <p:nvPicPr>
              <p:cNvPr id="36" name="Picture 2" descr="Cognex’s brochure 3"/>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978" b="92978" l="42188" r="94824">
                            <a14:foregroundMark x1="42188" y1="37921" x2="59570" y2="67978"/>
                            <a14:foregroundMark x1="92578" y1="47753" x2="89746" y2="69101"/>
                            <a14:foregroundMark x1="77441" y1="92978" x2="80859" y2="93258"/>
                            <a14:foregroundMark x1="94824" y1="61517" x2="94629" y2="65449"/>
                            <a14:foregroundMark x1="60352" y1="32584" x2="60840" y2="32584"/>
                            <a14:foregroundMark x1="62988" y1="32584" x2="53516" y2="32865"/>
                          </a14:backgroundRemoval>
                        </a14:imgEffect>
                      </a14:imgLayer>
                    </a14:imgProps>
                  </a:ext>
                  <a:ext uri="{28A0092B-C50C-407E-A947-70E740481C1C}">
                    <a14:useLocalDpi xmlns:a14="http://schemas.microsoft.com/office/drawing/2010/main" val="0"/>
                  </a:ext>
                </a:extLst>
              </a:blip>
              <a:srcRect l="38670" t="9649" r="3097"/>
              <a:stretch/>
            </p:blipFill>
            <p:spPr bwMode="auto">
              <a:xfrm>
                <a:off x="1206996" y="4115420"/>
                <a:ext cx="2970287" cy="160216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id="{4657D835-37B5-4BD0-8B8D-F13A15387902}"/>
                  </a:ext>
                </a:extLst>
              </p:cNvPr>
              <p:cNvSpPr/>
              <p:nvPr/>
            </p:nvSpPr>
            <p:spPr>
              <a:xfrm>
                <a:off x="2041497" y="3926706"/>
                <a:ext cx="1310626" cy="23083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500" b="1" dirty="0">
                    <a:solidFill>
                      <a:srgbClr val="1429A0"/>
                    </a:solidFill>
                    <a:latin typeface="SamsungOne-400" pitchFamily="34" charset="0"/>
                    <a:ea typeface="SamsungOne-700" panose="020B0803030303020204" pitchFamily="34" charset="0"/>
                  </a:rPr>
                  <a:t>IN ẤN</a:t>
                </a:r>
                <a:endParaRPr lang="ko-KR" altLang="en-US" sz="1500" b="1" dirty="0">
                  <a:solidFill>
                    <a:srgbClr val="1429A0"/>
                  </a:solidFill>
                  <a:latin typeface="SamsungOne-400" pitchFamily="34" charset="0"/>
                  <a:ea typeface="SamsungOne-700" panose="020B0803030303020204" pitchFamily="34" charset="0"/>
                </a:endParaRPr>
              </a:p>
            </p:txBody>
          </p:sp>
          <p:grpSp>
            <p:nvGrpSpPr>
              <p:cNvPr id="9" name="그룹 8">
                <a:extLst>
                  <a:ext uri="{FF2B5EF4-FFF2-40B4-BE49-F238E27FC236}">
                    <a16:creationId xmlns:a16="http://schemas.microsoft.com/office/drawing/2014/main" id="{7DC2E6DE-F55E-4E74-9756-D7335722CB88}"/>
                  </a:ext>
                </a:extLst>
              </p:cNvPr>
              <p:cNvGrpSpPr/>
              <p:nvPr/>
            </p:nvGrpSpPr>
            <p:grpSpPr>
              <a:xfrm>
                <a:off x="1351012" y="4242296"/>
                <a:ext cx="2755330" cy="1440000"/>
                <a:chOff x="1351012" y="4242296"/>
                <a:chExt cx="2755330" cy="1440000"/>
              </a:xfrm>
            </p:grpSpPr>
            <p:sp>
              <p:nvSpPr>
                <p:cNvPr id="3" name="타원 2">
                  <a:extLst>
                    <a:ext uri="{FF2B5EF4-FFF2-40B4-BE49-F238E27FC236}">
                      <a16:creationId xmlns:a16="http://schemas.microsoft.com/office/drawing/2014/main" id="{943E215B-4076-40B3-830B-9DCCF04FE008}"/>
                    </a:ext>
                  </a:extLst>
                </p:cNvPr>
                <p:cNvSpPr/>
                <p:nvPr/>
              </p:nvSpPr>
              <p:spPr>
                <a:xfrm>
                  <a:off x="2666342" y="4242296"/>
                  <a:ext cx="1440000" cy="144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437670AD-5C09-4657-8398-AFDBEC31667B}"/>
                    </a:ext>
                  </a:extLst>
                </p:cNvPr>
                <p:cNvSpPr/>
                <p:nvPr/>
              </p:nvSpPr>
              <p:spPr>
                <a:xfrm>
                  <a:off x="1351012" y="4521200"/>
                  <a:ext cx="1095008" cy="876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6" name="직선 연결선 5">
                  <a:extLst>
                    <a:ext uri="{FF2B5EF4-FFF2-40B4-BE49-F238E27FC236}">
                      <a16:creationId xmlns:a16="http://schemas.microsoft.com/office/drawing/2014/main" id="{150610EF-42AF-445F-80E7-AD36EBDE7B09}"/>
                    </a:ext>
                  </a:extLst>
                </p:cNvPr>
                <p:cNvCxnSpPr/>
                <p:nvPr/>
              </p:nvCxnSpPr>
              <p:spPr>
                <a:xfrm flipV="1">
                  <a:off x="2446020" y="4287520"/>
                  <a:ext cx="690880" cy="2336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9FB801AD-5672-4548-A337-22C69D5F0805}"/>
                    </a:ext>
                  </a:extLst>
                </p:cNvPr>
                <p:cNvCxnSpPr/>
                <p:nvPr/>
              </p:nvCxnSpPr>
              <p:spPr>
                <a:xfrm>
                  <a:off x="2446020" y="5397500"/>
                  <a:ext cx="739140" cy="256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1" name="직사각형 20">
            <a:extLst>
              <a:ext uri="{FF2B5EF4-FFF2-40B4-BE49-F238E27FC236}">
                <a16:creationId xmlns:a16="http://schemas.microsoft.com/office/drawing/2014/main" id="{4C065641-3666-4F94-9243-1B1A99D79ED7}"/>
              </a:ext>
            </a:extLst>
          </p:cNvPr>
          <p:cNvSpPr/>
          <p:nvPr/>
        </p:nvSpPr>
        <p:spPr>
          <a:xfrm>
            <a:off x="558924" y="1879047"/>
            <a:ext cx="9180558"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Cognex là nhà sản xuất hệ thống thị giác máy, phần mềm và cảm biến, đồng thời đã ra mắt Vision Pro ViDi, một phần mềm phân tích hình ảnh dựa trên học sâu được tối ưu hóa cho tự động hóa nhà máy.</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VisionPro ViDi có khả năng giải quyết vấn đề phát hiện lỗi, phân loại kết cấu và vật liệu, kiểm tra lắp ráp và giải mã văn bản, vốn khó lập trình bằng các thuật toán dựa trên quy tắc.</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Vì nó được sử dụng cho mục đích đặc biệt là phân tích ảnh công nghiệp nên chỉ cần vài trăm ảnh, thời gian đào tạo và xác minh ngắn. Chi phí tính toán cũng thấp.</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8"/>
              </a:buBlip>
              <a:defRPr/>
            </a:pPr>
            <a:r>
              <a:rPr lang="vi-VN" altLang="ko-KR" sz="1400" dirty="0">
                <a:solidFill>
                  <a:schemeClr val="tx1"/>
                </a:solidFill>
                <a:latin typeface="SamsungOne-400" panose="020B0503030303020204" pitchFamily="34" charset="0"/>
                <a:ea typeface="SamsungOne-400" panose="020B0503030303020204" pitchFamily="34" charset="0"/>
              </a:rPr>
              <a:t>Nó được nhắm mục tiêu sử dụng cho những người không có chuyên môn trong lĩnh vực tầm nhìn và được phát triển theo điều kiện thực tế của nhà máy.</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Cognex</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VisionPro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ViDi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1195666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81632690-78E6-49BE-BADC-689A97515C83}"/>
              </a:ext>
            </a:extLst>
          </p:cNvPr>
          <p:cNvGrpSpPr/>
          <p:nvPr/>
        </p:nvGrpSpPr>
        <p:grpSpPr>
          <a:xfrm>
            <a:off x="5743500" y="2403353"/>
            <a:ext cx="3940916" cy="2285731"/>
            <a:chOff x="5623793" y="4113076"/>
            <a:chExt cx="3600400" cy="2088232"/>
          </a:xfrm>
        </p:grpSpPr>
        <p:sp>
          <p:nvSpPr>
            <p:cNvPr id="17" name="모서리가 둥근 직사각형 4">
              <a:extLst>
                <a:ext uri="{FF2B5EF4-FFF2-40B4-BE49-F238E27FC236}">
                  <a16:creationId xmlns:a16="http://schemas.microsoft.com/office/drawing/2014/main" id="{C3569CBD-5212-483A-A582-6794A42BDB63}"/>
                </a:ext>
              </a:extLst>
            </p:cNvPr>
            <p:cNvSpPr/>
            <p:nvPr/>
          </p:nvSpPr>
          <p:spPr>
            <a:xfrm>
              <a:off x="5623793" y="4113076"/>
              <a:ext cx="3600400" cy="20882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2" descr="C:\Users\USER\Downloads\supermarket-665049_19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5803" y="4183284"/>
              <a:ext cx="3456382" cy="1947816"/>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Thị</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dirty="0">
                  <a:solidFill>
                    <a:schemeClr val="bg1"/>
                  </a:solidFill>
                  <a:latin typeface="SamsungOne-400" panose="020B0503030303020204" pitchFamily="34" charset="0"/>
                </a:rPr>
                <a:t> </a:t>
              </a: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0" name="직사각형 9">
            <a:extLst>
              <a:ext uri="{FF2B5EF4-FFF2-40B4-BE49-F238E27FC236}">
                <a16:creationId xmlns:a16="http://schemas.microsoft.com/office/drawing/2014/main" id="{4C065641-3666-4F94-9243-1B1A99D79ED7}"/>
              </a:ext>
            </a:extLst>
          </p:cNvPr>
          <p:cNvSpPr/>
          <p:nvPr/>
        </p:nvSpPr>
        <p:spPr>
          <a:xfrm>
            <a:off x="558924" y="1879047"/>
            <a:ext cx="5040560" cy="4442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300" dirty="0">
                <a:solidFill>
                  <a:schemeClr val="tx1"/>
                </a:solidFill>
                <a:latin typeface="SamsungOne-400" panose="020B0503030303020204" pitchFamily="34" charset="0"/>
                <a:ea typeface="SamsungOne-400" panose="020B0503030303020204" pitchFamily="34" charset="0"/>
              </a:rPr>
              <a:t>Focal là một dịch vụ hệ thống phát hiện chứng khoán dựa trên thị giác máy tính và AI.</a:t>
            </a:r>
            <a:endParaRPr lang="en-US" altLang="ko-KR" sz="13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300" dirty="0">
                <a:solidFill>
                  <a:schemeClr val="tx1"/>
                </a:solidFill>
                <a:latin typeface="SamsungOne-400" panose="020B0503030303020204" pitchFamily="34" charset="0"/>
                <a:ea typeface="SamsungOne-400" panose="020B0503030303020204" pitchFamily="34" charset="0"/>
              </a:rPr>
              <a:t>Các máy ảnh nhỏ và rẻ tiền được lắp đặt ở mỗi lối đi của cửa hàng và cứ 30 phút lại chụp ảnh một lần.</a:t>
            </a:r>
            <a:endParaRPr lang="en-US" altLang="ko-KR" sz="13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300" dirty="0">
                <a:solidFill>
                  <a:schemeClr val="tx1"/>
                </a:solidFill>
                <a:latin typeface="SamsungOne-400" panose="020B0503030303020204" pitchFamily="34" charset="0"/>
                <a:ea typeface="SamsungOne-400" panose="020B0503030303020204" pitchFamily="34" charset="0"/>
              </a:rPr>
              <a:t>Họ phát hiện và nhận ra các sản phẩm hết hàng trong hình ảnh và cung cấp biểu đồ cho nhân viên.Nó tuyên bố rằng phải mất khoảng bốn giờ mỗi ngày để nhân viên của con người nhận ra các sản phẩm hết hàng.</a:t>
            </a:r>
            <a:endParaRPr lang="en-US" altLang="ko-KR" sz="13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300" dirty="0">
                <a:solidFill>
                  <a:schemeClr val="tx1"/>
                </a:solidFill>
                <a:latin typeface="SamsungOne-400" panose="020B0503030303020204" pitchFamily="34" charset="0"/>
                <a:ea typeface="SamsungOne-400" panose="020B0503030303020204" pitchFamily="34" charset="0"/>
              </a:rPr>
              <a:t>Khi chi phí lao động tăng lên, các cửa hàng bán lẻ không người lái ngày càng nhiều, nhưng thực tế là công việc kiểm tra và bổ sung hàng tồn kho trở nên chậm hơn do nhân lực giảm.</a:t>
            </a:r>
            <a:endParaRPr lang="en-US" altLang="ko-KR" sz="13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300" dirty="0">
                <a:solidFill>
                  <a:schemeClr val="tx1"/>
                </a:solidFill>
                <a:latin typeface="SamsungOne-400" panose="020B0503030303020204" pitchFamily="34" charset="0"/>
                <a:ea typeface="SamsungOne-400" panose="020B0503030303020204" pitchFamily="34" charset="0"/>
              </a:rPr>
              <a:t>Hơn nữa, khi thanh toán, các mặt hàng có thể được quét và tính toán bằng camera cục bộ trên băng chuyền thay vì quét mã vạch. Nếu nhân viên tập trung vào việc đóng gói, thời gian giao dịch có thể giảm 60%.</a:t>
            </a:r>
            <a:endParaRPr lang="en-US" altLang="ko-KR" sz="13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300" dirty="0">
                <a:solidFill>
                  <a:schemeClr val="tx1"/>
                </a:solidFill>
                <a:latin typeface="SamsungOne-400" panose="020B0503030303020204" pitchFamily="34" charset="0"/>
                <a:ea typeface="SamsungOne-400" panose="020B0503030303020204" pitchFamily="34" charset="0"/>
              </a:rPr>
              <a:t>Bằng cách cung cấp phân tích so sánh về tình trạng tồn kho của các sản phẩm đã bán hết và các sản phẩm cạnh tranh theo giờ dưới dạng biểu đồ, chúng tôi có thể hiểu rõ hơn về hoạt động của cửa hàng.</a:t>
            </a:r>
            <a:endParaRPr lang="en-US" altLang="ko-KR" sz="1300"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Đầu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mối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92267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Ứng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dụng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1" name="직사각형 30">
            <a:extLst>
              <a:ext uri="{FF2B5EF4-FFF2-40B4-BE49-F238E27FC236}">
                <a16:creationId xmlns:a16="http://schemas.microsoft.com/office/drawing/2014/main" id="{821E174A-5E31-4F7F-AAAC-F840A5BAA3EA}"/>
              </a:ext>
            </a:extLst>
          </p:cNvPr>
          <p:cNvSpPr/>
          <p:nvPr/>
        </p:nvSpPr>
        <p:spPr>
          <a:xfrm>
            <a:off x="1054111" y="3929021"/>
            <a:ext cx="8286680" cy="1588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1"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Ứng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2.2. </a:t>
            </a:r>
            <a:r>
              <a:rPr lang="en-US" altLang="ko-KR" dirty="0" err="1">
                <a:solidFill>
                  <a:srgbClr val="A6A6A6"/>
                </a:solidFill>
                <a:latin typeface="SamsungOne-400" panose="020B0503030303020204" pitchFamily="34" charset="0"/>
                <a:ea typeface="SamsungOne-400" panose="020B0503030303020204" pitchFamily="34" charset="0"/>
              </a:rPr>
              <a:t>Nhận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diện</a:t>
            </a:r>
            <a:r>
              <a:rPr lang="en-US" altLang="ko-KR" dirty="0">
                <a:solidFill>
                  <a:srgbClr val="A6A6A6"/>
                </a:solidFill>
                <a:latin typeface="SamsungOne-400" panose="020B0503030303020204" pitchFamily="34" charset="0"/>
                <a:ea typeface="SamsungOne-400" panose="020B0503030303020204" pitchFamily="34" charset="0"/>
              </a:rPr>
              <a:t> hình </a:t>
            </a:r>
            <a:r>
              <a:rPr lang="en-US" altLang="ko-KR" dirty="0" err="1">
                <a:solidFill>
                  <a:srgbClr val="A6A6A6"/>
                </a:solidFill>
                <a:latin typeface="SamsungOne-400" panose="020B0503030303020204" pitchFamily="34" charset="0"/>
                <a:ea typeface="SamsungOne-400" panose="020B0503030303020204" pitchFamily="34" charset="0"/>
              </a:rPr>
              <a:t>ảnh</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giác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tuệ</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giọng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nói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custDataLst>
      <p:tags r:id="rId1"/>
    </p:custDataLst>
    <p:extLst>
      <p:ext uri="{BB962C8B-B14F-4D97-AF65-F5344CB8AC3E}">
        <p14:creationId xmlns:p14="http://schemas.microsoft.com/office/powerpoint/2010/main" val="1080170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그룹 58"/>
          <p:cNvGrpSpPr/>
          <p:nvPr/>
        </p:nvGrpSpPr>
        <p:grpSpPr>
          <a:xfrm>
            <a:off x="2312948" y="3738306"/>
            <a:ext cx="5164942" cy="1998007"/>
            <a:chOff x="4475155" y="2929186"/>
            <a:chExt cx="5164942" cy="1998007"/>
          </a:xfrm>
        </p:grpSpPr>
        <p:sp>
          <p:nvSpPr>
            <p:cNvPr id="60" name="Rectangle 28">
              <a:extLst>
                <a:ext uri="{FF2B5EF4-FFF2-40B4-BE49-F238E27FC236}">
                  <a16:creationId xmlns:a16="http://schemas.microsoft.com/office/drawing/2014/main" id="{4F4E20E6-B8A3-4650-9B99-7B35DD35F565}"/>
                </a:ext>
              </a:extLst>
            </p:cNvPr>
            <p:cNvSpPr/>
            <p:nvPr/>
          </p:nvSpPr>
          <p:spPr>
            <a:xfrm>
              <a:off x="4542628" y="3239711"/>
              <a:ext cx="1375840" cy="200055"/>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Phân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bản</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sp>
          <p:nvSpPr>
            <p:cNvPr id="61" name="Rectangle 28">
              <a:extLst>
                <a:ext uri="{FF2B5EF4-FFF2-40B4-BE49-F238E27FC236}">
                  <a16:creationId xmlns:a16="http://schemas.microsoft.com/office/drawing/2014/main" id="{4F4E20E6-B8A3-4650-9B99-7B35DD35F565}"/>
                </a:ext>
              </a:extLst>
            </p:cNvPr>
            <p:cNvSpPr/>
            <p:nvPr/>
          </p:nvSpPr>
          <p:spPr>
            <a:xfrm>
              <a:off x="4475155" y="4727138"/>
              <a:ext cx="1469145" cy="200055"/>
            </a:xfrm>
            <a:prstGeom prst="rect">
              <a:avLst/>
            </a:prstGeom>
          </p:spPr>
          <p:txBody>
            <a:bodyPr wrap="square" lIns="0" tIns="0" rIns="0" bIns="0" anchor="ctr">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tin</a:t>
              </a:r>
            </a:p>
          </p:txBody>
        </p:sp>
        <p:sp>
          <p:nvSpPr>
            <p:cNvPr id="62" name="Rectangle 28">
              <a:extLst>
                <a:ext uri="{FF2B5EF4-FFF2-40B4-BE49-F238E27FC236}">
                  <a16:creationId xmlns:a16="http://schemas.microsoft.com/office/drawing/2014/main" id="{4F4E20E6-B8A3-4650-9B99-7B35DD35F565}"/>
                </a:ext>
              </a:extLst>
            </p:cNvPr>
            <p:cNvSpPr/>
            <p:nvPr/>
          </p:nvSpPr>
          <p:spPr>
            <a:xfrm>
              <a:off x="8345045" y="4440779"/>
              <a:ext cx="1295052"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Thế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nhiên</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sp>
          <p:nvSpPr>
            <p:cNvPr id="63" name="Rectangle 28">
              <a:extLst>
                <a:ext uri="{FF2B5EF4-FFF2-40B4-BE49-F238E27FC236}">
                  <a16:creationId xmlns:a16="http://schemas.microsoft.com/office/drawing/2014/main" id="{4F4E20E6-B8A3-4650-9B99-7B35DD35F565}"/>
                </a:ext>
              </a:extLst>
            </p:cNvPr>
            <p:cNvSpPr/>
            <p:nvPr/>
          </p:nvSpPr>
          <p:spPr>
            <a:xfrm>
              <a:off x="8199552" y="2929186"/>
              <a:ext cx="934180" cy="400110"/>
            </a:xfrm>
            <a:prstGeom prst="rect">
              <a:avLst/>
            </a:prstGeom>
          </p:spPr>
          <p:txBody>
            <a:bodyPr wrap="square" lIns="0" tIns="0" rIns="0" bIns="0" anchor="ctr">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Thế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nhiên</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grpSp>
          <p:nvGrpSpPr>
            <p:cNvPr id="64" name="그룹 63"/>
            <p:cNvGrpSpPr/>
            <p:nvPr/>
          </p:nvGrpSpPr>
          <p:grpSpPr>
            <a:xfrm>
              <a:off x="5908378" y="3272235"/>
              <a:ext cx="634412" cy="323233"/>
              <a:chOff x="5879803" y="3272235"/>
              <a:chExt cx="634412" cy="323233"/>
            </a:xfrm>
          </p:grpSpPr>
          <p:cxnSp>
            <p:nvCxnSpPr>
              <p:cNvPr id="77" name="꺾인 연결선 76"/>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타원 78"/>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itchFamily="34" charset="0"/>
                </a:endParaRPr>
              </a:p>
            </p:txBody>
          </p:sp>
        </p:grpSp>
        <p:grpSp>
          <p:nvGrpSpPr>
            <p:cNvPr id="65" name="그룹 64"/>
            <p:cNvGrpSpPr/>
            <p:nvPr/>
          </p:nvGrpSpPr>
          <p:grpSpPr>
            <a:xfrm flipV="1">
              <a:off x="5908378" y="4530843"/>
              <a:ext cx="634412" cy="323233"/>
              <a:chOff x="5879803" y="3272235"/>
              <a:chExt cx="634412" cy="323233"/>
            </a:xfrm>
          </p:grpSpPr>
          <p:cxnSp>
            <p:nvCxnSpPr>
              <p:cNvPr id="75" name="꺾인 연결선 74"/>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타원 75"/>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itchFamily="34" charset="0"/>
                </a:endParaRPr>
              </a:p>
            </p:txBody>
          </p:sp>
        </p:grpSp>
        <p:grpSp>
          <p:nvGrpSpPr>
            <p:cNvPr id="66" name="그룹 65"/>
            <p:cNvGrpSpPr/>
            <p:nvPr/>
          </p:nvGrpSpPr>
          <p:grpSpPr>
            <a:xfrm flipH="1">
              <a:off x="7501342" y="3076825"/>
              <a:ext cx="634412" cy="323233"/>
              <a:chOff x="5879803" y="3272235"/>
              <a:chExt cx="634412" cy="323233"/>
            </a:xfrm>
          </p:grpSpPr>
          <p:cxnSp>
            <p:nvCxnSpPr>
              <p:cNvPr id="73" name="꺾인 연결선 72"/>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itchFamily="34" charset="0"/>
                </a:endParaRPr>
              </a:p>
            </p:txBody>
          </p:sp>
        </p:grpSp>
        <p:grpSp>
          <p:nvGrpSpPr>
            <p:cNvPr id="67" name="그룹 66"/>
            <p:cNvGrpSpPr/>
            <p:nvPr/>
          </p:nvGrpSpPr>
          <p:grpSpPr>
            <a:xfrm flipH="1" flipV="1">
              <a:off x="7657875" y="4365341"/>
              <a:ext cx="634412" cy="323233"/>
              <a:chOff x="5879803" y="3272235"/>
              <a:chExt cx="634412" cy="323233"/>
            </a:xfrm>
          </p:grpSpPr>
          <p:cxnSp>
            <p:nvCxnSpPr>
              <p:cNvPr id="71" name="꺾인 연결선 70"/>
              <p:cNvCxnSpPr/>
              <p:nvPr/>
            </p:nvCxnSpPr>
            <p:spPr>
              <a:xfrm rot="10800000">
                <a:off x="5900744" y="3318334"/>
                <a:ext cx="613471" cy="277134"/>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타원 71"/>
              <p:cNvSpPr/>
              <p:nvPr/>
            </p:nvSpPr>
            <p:spPr>
              <a:xfrm>
                <a:off x="5879803" y="3272235"/>
                <a:ext cx="101897" cy="1018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itchFamily="34" charset="0"/>
                </a:endParaRPr>
              </a:p>
            </p:txBody>
          </p:sp>
        </p:grpSp>
        <p:grpSp>
          <p:nvGrpSpPr>
            <p:cNvPr id="68" name="그룹 67"/>
            <p:cNvGrpSpPr/>
            <p:nvPr/>
          </p:nvGrpSpPr>
          <p:grpSpPr>
            <a:xfrm>
              <a:off x="6237452" y="3286393"/>
              <a:ext cx="1477573" cy="1540773"/>
              <a:chOff x="6237452" y="3286393"/>
              <a:chExt cx="1477573" cy="1540773"/>
            </a:xfrm>
          </p:grpSpPr>
          <p:pic>
            <p:nvPicPr>
              <p:cNvPr id="69" name="그림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452" y="3286393"/>
                <a:ext cx="1477573" cy="1540773"/>
              </a:xfrm>
              <a:prstGeom prst="rect">
                <a:avLst/>
              </a:prstGeom>
            </p:spPr>
          </p:pic>
          <p:sp>
            <p:nvSpPr>
              <p:cNvPr id="70" name="Rectangle 28">
                <a:extLst>
                  <a:ext uri="{FF2B5EF4-FFF2-40B4-BE49-F238E27FC236}">
                    <a16:creationId xmlns:a16="http://schemas.microsoft.com/office/drawing/2014/main" id="{4F4E20E6-B8A3-4650-9B99-7B35DD35F565}"/>
                  </a:ext>
                </a:extLst>
              </p:cNvPr>
              <p:cNvSpPr/>
              <p:nvPr/>
            </p:nvSpPr>
            <p:spPr>
              <a:xfrm>
                <a:off x="6785633" y="3914963"/>
                <a:ext cx="396510" cy="288147"/>
              </a:xfrm>
              <a:prstGeom prst="rect">
                <a:avLst/>
              </a:prstGeom>
              <a:solidFill>
                <a:schemeClr val="bg1"/>
              </a:solidFill>
              <a:ln w="19050">
                <a:solidFill>
                  <a:srgbClr val="0077C8"/>
                </a:solidFill>
              </a:ln>
            </p:spPr>
            <p:txBody>
              <a:bodyPr wrap="none" lIns="36000" tIns="36000" rIns="36000" bIns="36000">
                <a:spAutoFit/>
              </a:bodyPr>
              <a:lstStyle/>
              <a:p>
                <a:pPr algn="ctr"/>
                <a:r>
                  <a:rPr lang="en-US" altLang="ko-KR" sz="1400" b="1" dirty="0">
                    <a:solidFill>
                      <a:srgbClr val="0077C8"/>
                    </a:solidFill>
                    <a:latin typeface="SamsungOne-400" pitchFamily="34" charset="0"/>
                    <a:ea typeface="SamsungOne-400" pitchFamily="34" charset="0"/>
                  </a:rPr>
                  <a:t>NLP</a:t>
                </a:r>
              </a:p>
            </p:txBody>
          </p:sp>
        </p:grpSp>
      </p:grpSp>
      <p:sp>
        <p:nvSpPr>
          <p:cNvPr id="80" name="사각형: 둥근 모서리 32">
            <a:extLst>
              <a:ext uri="{FF2B5EF4-FFF2-40B4-BE49-F238E27FC236}">
                <a16:creationId xmlns:a16="http://schemas.microsoft.com/office/drawing/2014/main" id="{9F9FFF6C-7C72-4E08-8072-03F5113CBF51}"/>
              </a:ext>
            </a:extLst>
          </p:cNvPr>
          <p:cNvSpPr/>
          <p:nvPr/>
        </p:nvSpPr>
        <p:spPr>
          <a:xfrm>
            <a:off x="7700423" y="6133052"/>
            <a:ext cx="1757638"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400" panose="020B0503030303020204" pitchFamily="34" charset="0"/>
                <a:ea typeface="SamsungOne-400" panose="020B0503030303020204" pitchFamily="34" charset="0"/>
              </a:rPr>
              <a:t>Wikipedia, Expert System</a:t>
            </a:r>
          </a:p>
        </p:txBody>
      </p:sp>
      <p:grpSp>
        <p:nvGrpSpPr>
          <p:cNvPr id="85" name="그룹 8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6" name="직사각형 8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giọng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nói</a:t>
              </a:r>
              <a:endParaRPr lang="en-US" altLang="ko-KR" dirty="0">
                <a:solidFill>
                  <a:schemeClr val="bg1"/>
                </a:solidFill>
                <a:latin typeface="SamsungOne-400" panose="020B0503030303020204" pitchFamily="34" charset="0"/>
              </a:endParaRPr>
            </a:p>
          </p:txBody>
        </p:sp>
        <p:sp>
          <p:nvSpPr>
            <p:cNvPr id="87" name="직사각형 8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8" name="직사각형 27">
            <a:extLst>
              <a:ext uri="{FF2B5EF4-FFF2-40B4-BE49-F238E27FC236}">
                <a16:creationId xmlns:a16="http://schemas.microsoft.com/office/drawing/2014/main" id="{4C065641-3666-4F94-9243-1B1A99D79ED7}"/>
              </a:ext>
            </a:extLst>
          </p:cNvPr>
          <p:cNvSpPr/>
          <p:nvPr/>
        </p:nvSpPr>
        <p:spPr>
          <a:xfrm>
            <a:off x="558924" y="1879047"/>
            <a:ext cx="9180558" cy="1549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b="1" dirty="0">
                <a:solidFill>
                  <a:srgbClr val="1429A0"/>
                </a:solidFill>
                <a:latin typeface="SamsungOne-400" panose="020B0503030303020204" pitchFamily="34" charset="0"/>
                <a:ea typeface="SamsungOne-400" panose="020B0503030303020204" pitchFamily="34" charset="0"/>
              </a:rPr>
              <a:t>Xử lý ngôn ngữ tự nhiên (NLP) </a:t>
            </a:r>
            <a:r>
              <a:rPr lang="vi-VN" altLang="ko-KR" sz="1400" dirty="0">
                <a:solidFill>
                  <a:schemeClr val="tx1"/>
                </a:solidFill>
                <a:latin typeface="SamsungOne-400" panose="020B0503030303020204" pitchFamily="34" charset="0"/>
                <a:ea typeface="SamsungOne-400" panose="020B0503030303020204" pitchFamily="34" charset="0"/>
              </a:rPr>
              <a:t>là lĩnh vực con của ngôn ngữ học, khoa học máy tính, kỹ thuật thông tin và trí tuệ nhân tạo liên quan đến sự tương tác giữa máy tính và ngôn ngữ con người (tự nhiên), đặc biệt là cách lập trình máy tính để xử lý và phân tích lượng lớn dữ liệu ngôn ngữ tự nhiên.</a:t>
            </a: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Những thách thức trong xử lý ngôn ngữ tự nhiên thường liên quan đến nhận dạng giọng nói, hiểu và tạo ngôn ngữ tự nhiên. </a:t>
            </a: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Dịch máy, Truy vấn thông tin, Hỏi - Đáp, Trích xuất thông tin, Tóm tắt là ứng dụng chính của các kỹ thuật xử lý ngôn ngữ tự nhiên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Xử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ngôn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nhiên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80844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그룹 5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6" name="직사각형 5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giọng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nói</a:t>
              </a:r>
              <a:endParaRPr lang="en-US" altLang="ko-KR" dirty="0">
                <a:solidFill>
                  <a:schemeClr val="bg1"/>
                </a:solidFill>
                <a:latin typeface="SamsungOne-400" panose="020B0503030303020204" pitchFamily="34" charset="0"/>
              </a:endParaRPr>
            </a:p>
          </p:txBody>
        </p:sp>
        <p:sp>
          <p:nvSpPr>
            <p:cNvPr id="57" name="직사각형 5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8" name="그룹 17">
            <a:extLst>
              <a:ext uri="{FF2B5EF4-FFF2-40B4-BE49-F238E27FC236}">
                <a16:creationId xmlns:a16="http://schemas.microsoft.com/office/drawing/2014/main" id="{3A92D849-E1A8-41B6-B2AA-D703E97413D0}"/>
              </a:ext>
            </a:extLst>
          </p:cNvPr>
          <p:cNvGrpSpPr/>
          <p:nvPr/>
        </p:nvGrpSpPr>
        <p:grpSpPr>
          <a:xfrm>
            <a:off x="538844" y="3648834"/>
            <a:ext cx="8866414" cy="2205313"/>
            <a:chOff x="489857" y="3705630"/>
            <a:chExt cx="8866414" cy="2205313"/>
          </a:xfrm>
        </p:grpSpPr>
        <p:sp>
          <p:nvSpPr>
            <p:cNvPr id="20" name="모서리가 둥근 직사각형 4">
              <a:extLst>
                <a:ext uri="{FF2B5EF4-FFF2-40B4-BE49-F238E27FC236}">
                  <a16:creationId xmlns:a16="http://schemas.microsoft.com/office/drawing/2014/main" id="{2E9527DA-4150-4E30-B0D3-3A6D906D31E7}"/>
                </a:ext>
              </a:extLst>
            </p:cNvPr>
            <p:cNvSpPr/>
            <p:nvPr/>
          </p:nvSpPr>
          <p:spPr>
            <a:xfrm>
              <a:off x="489857" y="3844973"/>
              <a:ext cx="8866414" cy="2065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1" name="그림 20">
              <a:extLst>
                <a:ext uri="{FF2B5EF4-FFF2-40B4-BE49-F238E27FC236}">
                  <a16:creationId xmlns:a16="http://schemas.microsoft.com/office/drawing/2014/main" id="{D1A28F3A-8731-4B4A-9FA7-C628172AB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83" y="4241465"/>
              <a:ext cx="1123811" cy="961821"/>
            </a:xfrm>
            <a:prstGeom prst="rect">
              <a:avLst/>
            </a:prstGeom>
          </p:spPr>
        </p:pic>
        <p:pic>
          <p:nvPicPr>
            <p:cNvPr id="22" name="그림 21">
              <a:extLst>
                <a:ext uri="{FF2B5EF4-FFF2-40B4-BE49-F238E27FC236}">
                  <a16:creationId xmlns:a16="http://schemas.microsoft.com/office/drawing/2014/main" id="{4F719E0A-8634-4A0C-B36D-891DC4145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081" y="4183219"/>
              <a:ext cx="7304776" cy="1123811"/>
            </a:xfrm>
            <a:prstGeom prst="rect">
              <a:avLst/>
            </a:prstGeom>
          </p:spPr>
        </p:pic>
        <p:sp>
          <p:nvSpPr>
            <p:cNvPr id="23" name="직사각형 22">
              <a:extLst>
                <a:ext uri="{FF2B5EF4-FFF2-40B4-BE49-F238E27FC236}">
                  <a16:creationId xmlns:a16="http://schemas.microsoft.com/office/drawing/2014/main" id="{F5A43A48-D3C4-4C7D-BD0A-57122F02C622}"/>
                </a:ext>
              </a:extLst>
            </p:cNvPr>
            <p:cNvSpPr/>
            <p:nvPr/>
          </p:nvSpPr>
          <p:spPr>
            <a:xfrm>
              <a:off x="4047024" y="3705630"/>
              <a:ext cx="1880322" cy="246221"/>
            </a:xfrm>
            <a:prstGeom prst="rect">
              <a:avLst/>
            </a:prstGeom>
            <a:solidFill>
              <a:schemeClr val="bg1"/>
            </a:solidFill>
          </p:spPr>
          <p:txBody>
            <a:bodyPr wrap="none" lIns="0" tIns="0" rIns="0" bIns="0">
              <a:spAutoFit/>
            </a:bodyPr>
            <a:lstStyle/>
            <a:p>
              <a:pPr algn="ctr"/>
              <a:r>
                <a:rPr lang="en-US" altLang="ko-KR" sz="1600" dirty="0" err="1">
                  <a:solidFill>
                    <a:srgbClr val="294D9D"/>
                  </a:solidFill>
                  <a:latin typeface="SamsungOne-700" panose="020B0803030303020204" pitchFamily="34" charset="0"/>
                  <a:ea typeface="SamsungOne-700" panose="020B0803030303020204" pitchFamily="34" charset="0"/>
                </a:rPr>
                <a:t>Nhận</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dạng</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giọng</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nói</a:t>
              </a:r>
              <a:endParaRPr lang="ko-KR" altLang="en-US" sz="1600" dirty="0">
                <a:solidFill>
                  <a:srgbClr val="294D9D"/>
                </a:solidFill>
                <a:latin typeface="SamsungOne-700" panose="020B0803030303020204" pitchFamily="34" charset="0"/>
              </a:endParaRPr>
            </a:p>
          </p:txBody>
        </p:sp>
        <p:sp>
          <p:nvSpPr>
            <p:cNvPr id="24" name="직사각형 23">
              <a:extLst>
                <a:ext uri="{FF2B5EF4-FFF2-40B4-BE49-F238E27FC236}">
                  <a16:creationId xmlns:a16="http://schemas.microsoft.com/office/drawing/2014/main" id="{3E1B0BB4-E3A6-4F84-BF1F-6ECDF7474943}"/>
                </a:ext>
              </a:extLst>
            </p:cNvPr>
            <p:cNvSpPr/>
            <p:nvPr/>
          </p:nvSpPr>
          <p:spPr>
            <a:xfrm>
              <a:off x="1877033" y="5338878"/>
              <a:ext cx="1535638" cy="200055"/>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ÂM THANH ANALOG </a:t>
              </a:r>
            </a:p>
          </p:txBody>
        </p:sp>
        <p:sp>
          <p:nvSpPr>
            <p:cNvPr id="25" name="직사각형 24">
              <a:extLst>
                <a:ext uri="{FF2B5EF4-FFF2-40B4-BE49-F238E27FC236}">
                  <a16:creationId xmlns:a16="http://schemas.microsoft.com/office/drawing/2014/main" id="{6970823F-DB18-42BF-92B7-D94E17AFDBF6}"/>
                </a:ext>
              </a:extLst>
            </p:cNvPr>
            <p:cNvSpPr/>
            <p:nvPr/>
          </p:nvSpPr>
          <p:spPr>
            <a:xfrm>
              <a:off x="4087619" y="5338878"/>
              <a:ext cx="1727588" cy="400110"/>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CHUYỂN ĐỔI TỪ ANALOG</a:t>
              </a:r>
            </a:p>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SANG KỸ THUẬT SỐ</a:t>
              </a:r>
            </a:p>
          </p:txBody>
        </p:sp>
        <p:sp>
          <p:nvSpPr>
            <p:cNvPr id="26" name="직사각형 25">
              <a:extLst>
                <a:ext uri="{FF2B5EF4-FFF2-40B4-BE49-F238E27FC236}">
                  <a16:creationId xmlns:a16="http://schemas.microsoft.com/office/drawing/2014/main" id="{487F3DA3-43FC-466F-A806-E7C9CDF0BFF2}"/>
                </a:ext>
              </a:extLst>
            </p:cNvPr>
            <p:cNvSpPr/>
            <p:nvPr/>
          </p:nvSpPr>
          <p:spPr>
            <a:xfrm>
              <a:off x="6544689" y="5338878"/>
              <a:ext cx="1245276" cy="200055"/>
            </a:xfrm>
            <a:prstGeom prst="rect">
              <a:avLst/>
            </a:prstGeom>
          </p:spPr>
          <p:txBody>
            <a:bodyPr wrap="none" lIns="0" tIns="0" rIns="0" bIns="0" anchor="t">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NHẬN DẠNG MẪU</a:t>
              </a:r>
            </a:p>
          </p:txBody>
        </p:sp>
      </p:grpSp>
      <p:sp>
        <p:nvSpPr>
          <p:cNvPr id="54" name="직사각형 53">
            <a:extLst>
              <a:ext uri="{FF2B5EF4-FFF2-40B4-BE49-F238E27FC236}">
                <a16:creationId xmlns:a16="http://schemas.microsoft.com/office/drawing/2014/main" id="{D8BF98C4-B566-4812-B5F0-560CFBA969E7}"/>
              </a:ext>
            </a:extLst>
          </p:cNvPr>
          <p:cNvSpPr/>
          <p:nvPr/>
        </p:nvSpPr>
        <p:spPr>
          <a:xfrm>
            <a:off x="683987" y="2091238"/>
            <a:ext cx="872127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en-US" altLang="ko-KR" sz="1300" dirty="0" err="1">
                <a:solidFill>
                  <a:schemeClr val="tx1"/>
                </a:solidFill>
                <a:latin typeface="SamsungOne-400" panose="020B0503030303020204" pitchFamily="34" charset="0"/>
                <a:ea typeface="SamsungOne-400" panose="020B0503030303020204" pitchFamily="34" charset="0"/>
              </a:rPr>
              <a:t>Đọc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chính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phiên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âm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sử</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dụng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chế</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rảnh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tay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của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máy</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tính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viết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báo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cáo</a:t>
            </a:r>
            <a:r>
              <a:rPr lang="en-US" altLang="ko-KR" sz="1300" dirty="0">
                <a:solidFill>
                  <a:schemeClr val="tx1"/>
                </a:solidFill>
                <a:latin typeface="SamsungOne-400" panose="020B0503030303020204" pitchFamily="34" charset="0"/>
                <a:ea typeface="SamsungOne-400" panose="020B0503030303020204" pitchFamily="34" charset="0"/>
              </a:rPr>
              <a:t> y </a:t>
            </a:r>
            <a:r>
              <a:rPr lang="en-US" altLang="ko-KR" sz="1300" dirty="0" err="1">
                <a:solidFill>
                  <a:schemeClr val="tx1"/>
                </a:solidFill>
                <a:latin typeface="SamsungOne-400" panose="020B0503030303020204" pitchFamily="34" charset="0"/>
                <a:ea typeface="SamsungOne-400" panose="020B0503030303020204" pitchFamily="34" charset="0"/>
              </a:rPr>
              <a:t>tế</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dịch</a:t>
            </a:r>
            <a:r>
              <a:rPr lang="en-US" altLang="ko-KR" sz="1300" dirty="0">
                <a:solidFill>
                  <a:schemeClr val="tx1"/>
                </a:solidFill>
                <a:latin typeface="SamsungOne-400" panose="020B0503030303020204" pitchFamily="34" charset="0"/>
                <a:ea typeface="SamsungOne-400" panose="020B0503030303020204" pitchFamily="34" charset="0"/>
              </a:rPr>
              <a:t> vụ </a:t>
            </a:r>
            <a:r>
              <a:rPr lang="en-US" altLang="ko-KR" sz="1300" dirty="0" err="1">
                <a:solidFill>
                  <a:schemeClr val="tx1"/>
                </a:solidFill>
                <a:latin typeface="SamsungOne-400" panose="020B0503030303020204" pitchFamily="34" charset="0"/>
                <a:ea typeface="SamsungOne-400" panose="020B0503030303020204" pitchFamily="34" charset="0"/>
              </a:rPr>
              <a:t>khách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hàng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tự</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động</a:t>
            </a:r>
            <a:r>
              <a:rPr lang="en-US" altLang="ko-KR" sz="1300" dirty="0">
                <a:solidFill>
                  <a:schemeClr val="tx1"/>
                </a:solidFill>
                <a:latin typeface="SamsungOne-400" panose="020B0503030303020204" pitchFamily="34" charset="0"/>
                <a:ea typeface="SamsungOne-400" panose="020B0503030303020204" pitchFamily="34" charset="0"/>
              </a:rPr>
              <a:t>, v.v.</a:t>
            </a:r>
          </a:p>
        </p:txBody>
      </p:sp>
      <p:sp>
        <p:nvSpPr>
          <p:cNvPr id="16" name="직사각형 15">
            <a:extLst>
              <a:ext uri="{FF2B5EF4-FFF2-40B4-BE49-F238E27FC236}">
                <a16:creationId xmlns:a16="http://schemas.microsoft.com/office/drawing/2014/main" id="{4C065641-3666-4F94-9243-1B1A99D79ED7}"/>
              </a:ext>
            </a:extLst>
          </p:cNvPr>
          <p:cNvSpPr/>
          <p:nvPr/>
        </p:nvSpPr>
        <p:spPr>
          <a:xfrm>
            <a:off x="558924" y="1879047"/>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b="1" dirty="0" err="1">
                <a:solidFill>
                  <a:srgbClr val="1429A0"/>
                </a:solidFill>
                <a:latin typeface="SamsungOne-400" panose="020B0503030303020204" pitchFamily="34" charset="0"/>
                <a:ea typeface="SamsungOne-400" panose="020B0503030303020204" pitchFamily="34" charset="0"/>
              </a:rPr>
              <a:t>Nhận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dạng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lời</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nói</a:t>
            </a:r>
            <a:r>
              <a:rPr lang="en-US" altLang="ko-KR" sz="1400" b="1" dirty="0">
                <a:solidFill>
                  <a:srgbClr val="1429A0"/>
                </a:solidFill>
                <a:latin typeface="SamsungOne-400" panose="020B0503030303020204" pitchFamily="34" charset="0"/>
                <a:ea typeface="SamsungOne-400" panose="020B0503030303020204" pitchFamily="34" charset="0"/>
              </a:rPr>
              <a: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câu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nội</a:t>
            </a:r>
            <a:r>
              <a:rPr lang="en-US" altLang="ko-KR" sz="1400" dirty="0">
                <a:solidFill>
                  <a:schemeClr val="tx1"/>
                </a:solidFill>
                <a:latin typeface="SamsungOne-400" panose="020B0503030303020204" pitchFamily="34" charset="0"/>
                <a:ea typeface="SamsungOne-400" panose="020B0503030303020204" pitchFamily="34" charset="0"/>
              </a:rPr>
              <a:t> dung do </a:t>
            </a:r>
            <a:r>
              <a:rPr lang="en-US" altLang="ko-KR" sz="1400" dirty="0" err="1">
                <a:solidFill>
                  <a:schemeClr val="tx1"/>
                </a:solidFill>
                <a:latin typeface="SamsungOne-400" panose="020B0503030303020204" pitchFamily="34" charset="0"/>
                <a:ea typeface="SamsungOne-400" panose="020B0503030303020204" pitchFamily="34" charset="0"/>
              </a:rPr>
              <a:t>bất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kỳ</a:t>
            </a:r>
            <a:r>
              <a:rPr lang="en-US" altLang="ko-KR" sz="1400" dirty="0">
                <a:solidFill>
                  <a:schemeClr val="tx1"/>
                </a:solidFill>
                <a:latin typeface="SamsungOne-400" panose="020B0503030303020204" pitchFamily="34" charset="0"/>
                <a:ea typeface="SamsungOne-400" panose="020B0503030303020204" pitchFamily="34" charset="0"/>
              </a:rPr>
              <a:t> ai </a:t>
            </a:r>
            <a:r>
              <a:rPr lang="en-US" altLang="ko-KR" sz="1400" dirty="0" err="1">
                <a:solidFill>
                  <a:schemeClr val="tx1"/>
                </a:solidFill>
                <a:latin typeface="SamsungOne-400" panose="020B0503030303020204" pitchFamily="34" charset="0"/>
                <a:ea typeface="SamsungOne-400" panose="020B0503030303020204" pitchFamily="34" charset="0"/>
              </a:rPr>
              <a:t>nói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Nhận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lời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nói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giọng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nói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7" name="직사각형 26">
            <a:extLst>
              <a:ext uri="{FF2B5EF4-FFF2-40B4-BE49-F238E27FC236}">
                <a16:creationId xmlns:a16="http://schemas.microsoft.com/office/drawing/2014/main" id="{4C065641-3666-4F94-9243-1B1A99D79ED7}"/>
              </a:ext>
            </a:extLst>
          </p:cNvPr>
          <p:cNvSpPr/>
          <p:nvPr/>
        </p:nvSpPr>
        <p:spPr>
          <a:xfrm>
            <a:off x="558924" y="265722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b="1" dirty="0">
                <a:solidFill>
                  <a:srgbClr val="1429A0"/>
                </a:solidFill>
                <a:latin typeface="SamsungOne-400" panose="020B0503030303020204" pitchFamily="34" charset="0"/>
                <a:ea typeface="SamsungOne-400" panose="020B0503030303020204" pitchFamily="34" charset="0"/>
              </a:rPr>
              <a:t>Nhận dạng giọng nói: </a:t>
            </a:r>
            <a:r>
              <a:rPr lang="vi-VN" altLang="ko-KR" sz="1400" dirty="0">
                <a:solidFill>
                  <a:schemeClr val="tx1"/>
                </a:solidFill>
                <a:latin typeface="SamsungOne-400" panose="020B0503030303020204" pitchFamily="34" charset="0"/>
                <a:ea typeface="SamsungOne-400" panose="020B0503030303020204" pitchFamily="34" charset="0"/>
              </a:rPr>
              <a:t>nhận diện giọng, cao độ hoặc ngữ điệu của một người bất kể ngôn ngữ mà người đó nói</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3" name="직사각형 2"/>
          <p:cNvSpPr/>
          <p:nvPr/>
        </p:nvSpPr>
        <p:spPr>
          <a:xfrm>
            <a:off x="576741" y="2946991"/>
            <a:ext cx="3329245" cy="292388"/>
          </a:xfrm>
          <a:prstGeom prst="rect">
            <a:avLst/>
          </a:prstGeom>
        </p:spPr>
        <p:txBody>
          <a:bodyPr wrap="none">
            <a:spAutoFit/>
          </a:bodyPr>
          <a:lstStyle/>
          <a:p>
            <a:pPr marL="182563" lvl="1" indent="-182563">
              <a:spcAft>
                <a:spcPts val="800"/>
              </a:spcAft>
              <a:buClr>
                <a:srgbClr val="193EB0"/>
              </a:buClr>
              <a:buFont typeface="SamsungOne 400" panose="020B0503030303020204" pitchFamily="34" charset="0"/>
              <a:buChar char="‣"/>
            </a:pPr>
            <a:r>
              <a:rPr lang="vi-VN" altLang="ko-KR" sz="1300" dirty="0">
                <a:latin typeface="SamsungOne-400" panose="020B0503030303020204" pitchFamily="34" charset="0"/>
                <a:ea typeface="SamsungOne-400" panose="020B0503030303020204" pitchFamily="34" charset="0"/>
              </a:rPr>
              <a:t>Xác minh người nói và nhận dạng người nói</a:t>
            </a:r>
          </a:p>
        </p:txBody>
      </p:sp>
    </p:spTree>
    <p:custDataLst>
      <p:tags r:id="rId1"/>
    </p:custDataLst>
    <p:extLst>
      <p:ext uri="{BB962C8B-B14F-4D97-AF65-F5344CB8AC3E}">
        <p14:creationId xmlns:p14="http://schemas.microsoft.com/office/powerpoint/2010/main" val="251221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Khái</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niệm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Trí</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tuệ</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nhân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tạo</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2" name="직사각형 41">
            <a:extLst>
              <a:ext uri="{FF2B5EF4-FFF2-40B4-BE49-F238E27FC236}">
                <a16:creationId xmlns:a16="http://schemas.microsoft.com/office/drawing/2014/main" id="{FC3DAEE9-67E8-4B1D-AFEF-A98AC25336C4}"/>
              </a:ext>
            </a:extLst>
          </p:cNvPr>
          <p:cNvSpPr/>
          <p:nvPr/>
        </p:nvSpPr>
        <p:spPr>
          <a:xfrm>
            <a:off x="1054111" y="3929021"/>
            <a:ext cx="8286680" cy="2020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Phân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loại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Tập con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tuệ</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tạo</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Khái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niệm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chọn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trên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1.7.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do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1.8. </a:t>
            </a:r>
            <a:r>
              <a:rPr lang="en-US" altLang="ko-KR" dirty="0" err="1">
                <a:solidFill>
                  <a:srgbClr val="A6A6A6"/>
                </a:solidFill>
                <a:latin typeface="SamsungOne-400" panose="020B0503030303020204" pitchFamily="34" charset="0"/>
                <a:ea typeface="SamsungOne-400" panose="020B0503030303020204" pitchFamily="34" charset="0"/>
              </a:rPr>
              <a:t>Những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hạn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chế</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167860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4C065641-3666-4F94-9243-1B1A99D79ED7}"/>
              </a:ext>
            </a:extLst>
          </p:cNvPr>
          <p:cNvSpPr/>
          <p:nvPr/>
        </p:nvSpPr>
        <p:spPr>
          <a:xfrm>
            <a:off x="558924" y="1879047"/>
            <a:ext cx="8896060" cy="2149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Barbie, nhà sản xuất búp bê nổi tiếng thế giới, đã phát triển một món đồ chơi AI có thể nói chuyện.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Xin chào Barbie phân tích và phản hồi lời nói của trẻ em bằng cách sử dụng xử lý ngôn ngữ tự nhiên và AI.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Khi bạn nhấn nút trò chuyện trên búp bê, micrô tích hợp sẽ ghi lại những gì trẻ nói, gửi đến máy chủ và AI sẽ chọn một phản hồi phù hợp và gửi lại cho loa của búp bê.</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Xin chào Barbie có thể nhớ những gì bọn trẻ đã nói và trả lời lại sau.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4"/>
              </a:buBlip>
              <a:defRPr/>
            </a:pP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AI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đoán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hội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trẻ</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3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9 </a:t>
            </a:r>
            <a:r>
              <a:rPr lang="en-US" altLang="ko-KR" sz="1400" dirty="0" err="1">
                <a:solidFill>
                  <a:schemeClr val="tx1"/>
                </a:solidFill>
                <a:latin typeface="SamsungOne-400" panose="020B0503030303020204" pitchFamily="34" charset="0"/>
                <a:ea typeface="SamsungOne-400" panose="020B0503030303020204" pitchFamily="34" charset="0"/>
              </a:rPr>
              <a:t>tuổi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trao</a:t>
            </a:r>
            <a:r>
              <a:rPr lang="en-US" altLang="ko-KR" sz="1400" dirty="0">
                <a:solidFill>
                  <a:schemeClr val="tx1"/>
                </a:solidFill>
                <a:latin typeface="SamsungOne-400" panose="020B0503030303020204" pitchFamily="34" charset="0"/>
                <a:ea typeface="SamsungOne-400" panose="020B0503030303020204" pitchFamily="34" charset="0"/>
              </a:rPr>
              <a:t> đổi </a:t>
            </a:r>
            <a:r>
              <a:rPr lang="en-US" altLang="ko-KR" sz="1400" dirty="0" err="1">
                <a:solidFill>
                  <a:schemeClr val="tx1"/>
                </a:solidFill>
                <a:latin typeface="SamsungOne-400" panose="020B0503030303020204" pitchFamily="34" charset="0"/>
                <a:ea typeface="SamsungOne-400" panose="020B0503030303020204" pitchFamily="34" charset="0"/>
              </a:rPr>
              <a:t>hội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thoại</a:t>
            </a:r>
            <a:r>
              <a:rPr lang="en-US" altLang="ko-KR" sz="1400" dirty="0">
                <a:solidFill>
                  <a:schemeClr val="tx1"/>
                </a:solidFill>
                <a:latin typeface="SamsungOne-400" panose="020B0503030303020204" pitchFamily="34" charset="0"/>
                <a:ea typeface="SamsungOne-400" panose="020B0503030303020204" pitchFamily="34" charset="0"/>
              </a:rPr>
              <a:t> với </a:t>
            </a:r>
            <a:r>
              <a:rPr lang="en-US" altLang="ko-KR" sz="1400" dirty="0" err="1">
                <a:solidFill>
                  <a:schemeClr val="tx1"/>
                </a:solidFill>
                <a:latin typeface="SamsungOne-400" panose="020B0503030303020204" pitchFamily="34" charset="0"/>
                <a:ea typeface="SamsungOne-400" panose="020B0503030303020204" pitchFamily="34" charset="0"/>
              </a:rPr>
              <a:t>trẻ</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tới</a:t>
            </a:r>
            <a:r>
              <a:rPr lang="en-US" altLang="ko-KR" sz="1400" dirty="0">
                <a:solidFill>
                  <a:schemeClr val="tx1"/>
                </a:solidFill>
                <a:latin typeface="SamsungOne-400" panose="020B0503030303020204" pitchFamily="34" charset="0"/>
                <a:ea typeface="SamsungOne-400" panose="020B0503030303020204" pitchFamily="34" charset="0"/>
              </a:rPr>
              <a:t> 200 </a:t>
            </a:r>
            <a:r>
              <a:rPr lang="en-US" altLang="ko-KR" sz="1400" dirty="0" err="1">
                <a:solidFill>
                  <a:schemeClr val="tx1"/>
                </a:solidFill>
                <a:latin typeface="SamsungOne-400" panose="020B0503030303020204" pitchFamily="34" charset="0"/>
                <a:ea typeface="SamsungOne-400" panose="020B0503030303020204" pitchFamily="34" charset="0"/>
              </a:rPr>
              <a:t>lần</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giọng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nói</a:t>
              </a:r>
              <a:endParaRPr lang="en-US" altLang="ko-KR" dirty="0">
                <a:solidFill>
                  <a:schemeClr val="bg1"/>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2" name="그룹 21"/>
          <p:cNvGrpSpPr/>
          <p:nvPr/>
        </p:nvGrpSpPr>
        <p:grpSpPr>
          <a:xfrm>
            <a:off x="648900" y="3377092"/>
            <a:ext cx="8530759" cy="292388"/>
            <a:chOff x="7183660" y="3892964"/>
            <a:chExt cx="8530759" cy="292388"/>
          </a:xfrm>
        </p:grpSpPr>
        <p:sp>
          <p:nvSpPr>
            <p:cNvPr id="23" name="사각형: 둥근 모서리 32">
              <a:extLst>
                <a:ext uri="{FF2B5EF4-FFF2-40B4-BE49-F238E27FC236}">
                  <a16:creationId xmlns:a16="http://schemas.microsoft.com/office/drawing/2014/main" id="{9F9FFF6C-7C72-4E08-8072-03F5113CBF51}"/>
                </a:ext>
              </a:extLst>
            </p:cNvPr>
            <p:cNvSpPr/>
            <p:nvPr/>
          </p:nvSpPr>
          <p:spPr>
            <a:xfrm>
              <a:off x="7183660" y="3916320"/>
              <a:ext cx="248933" cy="212364"/>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Ex</a:t>
              </a:r>
            </a:p>
          </p:txBody>
        </p:sp>
        <p:sp>
          <p:nvSpPr>
            <p:cNvPr id="24" name="직사각형 23"/>
            <p:cNvSpPr/>
            <p:nvPr/>
          </p:nvSpPr>
          <p:spPr>
            <a:xfrm>
              <a:off x="7373081" y="3892964"/>
              <a:ext cx="8341338" cy="292388"/>
            </a:xfrm>
            <a:prstGeom prst="rect">
              <a:avLst/>
            </a:prstGeom>
          </p:spPr>
          <p:txBody>
            <a:bodyPr wrap="square">
              <a:spAutoFit/>
            </a:bodyPr>
            <a:lstStyle/>
            <a:p>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nói rằng Taylor Swift là ca sĩ yêu thích của bạn, AI sẽ lặp lại câu trả lời tương tự vài tuần sau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7" name="그룹 6">
            <a:extLst>
              <a:ext uri="{FF2B5EF4-FFF2-40B4-BE49-F238E27FC236}">
                <a16:creationId xmlns:a16="http://schemas.microsoft.com/office/drawing/2014/main" id="{676EAFE0-4976-41C3-AD85-DC8D0DCB2BE9}"/>
              </a:ext>
            </a:extLst>
          </p:cNvPr>
          <p:cNvGrpSpPr/>
          <p:nvPr/>
        </p:nvGrpSpPr>
        <p:grpSpPr>
          <a:xfrm>
            <a:off x="3079204" y="4243797"/>
            <a:ext cx="3354666" cy="2013619"/>
            <a:chOff x="2924174" y="3918487"/>
            <a:chExt cx="3755429" cy="2254175"/>
          </a:xfrm>
        </p:grpSpPr>
        <p:pic>
          <p:nvPicPr>
            <p:cNvPr id="3" name="그림 2">
              <a:extLst>
                <a:ext uri="{FF2B5EF4-FFF2-40B4-BE49-F238E27FC236}">
                  <a16:creationId xmlns:a16="http://schemas.microsoft.com/office/drawing/2014/main" id="{C59F2E27-7093-46F6-8323-C284DC81DDDF}"/>
                </a:ext>
              </a:extLst>
            </p:cNvPr>
            <p:cNvPicPr>
              <a:picLocks noChangeAspect="1"/>
            </p:cNvPicPr>
            <p:nvPr/>
          </p:nvPicPr>
          <p:blipFill rotWithShape="1">
            <a:blip r:embed="rId5"/>
            <a:srcRect l="5730"/>
            <a:stretch/>
          </p:blipFill>
          <p:spPr>
            <a:xfrm>
              <a:off x="2924174" y="3918487"/>
              <a:ext cx="3755429" cy="2254175"/>
            </a:xfrm>
            <a:prstGeom prst="rect">
              <a:avLst/>
            </a:prstGeom>
          </p:spPr>
        </p:pic>
        <p:pic>
          <p:nvPicPr>
            <p:cNvPr id="5" name="그림 4">
              <a:extLst>
                <a:ext uri="{FF2B5EF4-FFF2-40B4-BE49-F238E27FC236}">
                  <a16:creationId xmlns:a16="http://schemas.microsoft.com/office/drawing/2014/main" id="{AAB2551A-4329-4979-BC5C-A15219780D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2268" t="28268" b="18313"/>
            <a:stretch/>
          </p:blipFill>
          <p:spPr>
            <a:xfrm>
              <a:off x="4095200" y="4242419"/>
              <a:ext cx="443771" cy="628273"/>
            </a:xfrm>
            <a:prstGeom prst="rect">
              <a:avLst/>
            </a:prstGeom>
          </p:spPr>
        </p:pic>
        <p:sp>
          <p:nvSpPr>
            <p:cNvPr id="6" name="TextBox 5">
              <a:extLst>
                <a:ext uri="{FF2B5EF4-FFF2-40B4-BE49-F238E27FC236}">
                  <a16:creationId xmlns:a16="http://schemas.microsoft.com/office/drawing/2014/main" id="{B86ACC1C-4B9B-4CE7-8555-64B97B00D0DF}"/>
                </a:ext>
              </a:extLst>
            </p:cNvPr>
            <p:cNvSpPr txBox="1"/>
            <p:nvPr/>
          </p:nvSpPr>
          <p:spPr>
            <a:xfrm>
              <a:off x="4538971" y="4402666"/>
              <a:ext cx="1388522" cy="307777"/>
            </a:xfrm>
            <a:prstGeom prst="rect">
              <a:avLst/>
            </a:prstGeom>
            <a:solidFill>
              <a:schemeClr val="bg1">
                <a:alpha val="23000"/>
              </a:schemeClr>
            </a:solidFill>
          </p:spPr>
          <p:txBody>
            <a:bodyPr wrap="none" rtlCol="0">
              <a:spAutoFit/>
            </a:bodyPr>
            <a:lstStyle/>
            <a:p>
              <a:pPr>
                <a:spcAft>
                  <a:spcPts val="1000"/>
                </a:spcAft>
                <a:buClr>
                  <a:srgbClr val="A5A5A5"/>
                </a:buClr>
                <a:buSzPct val="120000"/>
                <a:defRPr/>
              </a:pPr>
              <a:r>
                <a:rPr lang="en-US" altLang="ko-KR" sz="1400" b="1" dirty="0">
                  <a:latin typeface="SamsungOne-400" panose="020B0503030303020204" pitchFamily="34" charset="0"/>
                  <a:ea typeface="SamsungOne-400" panose="020B0503030303020204" pitchFamily="34" charset="0"/>
                </a:rPr>
                <a:t>HI!</a:t>
              </a:r>
              <a:r>
                <a:rPr lang="ko-KR" altLang="en-US" sz="1400" b="1" dirty="0">
                  <a:latin typeface="SamsungOne-400" panose="020B0503030303020204" pitchFamily="34" charset="0"/>
                </a:rPr>
                <a:t> </a:t>
              </a:r>
              <a:r>
                <a:rPr lang="en-US" altLang="ko-KR" sz="1400" b="1" dirty="0">
                  <a:latin typeface="SamsungOne-400" panose="020B0503030303020204" pitchFamily="34" charset="0"/>
                  <a:ea typeface="SamsungOne-400" panose="020B0503030303020204" pitchFamily="34" charset="0"/>
                </a:rPr>
                <a:t>I’M BARBIE!</a:t>
              </a:r>
              <a:endParaRPr lang="ko-KR" altLang="en-US" sz="1400" b="1" dirty="0">
                <a:latin typeface="SamsungOne-400" panose="020B0503030303020204" pitchFamily="34" charset="0"/>
              </a:endParaRPr>
            </a:p>
          </p:txBody>
        </p:sp>
      </p:grpSp>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Barbie – Xin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chào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Barbie</a:t>
            </a:r>
          </a:p>
        </p:txBody>
      </p:sp>
    </p:spTree>
    <p:custDataLst>
      <p:tags r:id="rId1"/>
    </p:custDataLst>
    <p:extLst>
      <p:ext uri="{BB962C8B-B14F-4D97-AF65-F5344CB8AC3E}">
        <p14:creationId xmlns:p14="http://schemas.microsoft.com/office/powerpoint/2010/main" val="1928322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giọng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nói</a:t>
              </a:r>
              <a:endParaRPr lang="en-US" altLang="ko-KR" dirty="0">
                <a:solidFill>
                  <a:schemeClr val="bg1"/>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4" name="그룹 3">
            <a:extLst>
              <a:ext uri="{FF2B5EF4-FFF2-40B4-BE49-F238E27FC236}">
                <a16:creationId xmlns:a16="http://schemas.microsoft.com/office/drawing/2014/main" id="{6D053A8D-193D-47AE-A56B-D1FB2F47D4B5}"/>
              </a:ext>
            </a:extLst>
          </p:cNvPr>
          <p:cNvGrpSpPr/>
          <p:nvPr/>
        </p:nvGrpSpPr>
        <p:grpSpPr>
          <a:xfrm>
            <a:off x="5516253" y="2792999"/>
            <a:ext cx="3938731" cy="2320569"/>
            <a:chOff x="5095429" y="3573015"/>
            <a:chExt cx="4104456" cy="2418209"/>
          </a:xfrm>
        </p:grpSpPr>
        <p:sp>
          <p:nvSpPr>
            <p:cNvPr id="16" name="모서리가 둥근 직사각형 4">
              <a:extLst>
                <a:ext uri="{FF2B5EF4-FFF2-40B4-BE49-F238E27FC236}">
                  <a16:creationId xmlns:a16="http://schemas.microsoft.com/office/drawing/2014/main" id="{4A71FF3E-7AAD-4075-BDC0-AE7DB0001192}"/>
                </a:ext>
              </a:extLst>
            </p:cNvPr>
            <p:cNvSpPr/>
            <p:nvPr/>
          </p:nvSpPr>
          <p:spPr>
            <a:xfrm>
              <a:off x="5095429" y="3573015"/>
              <a:ext cx="4104456" cy="24182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 name="그림 2">
              <a:extLst>
                <a:ext uri="{FF2B5EF4-FFF2-40B4-BE49-F238E27FC236}">
                  <a16:creationId xmlns:a16="http://schemas.microsoft.com/office/drawing/2014/main" id="{0F2DDD67-F3E5-41EF-8DD8-171203C763BD}"/>
                </a:ext>
              </a:extLst>
            </p:cNvPr>
            <p:cNvPicPr>
              <a:picLocks noChangeAspect="1"/>
            </p:cNvPicPr>
            <p:nvPr/>
          </p:nvPicPr>
          <p:blipFill rotWithShape="1">
            <a:blip r:embed="rId4"/>
            <a:srcRect t="4340" b="4502"/>
            <a:stretch/>
          </p:blipFill>
          <p:spPr>
            <a:xfrm>
              <a:off x="5170486" y="3638550"/>
              <a:ext cx="3975480" cy="2266950"/>
            </a:xfrm>
            <a:prstGeom prst="rect">
              <a:avLst/>
            </a:prstGeom>
          </p:spPr>
        </p:pic>
      </p:grpSp>
      <p:sp>
        <p:nvSpPr>
          <p:cNvPr id="11" name="직사각형 10">
            <a:extLst>
              <a:ext uri="{FF2B5EF4-FFF2-40B4-BE49-F238E27FC236}">
                <a16:creationId xmlns:a16="http://schemas.microsoft.com/office/drawing/2014/main" id="{4C065641-3666-4F94-9243-1B1A99D79ED7}"/>
              </a:ext>
            </a:extLst>
          </p:cNvPr>
          <p:cNvSpPr/>
          <p:nvPr/>
        </p:nvSpPr>
        <p:spPr>
          <a:xfrm>
            <a:off x="558924" y="1879047"/>
            <a:ext cx="4752546" cy="4519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Assist là dịch vụ chatbot tư vấn dành riêng cho miền, kết hợp kiến thức về tài chính tiêu dùng và ngành tài chính với các chức năng AI tương tác.</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Nó đang trở nên phổ biến từ các ngân hàng toàn cầu vì nó có thể cung cấp dịch vụ khách hàng 24 giờ một cách thuận tiện mà không tốn chi phí lao động.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Assist tích hợp dữ liệu giao dịch mới nhất của khách hàng vào cuộc trò chuyện để cung cấp phản hồi dựa trên các hoạt động tài chính cá nhân và lịch sử ngân hàng.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Nó cũng sử dụng phân tích dự đoán để dự đoán các câu hỏi và vấn đề của khách hàng, đồng thời cung cấp thông tin chi tiết và lời khuyên kịp thời trước khách hàng một bước.</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Hỗ trợ được xây dựng dựa trên xử lý ngôn ngữ tự nhiên</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và có thể thay thế các tác vụ như chuyển tiền, đặt chỗ và thay đổi mật khẩu.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Nó cũng có thể phân phối các kênh tương tác của khách hàng tới các nền tảng nhắn tin như Facebook Messenger và các nền tảng trợ lý AI như Alexa của Amazon.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Hỗ</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trợ</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107129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Kỹ</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trong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tuệ</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nhân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tạo</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5" name="직사각형 24">
            <a:extLst>
              <a:ext uri="{FF2B5EF4-FFF2-40B4-BE49-F238E27FC236}">
                <a16:creationId xmlns:a16="http://schemas.microsoft.com/office/drawing/2014/main" id="{47089650-64DB-435E-8A57-2B07E9A4ADB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4"/>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3.1.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Trí</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tuệ</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nhân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tạo</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biên</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3.2. Hình </a:t>
            </a:r>
            <a:r>
              <a:rPr lang="en-US" altLang="ko-KR" dirty="0" err="1">
                <a:solidFill>
                  <a:srgbClr val="A6A6A6"/>
                </a:solidFill>
                <a:latin typeface="SamsungOne-400" panose="020B0503030303020204" pitchFamily="34" charset="0"/>
                <a:ea typeface="SamsungOne-400" panose="020B0503030303020204" pitchFamily="34" charset="0"/>
              </a:rPr>
              <a:t>ảnh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chẩn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đoán</a:t>
            </a:r>
            <a:r>
              <a:rPr lang="en-US" altLang="ko-KR" dirty="0">
                <a:solidFill>
                  <a:srgbClr val="A6A6A6"/>
                </a:solidFill>
                <a:latin typeface="SamsungOne-400" panose="020B0503030303020204" pitchFamily="34" charset="0"/>
                <a:ea typeface="SamsungOne-400" panose="020B0503030303020204" pitchFamily="34" charset="0"/>
              </a:rPr>
              <a:t> y khoa</a:t>
            </a: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3.3. Xe </a:t>
            </a:r>
            <a:r>
              <a:rPr lang="en-US" altLang="ko-KR" dirty="0" err="1">
                <a:solidFill>
                  <a:srgbClr val="A6A6A6"/>
                </a:solidFill>
                <a:latin typeface="SamsungOne-400" panose="020B0503030303020204" pitchFamily="34" charset="0"/>
                <a:ea typeface="SamsungOne-400" panose="020B0503030303020204" pitchFamily="34" charset="0"/>
              </a:rPr>
              <a:t>tự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vận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hành</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3.4. </a:t>
            </a:r>
            <a:r>
              <a:rPr lang="en-US" altLang="ko-KR" dirty="0" err="1">
                <a:solidFill>
                  <a:srgbClr val="A6A6A6"/>
                </a:solidFill>
                <a:latin typeface="SamsungOne-400" panose="020B0503030303020204" pitchFamily="34" charset="0"/>
                <a:ea typeface="SamsungOne-400" panose="020B0503030303020204" pitchFamily="34" charset="0"/>
              </a:rPr>
              <a:t>Học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tăng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cường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3.5. AI </a:t>
            </a:r>
            <a:r>
              <a:rPr lang="en-US" altLang="ko-KR" dirty="0" err="1">
                <a:solidFill>
                  <a:srgbClr val="A6A6A6"/>
                </a:solidFill>
                <a:latin typeface="SamsungOne-400" panose="020B0503030303020204" pitchFamily="34" charset="0"/>
                <a:ea typeface="SamsungOne-400" panose="020B0503030303020204" pitchFamily="34" charset="0"/>
              </a:rPr>
              <a:t>hội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thoại</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5"/>
              </a:buBlip>
              <a:defRPr/>
            </a:pPr>
            <a:r>
              <a:rPr lang="en-US" altLang="ko-KR" dirty="0">
                <a:solidFill>
                  <a:srgbClr val="A6A6A6"/>
                </a:solidFill>
                <a:latin typeface="SamsungOne-400" panose="020B0503030303020204" pitchFamily="34" charset="0"/>
                <a:ea typeface="SamsungOne-400" panose="020B0503030303020204" pitchFamily="34" charset="0"/>
              </a:rPr>
              <a:t>3.6. GAN, XAI,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đào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5"/>
              </a:buBlip>
              <a:defRPr/>
            </a:pP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5"/>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572954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3" name="직사각형 3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34" name="그룹 33"/>
          <p:cNvGrpSpPr/>
          <p:nvPr/>
        </p:nvGrpSpPr>
        <p:grpSpPr>
          <a:xfrm>
            <a:off x="3099892" y="3326018"/>
            <a:ext cx="3705198" cy="2902392"/>
            <a:chOff x="4776904" y="2406617"/>
            <a:chExt cx="4062940" cy="3182623"/>
          </a:xfrm>
        </p:grpSpPr>
        <p:pic>
          <p:nvPicPr>
            <p:cNvPr id="35" name="그림 19">
              <a:extLst>
                <a:ext uri="{FF2B5EF4-FFF2-40B4-BE49-F238E27FC236}">
                  <a16:creationId xmlns:a16="http://schemas.microsoft.com/office/drawing/2014/main" id="{A08A5990-4B34-4F67-B3F1-F86384A77D74}"/>
                </a:ext>
              </a:extLst>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76904" y="3024689"/>
              <a:ext cx="4062940" cy="2564551"/>
            </a:xfrm>
            <a:prstGeom prst="rect">
              <a:avLst/>
            </a:prstGeom>
          </p:spPr>
        </p:pic>
        <p:sp>
          <p:nvSpPr>
            <p:cNvPr id="36" name="Rectangle 15">
              <a:extLst>
                <a:ext uri="{FF2B5EF4-FFF2-40B4-BE49-F238E27FC236}">
                  <a16:creationId xmlns:a16="http://schemas.microsoft.com/office/drawing/2014/main" id="{E486FAA5-254B-4485-B6B5-A5644ED2648D}"/>
                </a:ext>
              </a:extLst>
            </p:cNvPr>
            <p:cNvSpPr/>
            <p:nvPr/>
          </p:nvSpPr>
          <p:spPr>
            <a:xfrm>
              <a:off x="6034394" y="3129118"/>
              <a:ext cx="1562402" cy="168746"/>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solidFill>
                    <a:schemeClr val="bg2">
                      <a:lumMod val="25000"/>
                    </a:schemeClr>
                  </a:solidFill>
                  <a:latin typeface="SamsungOne-700" panose="020B0803030303020204" pitchFamily="34" charset="0"/>
                </a:rPr>
                <a:t>ĐIỆN TOÁN ĐÁM MÂY</a:t>
              </a:r>
              <a:endParaRPr lang="ko-KR" altLang="en-US" sz="1000" dirty="0">
                <a:solidFill>
                  <a:schemeClr val="bg2">
                    <a:lumMod val="25000"/>
                  </a:schemeClr>
                </a:solidFill>
                <a:latin typeface="SamsungOne-700" panose="020B0803030303020204" pitchFamily="34" charset="0"/>
              </a:endParaRPr>
            </a:p>
          </p:txBody>
        </p:sp>
        <p:sp>
          <p:nvSpPr>
            <p:cNvPr id="37" name="Rectangle 15">
              <a:extLst>
                <a:ext uri="{FF2B5EF4-FFF2-40B4-BE49-F238E27FC236}">
                  <a16:creationId xmlns:a16="http://schemas.microsoft.com/office/drawing/2014/main" id="{F036F790-19A3-4A7C-9C22-07643818ACAF}"/>
                </a:ext>
              </a:extLst>
            </p:cNvPr>
            <p:cNvSpPr/>
            <p:nvPr/>
          </p:nvSpPr>
          <p:spPr>
            <a:xfrm>
              <a:off x="5970548" y="4368284"/>
              <a:ext cx="1673285" cy="185621"/>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700" panose="020B0803030303020204" pitchFamily="34" charset="0"/>
                </a:rPr>
                <a:t>ĐIỆN TOÁN SƯƠNG MÙ</a:t>
              </a:r>
              <a:endParaRPr lang="ko-KR" altLang="en-US" sz="1100" dirty="0">
                <a:solidFill>
                  <a:schemeClr val="bg2">
                    <a:lumMod val="25000"/>
                  </a:schemeClr>
                </a:solidFill>
                <a:latin typeface="SamsungOne-700" panose="020B0803030303020204" pitchFamily="34" charset="0"/>
              </a:endParaRPr>
            </a:p>
          </p:txBody>
        </p:sp>
        <p:sp>
          <p:nvSpPr>
            <p:cNvPr id="38" name="Rectangle 15">
              <a:extLst>
                <a:ext uri="{FF2B5EF4-FFF2-40B4-BE49-F238E27FC236}">
                  <a16:creationId xmlns:a16="http://schemas.microsoft.com/office/drawing/2014/main" id="{153159B4-7000-4B38-9EE2-F3EDE2C7704E}"/>
                </a:ext>
              </a:extLst>
            </p:cNvPr>
            <p:cNvSpPr/>
            <p:nvPr/>
          </p:nvSpPr>
          <p:spPr>
            <a:xfrm>
              <a:off x="6081432" y="5374830"/>
              <a:ext cx="1453885" cy="185621"/>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25000"/>
                    </a:schemeClr>
                  </a:solidFill>
                  <a:latin typeface="SamsungOne-700" panose="020B0803030303020204" pitchFamily="34" charset="0"/>
                  <a:ea typeface="SamsungOne-700" panose="020B0803030303020204" pitchFamily="34" charset="0"/>
                </a:rPr>
                <a:t>ĐIỆN TOÁN BIÊN</a:t>
              </a:r>
            </a:p>
          </p:txBody>
        </p:sp>
        <p:pic>
          <p:nvPicPr>
            <p:cNvPr id="39" name="그림 7">
              <a:extLst>
                <a:ext uri="{FF2B5EF4-FFF2-40B4-BE49-F238E27FC236}">
                  <a16:creationId xmlns:a16="http://schemas.microsoft.com/office/drawing/2014/main" id="{0ACA863A-CD7A-4670-AC80-4947D8A7D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1498" y="2406617"/>
              <a:ext cx="593755" cy="643842"/>
            </a:xfrm>
            <a:prstGeom prst="rect">
              <a:avLst/>
            </a:prstGeom>
          </p:spPr>
        </p:pic>
        <p:grpSp>
          <p:nvGrpSpPr>
            <p:cNvPr id="40" name="그룹 23">
              <a:extLst>
                <a:ext uri="{FF2B5EF4-FFF2-40B4-BE49-F238E27FC236}">
                  <a16:creationId xmlns:a16="http://schemas.microsoft.com/office/drawing/2014/main" id="{D79014E7-BFBB-483C-BD3B-E74078A1714F}"/>
                </a:ext>
              </a:extLst>
            </p:cNvPr>
            <p:cNvGrpSpPr/>
            <p:nvPr/>
          </p:nvGrpSpPr>
          <p:grpSpPr>
            <a:xfrm>
              <a:off x="6070375" y="3709033"/>
              <a:ext cx="1476000" cy="551553"/>
              <a:chOff x="6007309" y="3941186"/>
              <a:chExt cx="1561280" cy="583421"/>
            </a:xfrm>
          </p:grpSpPr>
          <p:pic>
            <p:nvPicPr>
              <p:cNvPr id="48" name="그림 9">
                <a:extLst>
                  <a:ext uri="{FF2B5EF4-FFF2-40B4-BE49-F238E27FC236}">
                    <a16:creationId xmlns:a16="http://schemas.microsoft.com/office/drawing/2014/main" id="{5E3AB9BD-813F-4F4E-96E9-634B3A146B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7309" y="3941186"/>
                <a:ext cx="360000" cy="583421"/>
              </a:xfrm>
              <a:prstGeom prst="rect">
                <a:avLst/>
              </a:prstGeom>
            </p:spPr>
          </p:pic>
          <p:pic>
            <p:nvPicPr>
              <p:cNvPr id="49" name="그림 31">
                <a:extLst>
                  <a:ext uri="{FF2B5EF4-FFF2-40B4-BE49-F238E27FC236}">
                    <a16:creationId xmlns:a16="http://schemas.microsoft.com/office/drawing/2014/main" id="{88392F11-2A8E-48F4-8422-F0E180F7A3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949" y="3941186"/>
                <a:ext cx="360000" cy="583421"/>
              </a:xfrm>
              <a:prstGeom prst="rect">
                <a:avLst/>
              </a:prstGeom>
            </p:spPr>
          </p:pic>
          <p:pic>
            <p:nvPicPr>
              <p:cNvPr id="50" name="그림 32">
                <a:extLst>
                  <a:ext uri="{FF2B5EF4-FFF2-40B4-BE49-F238E27FC236}">
                    <a16:creationId xmlns:a16="http://schemas.microsoft.com/office/drawing/2014/main" id="{888CBB33-6FB2-45BE-AE5D-B97C54C55E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8589" y="3941186"/>
                <a:ext cx="360000" cy="583421"/>
              </a:xfrm>
              <a:prstGeom prst="rect">
                <a:avLst/>
              </a:prstGeom>
            </p:spPr>
          </p:pic>
        </p:grpSp>
        <p:pic>
          <p:nvPicPr>
            <p:cNvPr id="41" name="그림 14">
              <a:extLst>
                <a:ext uri="{FF2B5EF4-FFF2-40B4-BE49-F238E27FC236}">
                  <a16:creationId xmlns:a16="http://schemas.microsoft.com/office/drawing/2014/main" id="{B0EE374C-43FE-489F-AFBE-26187F42BA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6254" y="4693780"/>
              <a:ext cx="214445" cy="612605"/>
            </a:xfrm>
            <a:prstGeom prst="rect">
              <a:avLst/>
            </a:prstGeom>
          </p:spPr>
        </p:pic>
        <p:pic>
          <p:nvPicPr>
            <p:cNvPr id="42" name="그림 39">
              <a:extLst>
                <a:ext uri="{FF2B5EF4-FFF2-40B4-BE49-F238E27FC236}">
                  <a16:creationId xmlns:a16="http://schemas.microsoft.com/office/drawing/2014/main" id="{4ED44851-0942-459C-9F59-2C5511C845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6085" y="4812063"/>
              <a:ext cx="451075" cy="376038"/>
            </a:xfrm>
            <a:prstGeom prst="rect">
              <a:avLst/>
            </a:prstGeom>
          </p:spPr>
        </p:pic>
        <p:pic>
          <p:nvPicPr>
            <p:cNvPr id="43" name="그림 40">
              <a:extLst>
                <a:ext uri="{FF2B5EF4-FFF2-40B4-BE49-F238E27FC236}">
                  <a16:creationId xmlns:a16="http://schemas.microsoft.com/office/drawing/2014/main" id="{2E199FF4-35C3-488F-BC9C-F6C478EBC1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2672" y="4768942"/>
              <a:ext cx="383950" cy="462280"/>
            </a:xfrm>
            <a:prstGeom prst="rect">
              <a:avLst/>
            </a:prstGeom>
          </p:spPr>
        </p:pic>
        <p:pic>
          <p:nvPicPr>
            <p:cNvPr id="44" name="그림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9808" y="4716141"/>
              <a:ext cx="296864" cy="567883"/>
            </a:xfrm>
            <a:prstGeom prst="rect">
              <a:avLst/>
            </a:prstGeom>
          </p:spPr>
        </p:pic>
        <p:pic>
          <p:nvPicPr>
            <p:cNvPr id="45" name="그림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5218" y="4701045"/>
              <a:ext cx="344784" cy="598075"/>
            </a:xfrm>
            <a:prstGeom prst="rect">
              <a:avLst/>
            </a:prstGeom>
          </p:spPr>
        </p:pic>
        <p:pic>
          <p:nvPicPr>
            <p:cNvPr id="46" name="그림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81808" y="4661603"/>
              <a:ext cx="1199965" cy="676958"/>
            </a:xfrm>
            <a:prstGeom prst="rect">
              <a:avLst/>
            </a:prstGeom>
          </p:spPr>
        </p:pic>
        <p:sp>
          <p:nvSpPr>
            <p:cNvPr id="47" name="Rectangle 1">
              <a:extLst>
                <a:ext uri="{FF2B5EF4-FFF2-40B4-BE49-F238E27FC236}">
                  <a16:creationId xmlns:a16="http://schemas.microsoft.com/office/drawing/2014/main" id="{F84DE476-C7F7-4D3B-8392-A2D06E261FDC}"/>
                </a:ext>
              </a:extLst>
            </p:cNvPr>
            <p:cNvSpPr/>
            <p:nvPr/>
          </p:nvSpPr>
          <p:spPr>
            <a:xfrm>
              <a:off x="6637465" y="4720420"/>
              <a:ext cx="200291" cy="69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5" name="사각형: 둥근 모서리 32">
            <a:extLst>
              <a:ext uri="{FF2B5EF4-FFF2-40B4-BE49-F238E27FC236}">
                <a16:creationId xmlns:a16="http://schemas.microsoft.com/office/drawing/2014/main" id="{3A3759BA-7C5B-4F75-BF08-5F7496C25A25}"/>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400" panose="020B0503030303020204" pitchFamily="34" charset="0"/>
                <a:ea typeface="SamsungOne-400" panose="020B0503030303020204" pitchFamily="34" charset="0"/>
              </a:rPr>
              <a:t>CB Insights</a:t>
            </a:r>
          </a:p>
        </p:txBody>
      </p:sp>
      <p:sp>
        <p:nvSpPr>
          <p:cNvPr id="26" name="직사각형 25">
            <a:extLst>
              <a:ext uri="{FF2B5EF4-FFF2-40B4-BE49-F238E27FC236}">
                <a16:creationId xmlns:a16="http://schemas.microsoft.com/office/drawing/2014/main" id="{4C065641-3666-4F94-9243-1B1A99D79ED7}"/>
              </a:ext>
            </a:extLst>
          </p:cNvPr>
          <p:cNvSpPr/>
          <p:nvPr/>
        </p:nvSpPr>
        <p:spPr>
          <a:xfrm>
            <a:off x="558924" y="1879047"/>
            <a:ext cx="9180558"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4"/>
              </a:buBlip>
              <a:defRPr/>
            </a:pPr>
            <a:r>
              <a:rPr lang="vi-VN" altLang="ko-KR" sz="1400" dirty="0">
                <a:solidFill>
                  <a:schemeClr val="tx1"/>
                </a:solidFill>
                <a:latin typeface="SamsungOne-400" panose="020B0503030303020204" pitchFamily="34" charset="0"/>
                <a:ea typeface="SamsungOne-400" panose="020B0503030303020204" pitchFamily="34" charset="0"/>
              </a:rPr>
              <a:t>Việc chạy các thuật toán trí tuệ nhân tạo trên các thiết bị biên, như điện thoại thông minh hoặc ô tô, hoặc thậm chí là thiết bị đeo, thay vì giao tiếp với đám mây trung tâm hoặc máy chủ đem đến cho thiết bị khả năng xử lý thông tin cục bộ và phản ứng nhanh hơn với các tình huống.</a:t>
            </a:r>
          </a:p>
          <a:p>
            <a:pPr marL="115888" indent="-115888">
              <a:spcAft>
                <a:spcPts val="1000"/>
              </a:spcAft>
              <a:buClr>
                <a:srgbClr val="A5A5A5"/>
              </a:buClr>
              <a:buSzPct val="120000"/>
              <a:buBlip>
                <a:blip r:embed="rId14"/>
              </a:buBlip>
              <a:defRPr/>
            </a:pPr>
            <a:r>
              <a:rPr lang="vi-VN" altLang="ko-KR" sz="1400" dirty="0">
                <a:solidFill>
                  <a:schemeClr val="tx1"/>
                </a:solidFill>
                <a:latin typeface="SamsungOne-400" panose="020B0503030303020204" pitchFamily="34" charset="0"/>
                <a:ea typeface="SamsungOne-400" panose="020B0503030303020204" pitchFamily="34" charset="0"/>
              </a:rPr>
              <a:t>Ví dụ: một chiếc xe tự hành phải phản hồi trong thời gian thực với những gì đang xảy ra trên đường và hoạt động ở những khu vực không có kết nối internet. Các quyết định nhạy cảm với thời gian và độ trễ có thể gây tử vong.</a:t>
            </a:r>
          </a:p>
        </p:txBody>
      </p:sp>
      <p:sp>
        <p:nvSpPr>
          <p:cNvPr id="28" name="직사각형 2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niệm</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600458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그룹 6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6" name="직사각형 6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67" name="직사각형 6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68" name="사각형: 둥근 모서리 32">
            <a:extLst>
              <a:ext uri="{FF2B5EF4-FFF2-40B4-BE49-F238E27FC236}">
                <a16:creationId xmlns:a16="http://schemas.microsoft.com/office/drawing/2014/main" id="{9F9FFF6C-7C72-4E08-8072-03F5113CBF51}"/>
              </a:ext>
            </a:extLst>
          </p:cNvPr>
          <p:cNvSpPr/>
          <p:nvPr/>
        </p:nvSpPr>
        <p:spPr>
          <a:xfrm>
            <a:off x="8558334" y="6140798"/>
            <a:ext cx="893542"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dirty="0">
                <a:latin typeface="SamsungOne-400" panose="020B0503030303020204" pitchFamily="34" charset="0"/>
                <a:ea typeface="SamsungOne-400" panose="020B0503030303020204" pitchFamily="34" charset="0"/>
              </a:rPr>
              <a:t>CB Insights</a:t>
            </a:r>
          </a:p>
        </p:txBody>
      </p:sp>
      <p:grpSp>
        <p:nvGrpSpPr>
          <p:cNvPr id="3" name="그룹 2">
            <a:extLst>
              <a:ext uri="{FF2B5EF4-FFF2-40B4-BE49-F238E27FC236}">
                <a16:creationId xmlns:a16="http://schemas.microsoft.com/office/drawing/2014/main" id="{6D1237BA-4CB4-4CEA-9AA4-5F81DC6989F6}"/>
              </a:ext>
            </a:extLst>
          </p:cNvPr>
          <p:cNvGrpSpPr/>
          <p:nvPr/>
        </p:nvGrpSpPr>
        <p:grpSpPr>
          <a:xfrm>
            <a:off x="471948" y="1831077"/>
            <a:ext cx="8979927" cy="4163545"/>
            <a:chOff x="547519" y="1799933"/>
            <a:chExt cx="8979927" cy="4163545"/>
          </a:xfrm>
        </p:grpSpPr>
        <p:sp>
          <p:nvSpPr>
            <p:cNvPr id="40" name="모서리가 둥근 직사각형 4">
              <a:extLst>
                <a:ext uri="{FF2B5EF4-FFF2-40B4-BE49-F238E27FC236}">
                  <a16:creationId xmlns:a16="http://schemas.microsoft.com/office/drawing/2014/main" id="{B85F0444-5C88-40FD-A2BD-88440ECF2544}"/>
                </a:ext>
              </a:extLst>
            </p:cNvPr>
            <p:cNvSpPr/>
            <p:nvPr/>
          </p:nvSpPr>
          <p:spPr>
            <a:xfrm>
              <a:off x="547519" y="1799933"/>
              <a:ext cx="8979927" cy="416354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 name="그룹 1">
              <a:extLst>
                <a:ext uri="{FF2B5EF4-FFF2-40B4-BE49-F238E27FC236}">
                  <a16:creationId xmlns:a16="http://schemas.microsoft.com/office/drawing/2014/main" id="{CC22009D-2748-4B05-A3FD-4E80728FAAA9}"/>
                </a:ext>
              </a:extLst>
            </p:cNvPr>
            <p:cNvGrpSpPr/>
            <p:nvPr/>
          </p:nvGrpSpPr>
          <p:grpSpPr>
            <a:xfrm>
              <a:off x="862808" y="2010074"/>
              <a:ext cx="7811653" cy="3764839"/>
              <a:chOff x="641026" y="2006688"/>
              <a:chExt cx="7811653" cy="3764839"/>
            </a:xfrm>
          </p:grpSpPr>
          <p:sp>
            <p:nvSpPr>
              <p:cNvPr id="69" name="Rectangle 15">
                <a:extLst>
                  <a:ext uri="{FF2B5EF4-FFF2-40B4-BE49-F238E27FC236}">
                    <a16:creationId xmlns:a16="http://schemas.microsoft.com/office/drawing/2014/main" id="{0665029B-F79A-4EB3-A2DE-684EAD9F64B2}"/>
                  </a:ext>
                </a:extLst>
              </p:cNvPr>
              <p:cNvSpPr/>
              <p:nvPr/>
            </p:nvSpPr>
            <p:spPr>
              <a:xfrm>
                <a:off x="641026" y="3105814"/>
                <a:ext cx="768944" cy="1292662"/>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400" dirty="0">
                    <a:solidFill>
                      <a:schemeClr val="tx1">
                        <a:lumMod val="50000"/>
                        <a:lumOff val="50000"/>
                      </a:schemeClr>
                    </a:solidFill>
                    <a:latin typeface="SamsungOne-700" panose="020B0803030303020204" pitchFamily="34" charset="0"/>
                    <a:ea typeface="SamsungOne-700" panose="020B0803030303020204" pitchFamily="34" charset="0"/>
                  </a:rPr>
                  <a:t>Trí tuệ nhân tạo biên </a:t>
                </a:r>
              </a:p>
              <a:p>
                <a:pPr algn="ctr"/>
                <a:r>
                  <a:rPr lang="vi-VN" altLang="ko-KR" sz="1400" dirty="0">
                    <a:solidFill>
                      <a:schemeClr val="tx1">
                        <a:lumMod val="50000"/>
                        <a:lumOff val="50000"/>
                      </a:schemeClr>
                    </a:solidFill>
                    <a:latin typeface="SamsungOne-700" panose="020B0803030303020204" pitchFamily="34" charset="0"/>
                    <a:ea typeface="SamsungOne-700" panose="020B0803030303020204" pitchFamily="34" charset="0"/>
                  </a:rPr>
                  <a:t>trường hợp sử dụng</a:t>
                </a:r>
              </a:p>
            </p:txBody>
          </p:sp>
          <p:sp>
            <p:nvSpPr>
              <p:cNvPr id="70" name="Rectangle 15">
                <a:extLst>
                  <a:ext uri="{FF2B5EF4-FFF2-40B4-BE49-F238E27FC236}">
                    <a16:creationId xmlns:a16="http://schemas.microsoft.com/office/drawing/2014/main" id="{134209E2-E154-4C6A-A323-85B6BBD2B860}"/>
                  </a:ext>
                </a:extLst>
              </p:cNvPr>
              <p:cNvSpPr/>
              <p:nvPr/>
            </p:nvSpPr>
            <p:spPr>
              <a:xfrm>
                <a:off x="6827373" y="3151564"/>
                <a:ext cx="1620000" cy="147732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Thị giác dành cho thiết bị giám sát trẻ em, máy bay không người lái, robot và các thiết bị khác có thể phản ứng với các tình huống mà không cần kết nối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internet</a:t>
                </a:r>
              </a:p>
            </p:txBody>
          </p:sp>
          <p:cxnSp>
            <p:nvCxnSpPr>
              <p:cNvPr id="71" name="직선 연결선 52">
                <a:extLst>
                  <a:ext uri="{FF2B5EF4-FFF2-40B4-BE49-F238E27FC236}">
                    <a16:creationId xmlns:a16="http://schemas.microsoft.com/office/drawing/2014/main" id="{378728D4-936E-48B7-8725-6A43657EABD8}"/>
                  </a:ext>
                </a:extLst>
              </p:cNvPr>
              <p:cNvCxnSpPr/>
              <p:nvPr/>
            </p:nvCxnSpPr>
            <p:spPr>
              <a:xfrm>
                <a:off x="6827373"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2" name="Rectangle 15">
                <a:extLst>
                  <a:ext uri="{FF2B5EF4-FFF2-40B4-BE49-F238E27FC236}">
                    <a16:creationId xmlns:a16="http://schemas.microsoft.com/office/drawing/2014/main" id="{8802535C-5AD8-4461-BD13-5D9813A40AF5}"/>
                  </a:ext>
                </a:extLst>
              </p:cNvPr>
              <p:cNvSpPr/>
              <p:nvPr/>
            </p:nvSpPr>
            <p:spPr>
              <a:xfrm>
                <a:off x="5106181" y="3151564"/>
                <a:ext cx="1620000"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Quyết định </a:t>
                </a:r>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lái</a:t>
                </a: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xe</a:t>
                </a: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tức</a:t>
                </a: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thì</a:t>
                </a:r>
                <a:endPar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endParaRPr>
              </a:p>
            </p:txBody>
          </p:sp>
          <p:cxnSp>
            <p:nvCxnSpPr>
              <p:cNvPr id="73" name="직선 연결선 51">
                <a:extLst>
                  <a:ext uri="{FF2B5EF4-FFF2-40B4-BE49-F238E27FC236}">
                    <a16:creationId xmlns:a16="http://schemas.microsoft.com/office/drawing/2014/main" id="{BDC3E9D6-59C9-4770-9288-39C78EF65D1B}"/>
                  </a:ext>
                </a:extLst>
              </p:cNvPr>
              <p:cNvCxnSpPr/>
              <p:nvPr/>
            </p:nvCxnSpPr>
            <p:spPr>
              <a:xfrm>
                <a:off x="5106181"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15">
                <a:extLst>
                  <a:ext uri="{FF2B5EF4-FFF2-40B4-BE49-F238E27FC236}">
                    <a16:creationId xmlns:a16="http://schemas.microsoft.com/office/drawing/2014/main" id="{C1EEC96D-A23B-4BC6-B404-D902BD2B2E97}"/>
                  </a:ext>
                </a:extLst>
              </p:cNvPr>
              <p:cNvSpPr/>
              <p:nvPr/>
            </p:nvSpPr>
            <p:spPr>
              <a:xfrm>
                <a:off x="3384990" y="3151564"/>
                <a:ext cx="1620000" cy="100027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300" dirty="0">
                    <a:solidFill>
                      <a:schemeClr val="tx1">
                        <a:lumMod val="75000"/>
                        <a:lumOff val="25000"/>
                      </a:schemeClr>
                    </a:solidFill>
                    <a:latin typeface="SamsungOne-400" panose="020B0503030303020204" pitchFamily="34" charset="0"/>
                    <a:ea typeface="SamsungOne-400" panose="020B0503030303020204" pitchFamily="34" charset="0"/>
                  </a:rPr>
                  <a:t>Nhận dạng khuôn mặt </a:t>
                </a:r>
              </a:p>
              <a:p>
                <a:pPr algn="ctr"/>
                <a:r>
                  <a:rPr lang="vi-VN" altLang="ko-KR" sz="1300" dirty="0">
                    <a:solidFill>
                      <a:schemeClr val="tx1">
                        <a:lumMod val="75000"/>
                        <a:lumOff val="25000"/>
                      </a:schemeClr>
                    </a:solidFill>
                    <a:latin typeface="SamsungOne-400" panose="020B0503030303020204" pitchFamily="34" charset="0"/>
                    <a:ea typeface="SamsungOne-400" panose="020B0503030303020204" pitchFamily="34" charset="0"/>
                  </a:rPr>
                  <a:t>trên thiết bị và nhận dạng đối tượng, dữ liệu người dùng không tách khỏi thiết bị</a:t>
                </a:r>
              </a:p>
            </p:txBody>
          </p:sp>
          <p:cxnSp>
            <p:nvCxnSpPr>
              <p:cNvPr id="75" name="직선 연결선 50">
                <a:extLst>
                  <a:ext uri="{FF2B5EF4-FFF2-40B4-BE49-F238E27FC236}">
                    <a16:creationId xmlns:a16="http://schemas.microsoft.com/office/drawing/2014/main" id="{1C8D57B4-3518-48F9-9AE8-5ACDF2092EBC}"/>
                  </a:ext>
                </a:extLst>
              </p:cNvPr>
              <p:cNvCxnSpPr/>
              <p:nvPr/>
            </p:nvCxnSpPr>
            <p:spPr>
              <a:xfrm>
                <a:off x="3384990"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15">
                <a:extLst>
                  <a:ext uri="{FF2B5EF4-FFF2-40B4-BE49-F238E27FC236}">
                    <a16:creationId xmlns:a16="http://schemas.microsoft.com/office/drawing/2014/main" id="{2CA321C8-CD2E-4B8E-90CB-EDA819E2829B}"/>
                  </a:ext>
                </a:extLst>
              </p:cNvPr>
              <p:cNvSpPr/>
              <p:nvPr/>
            </p:nvSpPr>
            <p:spPr>
              <a:xfrm>
                <a:off x="1663799" y="3151564"/>
                <a:ext cx="1620000" cy="80021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300" dirty="0">
                    <a:solidFill>
                      <a:schemeClr val="tx1">
                        <a:lumMod val="75000"/>
                        <a:lumOff val="25000"/>
                      </a:schemeClr>
                    </a:solidFill>
                    <a:latin typeface="SamsungOne-400" panose="020B0503030303020204" pitchFamily="34" charset="0"/>
                    <a:ea typeface="SamsungOne-400" panose="020B0503030303020204" pitchFamily="34" charset="0"/>
                  </a:rPr>
                  <a:t>Camera thông minh trong nhà có thể phát hiện ra người đã đi vào một khu vực</a:t>
                </a:r>
              </a:p>
            </p:txBody>
          </p:sp>
          <p:cxnSp>
            <p:nvCxnSpPr>
              <p:cNvPr id="77" name="직선 연결선 44">
                <a:extLst>
                  <a:ext uri="{FF2B5EF4-FFF2-40B4-BE49-F238E27FC236}">
                    <a16:creationId xmlns:a16="http://schemas.microsoft.com/office/drawing/2014/main" id="{7D9A8373-E93A-41E7-9EC8-FE90E0C5D2E2}"/>
                  </a:ext>
                </a:extLst>
              </p:cNvPr>
              <p:cNvCxnSpPr/>
              <p:nvPr/>
            </p:nvCxnSpPr>
            <p:spPr>
              <a:xfrm>
                <a:off x="1663799" y="3065920"/>
                <a:ext cx="1620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그룹 77">
                <a:extLst>
                  <a:ext uri="{FF2B5EF4-FFF2-40B4-BE49-F238E27FC236}">
                    <a16:creationId xmlns:a16="http://schemas.microsoft.com/office/drawing/2014/main" id="{D13B105B-704A-4E6A-8736-86A8A740B1F7}"/>
                  </a:ext>
                </a:extLst>
              </p:cNvPr>
              <p:cNvGrpSpPr/>
              <p:nvPr/>
            </p:nvGrpSpPr>
            <p:grpSpPr>
              <a:xfrm>
                <a:off x="1753799" y="4691527"/>
                <a:ext cx="6698880" cy="1080000"/>
                <a:chOff x="1753799" y="4045220"/>
                <a:chExt cx="6698880" cy="1080000"/>
              </a:xfrm>
            </p:grpSpPr>
            <p:sp>
              <p:nvSpPr>
                <p:cNvPr id="79" name="모서리가 둥근 직사각형 77">
                  <a:extLst>
                    <a:ext uri="{FF2B5EF4-FFF2-40B4-BE49-F238E27FC236}">
                      <a16:creationId xmlns:a16="http://schemas.microsoft.com/office/drawing/2014/main" id="{8B7D9809-87E9-4ABC-A08D-3DAF14012F9D}"/>
                    </a:ext>
                  </a:extLst>
                </p:cNvPr>
                <p:cNvSpPr/>
                <p:nvPr/>
              </p:nvSpPr>
              <p:spPr>
                <a:xfrm>
                  <a:off x="6917372" y="4045220"/>
                  <a:ext cx="1535307" cy="1080000"/>
                </a:xfrm>
                <a:prstGeom prst="roundRect">
                  <a:avLst>
                    <a:gd name="adj" fmla="val 7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80" name="그룹 48">
                  <a:extLst>
                    <a:ext uri="{FF2B5EF4-FFF2-40B4-BE49-F238E27FC236}">
                      <a16:creationId xmlns:a16="http://schemas.microsoft.com/office/drawing/2014/main" id="{A5117F87-B178-4804-B23A-197375CB1B87}"/>
                    </a:ext>
                  </a:extLst>
                </p:cNvPr>
                <p:cNvGrpSpPr/>
                <p:nvPr/>
              </p:nvGrpSpPr>
              <p:grpSpPr>
                <a:xfrm>
                  <a:off x="7067906" y="4420366"/>
                  <a:ext cx="1242399" cy="362091"/>
                  <a:chOff x="7440933" y="4933280"/>
                  <a:chExt cx="1242399" cy="362091"/>
                </a:xfrm>
              </p:grpSpPr>
              <p:sp>
                <p:nvSpPr>
                  <p:cNvPr id="94" name="TextBox 93">
                    <a:extLst>
                      <a:ext uri="{FF2B5EF4-FFF2-40B4-BE49-F238E27FC236}">
                        <a16:creationId xmlns:a16="http://schemas.microsoft.com/office/drawing/2014/main" id="{FA73AC81-54B2-465A-9E66-667569A63EDD}"/>
                      </a:ext>
                    </a:extLst>
                  </p:cNvPr>
                  <p:cNvSpPr txBox="1"/>
                  <p:nvPr/>
                </p:nvSpPr>
                <p:spPr>
                  <a:xfrm>
                    <a:off x="8027253" y="4983520"/>
                    <a:ext cx="656079" cy="200055"/>
                  </a:xfrm>
                  <a:prstGeom prst="rect">
                    <a:avLst/>
                  </a:prstGeom>
                  <a:noFill/>
                </p:spPr>
                <p:txBody>
                  <a:bodyPr wrap="square" lIns="0" tIns="0" rIns="0" bIns="0" rtlCol="0" anchor="b" anchorCtr="0">
                    <a:spAutoFit/>
                  </a:bodyPr>
                  <a:lstStyle/>
                  <a:p>
                    <a:pPr algn="ctr" defTabSz="914400" latinLnBrk="1"/>
                    <a:r>
                      <a:rPr lang="en-US" altLang="ko-KR" sz="1300" dirty="0">
                        <a:latin typeface="SamsungOne-400" panose="020B0503030303020204" pitchFamily="34" charset="0"/>
                        <a:ea typeface="SamsungOne-400" panose="020B0503030303020204" pitchFamily="34" charset="0"/>
                      </a:rPr>
                      <a:t>Myriad X</a:t>
                    </a:r>
                    <a:endParaRPr lang="ko-KR" altLang="en-US" sz="1300" dirty="0">
                      <a:latin typeface="SamsungOne-400" panose="020B0503030303020204" pitchFamily="34" charset="0"/>
                    </a:endParaRPr>
                  </a:p>
                </p:txBody>
              </p:sp>
              <p:pic>
                <p:nvPicPr>
                  <p:cNvPr id="95" name="그림 39">
                    <a:extLst>
                      <a:ext uri="{FF2B5EF4-FFF2-40B4-BE49-F238E27FC236}">
                        <a16:creationId xmlns:a16="http://schemas.microsoft.com/office/drawing/2014/main" id="{187EB196-B19B-4485-877E-0B85C40C98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33" y="4933280"/>
                    <a:ext cx="510822" cy="362091"/>
                  </a:xfrm>
                  <a:prstGeom prst="rect">
                    <a:avLst/>
                  </a:prstGeom>
                </p:spPr>
              </p:pic>
            </p:grpSp>
            <p:sp>
              <p:nvSpPr>
                <p:cNvPr id="81" name="모서리가 둥근 직사각형 76">
                  <a:extLst>
                    <a:ext uri="{FF2B5EF4-FFF2-40B4-BE49-F238E27FC236}">
                      <a16:creationId xmlns:a16="http://schemas.microsoft.com/office/drawing/2014/main" id="{FA324B22-90B1-4AF1-8C08-A3A87E93FF70}"/>
                    </a:ext>
                  </a:extLst>
                </p:cNvPr>
                <p:cNvSpPr/>
                <p:nvPr/>
              </p:nvSpPr>
              <p:spPr>
                <a:xfrm>
                  <a:off x="5196180" y="4045220"/>
                  <a:ext cx="1518871"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82" name="그룹 47">
                  <a:extLst>
                    <a:ext uri="{FF2B5EF4-FFF2-40B4-BE49-F238E27FC236}">
                      <a16:creationId xmlns:a16="http://schemas.microsoft.com/office/drawing/2014/main" id="{E85C1F04-A031-4F59-BA4D-E69D25F9BA84}"/>
                    </a:ext>
                  </a:extLst>
                </p:cNvPr>
                <p:cNvGrpSpPr/>
                <p:nvPr/>
              </p:nvGrpSpPr>
              <p:grpSpPr>
                <a:xfrm>
                  <a:off x="5398576" y="4254329"/>
                  <a:ext cx="1117898" cy="670610"/>
                  <a:chOff x="6272357" y="5262100"/>
                  <a:chExt cx="1117898" cy="670610"/>
                </a:xfrm>
              </p:grpSpPr>
              <p:pic>
                <p:nvPicPr>
                  <p:cNvPr id="92" name="그림 16">
                    <a:extLst>
                      <a:ext uri="{FF2B5EF4-FFF2-40B4-BE49-F238E27FC236}">
                        <a16:creationId xmlns:a16="http://schemas.microsoft.com/office/drawing/2014/main" id="{23107397-2704-4586-8F8C-1FEBCB2CB3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2357" y="5262100"/>
                    <a:ext cx="294727" cy="670610"/>
                  </a:xfrm>
                  <a:prstGeom prst="rect">
                    <a:avLst/>
                  </a:prstGeom>
                </p:spPr>
              </p:pic>
              <p:sp>
                <p:nvSpPr>
                  <p:cNvPr id="93" name="TextBox 92">
                    <a:extLst>
                      <a:ext uri="{FF2B5EF4-FFF2-40B4-BE49-F238E27FC236}">
                        <a16:creationId xmlns:a16="http://schemas.microsoft.com/office/drawing/2014/main" id="{D0CC15BB-B5F1-4035-ADEC-F5428E331532}"/>
                      </a:ext>
                    </a:extLst>
                  </p:cNvPr>
                  <p:cNvSpPr txBox="1"/>
                  <p:nvPr/>
                </p:nvSpPr>
                <p:spPr>
                  <a:xfrm>
                    <a:off x="6596902" y="5400058"/>
                    <a:ext cx="793353" cy="400110"/>
                  </a:xfrm>
                  <a:prstGeom prst="rect">
                    <a:avLst/>
                  </a:prstGeom>
                  <a:noFill/>
                </p:spPr>
                <p:txBody>
                  <a:bodyPr wrap="square" lIns="0" tIns="0" rIns="0" bIns="0" rtlCol="0" anchor="b" anchorCtr="0">
                    <a:spAutoFit/>
                  </a:bodyPr>
                  <a:lstStyle/>
                  <a:p>
                    <a:pPr algn="ctr" defTabSz="914400" latinLnBrk="1"/>
                    <a:r>
                      <a:rPr lang="en-US" altLang="ko-KR" sz="1300" dirty="0">
                        <a:latin typeface="SamsungOne-400" panose="020B0503030303020204" pitchFamily="34" charset="0"/>
                        <a:ea typeface="SamsungOne-400" panose="020B0503030303020204" pitchFamily="34" charset="0"/>
                      </a:rPr>
                      <a:t>chip AI </a:t>
                    </a:r>
                    <a:r>
                      <a:rPr lang="en-US" altLang="ko-KR" sz="1300" dirty="0" err="1">
                        <a:latin typeface="SamsungOne-400" panose="020B0503030303020204" pitchFamily="34" charset="0"/>
                        <a:ea typeface="SamsungOne-400" panose="020B0503030303020204" pitchFamily="34" charset="0"/>
                      </a:rPr>
                      <a:t>tùy</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chỉnh</a:t>
                    </a:r>
                    <a:endParaRPr lang="en-US" altLang="ko-KR" sz="1300" dirty="0">
                      <a:latin typeface="SamsungOne-400" panose="020B0503030303020204" pitchFamily="34" charset="0"/>
                      <a:ea typeface="SamsungOne-400" panose="020B0503030303020204" pitchFamily="34" charset="0"/>
                    </a:endParaRPr>
                  </a:p>
                </p:txBody>
              </p:sp>
            </p:grpSp>
            <p:sp>
              <p:nvSpPr>
                <p:cNvPr id="83" name="모서리가 둥근 직사각형 75">
                  <a:extLst>
                    <a:ext uri="{FF2B5EF4-FFF2-40B4-BE49-F238E27FC236}">
                      <a16:creationId xmlns:a16="http://schemas.microsoft.com/office/drawing/2014/main" id="{58C2499A-093E-4AEE-9BB8-1EADF9CA2CB5}"/>
                    </a:ext>
                  </a:extLst>
                </p:cNvPr>
                <p:cNvSpPr/>
                <p:nvPr/>
              </p:nvSpPr>
              <p:spPr>
                <a:xfrm>
                  <a:off x="3474990" y="4045220"/>
                  <a:ext cx="1518872" cy="1080000"/>
                </a:xfrm>
                <a:prstGeom prst="roundRect">
                  <a:avLst>
                    <a:gd name="adj" fmla="val 11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84" name="모서리가 둥근 직사각형 74">
                  <a:extLst>
                    <a:ext uri="{FF2B5EF4-FFF2-40B4-BE49-F238E27FC236}">
                      <a16:creationId xmlns:a16="http://schemas.microsoft.com/office/drawing/2014/main" id="{63D80C13-74DF-45E0-91DC-315DEC2A1B30}"/>
                    </a:ext>
                  </a:extLst>
                </p:cNvPr>
                <p:cNvSpPr/>
                <p:nvPr/>
              </p:nvSpPr>
              <p:spPr>
                <a:xfrm>
                  <a:off x="1753799" y="4045220"/>
                  <a:ext cx="1520594" cy="1080000"/>
                </a:xfrm>
                <a:prstGeom prst="roundRect">
                  <a:avLst>
                    <a:gd name="adj" fmla="val 94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85" name="그룹 41">
                  <a:extLst>
                    <a:ext uri="{FF2B5EF4-FFF2-40B4-BE49-F238E27FC236}">
                      <a16:creationId xmlns:a16="http://schemas.microsoft.com/office/drawing/2014/main" id="{8E71D476-0EB5-4EC9-B92D-1B44880CA6C7}"/>
                    </a:ext>
                  </a:extLst>
                </p:cNvPr>
                <p:cNvGrpSpPr/>
                <p:nvPr/>
              </p:nvGrpSpPr>
              <p:grpSpPr>
                <a:xfrm>
                  <a:off x="1912695" y="4270551"/>
                  <a:ext cx="1255495" cy="603317"/>
                  <a:chOff x="2757601" y="5234261"/>
                  <a:chExt cx="1255495" cy="603317"/>
                </a:xfrm>
              </p:grpSpPr>
              <p:sp>
                <p:nvSpPr>
                  <p:cNvPr id="88" name="TextBox 87">
                    <a:extLst>
                      <a:ext uri="{FF2B5EF4-FFF2-40B4-BE49-F238E27FC236}">
                        <a16:creationId xmlns:a16="http://schemas.microsoft.com/office/drawing/2014/main" id="{1CAE0431-9C1E-423F-83EE-649247D731DE}"/>
                      </a:ext>
                    </a:extLst>
                  </p:cNvPr>
                  <p:cNvSpPr txBox="1"/>
                  <p:nvPr/>
                </p:nvSpPr>
                <p:spPr>
                  <a:xfrm>
                    <a:off x="3240558" y="5234261"/>
                    <a:ext cx="772538" cy="600164"/>
                  </a:xfrm>
                  <a:prstGeom prst="rect">
                    <a:avLst/>
                  </a:prstGeom>
                  <a:noFill/>
                </p:spPr>
                <p:txBody>
                  <a:bodyPr wrap="square" lIns="0" tIns="0" rIns="0" bIns="0" rtlCol="0" anchor="b" anchorCtr="0">
                    <a:spAutoFit/>
                  </a:bodyPr>
                  <a:lstStyle/>
                  <a:p>
                    <a:pPr algn="ctr" defTabSz="914400" latinLnBrk="1"/>
                    <a:r>
                      <a:rPr lang="en-US" altLang="ko-KR" sz="1300" dirty="0">
                        <a:latin typeface="SamsungOne-400" panose="020B0503030303020204" pitchFamily="34" charset="0"/>
                        <a:ea typeface="SamsungOne-400" panose="020B0503030303020204" pitchFamily="34" charset="0"/>
                      </a:rPr>
                      <a:t>IQ cameras,</a:t>
                    </a:r>
                  </a:p>
                  <a:p>
                    <a:pPr algn="ctr" defTabSz="914400" latinLnBrk="1"/>
                    <a:r>
                      <a:rPr lang="en-US" altLang="ko-KR" sz="1300" dirty="0">
                        <a:latin typeface="SamsungOne-400" panose="020B0503030303020204" pitchFamily="34" charset="0"/>
                        <a:ea typeface="SamsungOne-400" panose="020B0503030303020204" pitchFamily="34" charset="0"/>
                      </a:rPr>
                      <a:t>Deep Lens</a:t>
                    </a:r>
                    <a:endParaRPr lang="ko-KR" altLang="en-US" sz="1300" dirty="0">
                      <a:latin typeface="SamsungOne-400" panose="020B0503030303020204" pitchFamily="34" charset="0"/>
                    </a:endParaRPr>
                  </a:p>
                </p:txBody>
              </p:sp>
              <p:grpSp>
                <p:nvGrpSpPr>
                  <p:cNvPr id="89" name="그룹 40">
                    <a:extLst>
                      <a:ext uri="{FF2B5EF4-FFF2-40B4-BE49-F238E27FC236}">
                        <a16:creationId xmlns:a16="http://schemas.microsoft.com/office/drawing/2014/main" id="{DC1B7C91-ABA7-4D66-82AE-32085B21B098}"/>
                      </a:ext>
                    </a:extLst>
                  </p:cNvPr>
                  <p:cNvGrpSpPr/>
                  <p:nvPr/>
                </p:nvGrpSpPr>
                <p:grpSpPr>
                  <a:xfrm>
                    <a:off x="2757601" y="5292665"/>
                    <a:ext cx="412319" cy="544913"/>
                    <a:chOff x="2757601" y="5292665"/>
                    <a:chExt cx="412319" cy="544913"/>
                  </a:xfrm>
                </p:grpSpPr>
                <p:pic>
                  <p:nvPicPr>
                    <p:cNvPr id="90" name="그림 8">
                      <a:extLst>
                        <a:ext uri="{FF2B5EF4-FFF2-40B4-BE49-F238E27FC236}">
                          <a16:creationId xmlns:a16="http://schemas.microsoft.com/office/drawing/2014/main" id="{2051FC22-E148-4874-8E89-4FAD90C359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7601" y="5591008"/>
                      <a:ext cx="412319" cy="246570"/>
                    </a:xfrm>
                    <a:prstGeom prst="rect">
                      <a:avLst/>
                    </a:prstGeom>
                  </p:spPr>
                </p:pic>
                <p:pic>
                  <p:nvPicPr>
                    <p:cNvPr id="91" name="그림 9">
                      <a:extLst>
                        <a:ext uri="{FF2B5EF4-FFF2-40B4-BE49-F238E27FC236}">
                          <a16:creationId xmlns:a16="http://schemas.microsoft.com/office/drawing/2014/main" id="{B2954DB4-269E-4E33-8DAA-65BB6F938A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0709" y="5292665"/>
                      <a:ext cx="386103" cy="177639"/>
                    </a:xfrm>
                    <a:prstGeom prst="rect">
                      <a:avLst/>
                    </a:prstGeom>
                  </p:spPr>
                </p:pic>
              </p:grpSp>
            </p:grpSp>
            <p:pic>
              <p:nvPicPr>
                <p:cNvPr id="86" name="그림 14">
                  <a:extLst>
                    <a:ext uri="{FF2B5EF4-FFF2-40B4-BE49-F238E27FC236}">
                      <a16:creationId xmlns:a16="http://schemas.microsoft.com/office/drawing/2014/main" id="{4CE0E587-8D10-4A51-857A-FDD4834CE5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8451" y="4373634"/>
                  <a:ext cx="432000" cy="432000"/>
                </a:xfrm>
                <a:prstGeom prst="rect">
                  <a:avLst/>
                </a:prstGeom>
              </p:spPr>
            </p:pic>
            <p:sp>
              <p:nvSpPr>
                <p:cNvPr id="87" name="TextBox 86">
                  <a:extLst>
                    <a:ext uri="{FF2B5EF4-FFF2-40B4-BE49-F238E27FC236}">
                      <a16:creationId xmlns:a16="http://schemas.microsoft.com/office/drawing/2014/main" id="{5F47A89E-1D06-49ED-9724-C5511BAACBFC}"/>
                    </a:ext>
                  </a:extLst>
                </p:cNvPr>
                <p:cNvSpPr txBox="1"/>
                <p:nvPr/>
              </p:nvSpPr>
              <p:spPr>
                <a:xfrm>
                  <a:off x="4082874" y="4389579"/>
                  <a:ext cx="831784" cy="400110"/>
                </a:xfrm>
                <a:prstGeom prst="rect">
                  <a:avLst/>
                </a:prstGeom>
                <a:noFill/>
              </p:spPr>
              <p:txBody>
                <a:bodyPr wrap="square" lIns="0" tIns="0" rIns="0" bIns="0" rtlCol="0" anchor="b" anchorCtr="0">
                  <a:spAutoFit/>
                </a:bodyPr>
                <a:lstStyle/>
                <a:p>
                  <a:pPr algn="ctr" defTabSz="914400" latinLnBrk="1"/>
                  <a:r>
                    <a:rPr lang="it-IT" altLang="ko-KR" sz="1300" dirty="0">
                      <a:latin typeface="SamsungOne-400" panose="020B0503030303020204" pitchFamily="34" charset="0"/>
                      <a:ea typeface="SamsungOne-400" panose="020B0503030303020204" pitchFamily="34" charset="0"/>
                    </a:rPr>
                    <a:t>Bộ vi xử lý AI</a:t>
                  </a:r>
                </a:p>
              </p:txBody>
            </p:sp>
          </p:grpSp>
          <p:pic>
            <p:nvPicPr>
              <p:cNvPr id="99" name="그림 98">
                <a:extLst>
                  <a:ext uri="{FF2B5EF4-FFF2-40B4-BE49-F238E27FC236}">
                    <a16:creationId xmlns:a16="http://schemas.microsoft.com/office/drawing/2014/main" id="{218606B7-F767-4F74-85DA-70309797BC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3955" y="2242253"/>
                <a:ext cx="626598" cy="626598"/>
              </a:xfrm>
              <a:prstGeom prst="rect">
                <a:avLst/>
              </a:prstGeom>
            </p:spPr>
          </p:pic>
          <p:pic>
            <p:nvPicPr>
              <p:cNvPr id="100" name="그림 99">
                <a:extLst>
                  <a:ext uri="{FF2B5EF4-FFF2-40B4-BE49-F238E27FC236}">
                    <a16:creationId xmlns:a16="http://schemas.microsoft.com/office/drawing/2014/main" id="{3A6AC86C-8E6C-4C05-8CE2-3114CCB389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89113" y="2091268"/>
                <a:ext cx="915298" cy="915298"/>
              </a:xfrm>
              <a:prstGeom prst="rect">
                <a:avLst/>
              </a:prstGeom>
            </p:spPr>
          </p:pic>
          <p:pic>
            <p:nvPicPr>
              <p:cNvPr id="101" name="그림 100">
                <a:extLst>
                  <a:ext uri="{FF2B5EF4-FFF2-40B4-BE49-F238E27FC236}">
                    <a16:creationId xmlns:a16="http://schemas.microsoft.com/office/drawing/2014/main" id="{C5149E66-7A47-443C-B55F-87C2F621D5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20780" y="2006688"/>
                <a:ext cx="990802" cy="990802"/>
              </a:xfrm>
              <a:prstGeom prst="rect">
                <a:avLst/>
              </a:prstGeom>
            </p:spPr>
          </p:pic>
          <p:pic>
            <p:nvPicPr>
              <p:cNvPr id="102" name="그림 101">
                <a:extLst>
                  <a:ext uri="{FF2B5EF4-FFF2-40B4-BE49-F238E27FC236}">
                    <a16:creationId xmlns:a16="http://schemas.microsoft.com/office/drawing/2014/main" id="{ED48F542-818A-40D0-A52A-87F918EF732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97564" y="2006688"/>
                <a:ext cx="1113324" cy="1113324"/>
              </a:xfrm>
              <a:prstGeom prst="rect">
                <a:avLst/>
              </a:prstGeom>
            </p:spPr>
          </p:pic>
          <p:pic>
            <p:nvPicPr>
              <p:cNvPr id="103" name="그림 102">
                <a:extLst>
                  <a:ext uri="{FF2B5EF4-FFF2-40B4-BE49-F238E27FC236}">
                    <a16:creationId xmlns:a16="http://schemas.microsoft.com/office/drawing/2014/main" id="{9F6E96EA-6D93-4EBB-ADD0-CF0E8EE5FF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979" y="2117819"/>
                <a:ext cx="749460" cy="749460"/>
              </a:xfrm>
              <a:prstGeom prst="rect">
                <a:avLst/>
              </a:prstGeom>
            </p:spPr>
          </p:pic>
        </p:grpSp>
      </p:grpSp>
      <p:sp>
        <p:nvSpPr>
          <p:cNvPr id="42" name="직사각형 4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kiến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414050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Kỹ</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trong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tuệ</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nhân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tạo</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5" name="직사각형 24">
            <a:extLst>
              <a:ext uri="{FF2B5EF4-FFF2-40B4-BE49-F238E27FC236}">
                <a16:creationId xmlns:a16="http://schemas.microsoft.com/office/drawing/2014/main" id="{BA136F10-78BF-451F-8819-41B6D66F8C7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3.1.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Hình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ảnh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chẩn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đoán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y khoa</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3.3. Xe tự vận hành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3.4. Học tăng cường</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3.5. AI hội thoại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3.6. GAN, XAI, Dữ liệu đào tạo tổng hợp</a:t>
            </a:r>
            <a:r>
              <a:rPr lang="en-US" altLang="ko-KR" dirty="0">
                <a:solidFill>
                  <a:srgbClr val="A6A6A6"/>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3286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그룹 12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9" name="직사각형 12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Hình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ảnh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chẩn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y khoa</a:t>
              </a:r>
            </a:p>
          </p:txBody>
        </p:sp>
        <p:sp>
          <p:nvSpPr>
            <p:cNvPr id="130" name="직사각형 12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35" name="사각형: 둥근 모서리 32">
            <a:extLst>
              <a:ext uri="{FF2B5EF4-FFF2-40B4-BE49-F238E27FC236}">
                <a16:creationId xmlns:a16="http://schemas.microsoft.com/office/drawing/2014/main" id="{9F9FFF6C-7C72-4E08-8072-03F5113CBF51}"/>
              </a:ext>
            </a:extLst>
          </p:cNvPr>
          <p:cNvSpPr/>
          <p:nvPr/>
        </p:nvSpPr>
        <p:spPr>
          <a:xfrm>
            <a:off x="429308" y="5200570"/>
            <a:ext cx="1104908" cy="20379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400" panose="020B0503030303020204" pitchFamily="34" charset="0"/>
                <a:ea typeface="SamsungOne-400" panose="020B0503030303020204" pitchFamily="34" charset="0"/>
              </a:rPr>
              <a:t>CB Insights, IDx</a:t>
            </a:r>
          </a:p>
        </p:txBody>
      </p:sp>
      <p:grpSp>
        <p:nvGrpSpPr>
          <p:cNvPr id="136" name="그룹 135">
            <a:extLst>
              <a:ext uri="{FF2B5EF4-FFF2-40B4-BE49-F238E27FC236}">
                <a16:creationId xmlns:a16="http://schemas.microsoft.com/office/drawing/2014/main" id="{6C0C8C83-0D02-4EDA-BAF2-DFC759CBB6A9}"/>
              </a:ext>
            </a:extLst>
          </p:cNvPr>
          <p:cNvGrpSpPr/>
          <p:nvPr/>
        </p:nvGrpSpPr>
        <p:grpSpPr>
          <a:xfrm>
            <a:off x="342900" y="1916832"/>
            <a:ext cx="5676998" cy="3335139"/>
            <a:chOff x="625773" y="3175375"/>
            <a:chExt cx="5676998" cy="3335139"/>
          </a:xfrm>
        </p:grpSpPr>
        <p:sp>
          <p:nvSpPr>
            <p:cNvPr id="137" name="모서리가 둥근 직사각형 4">
              <a:extLst>
                <a:ext uri="{FF2B5EF4-FFF2-40B4-BE49-F238E27FC236}">
                  <a16:creationId xmlns:a16="http://schemas.microsoft.com/office/drawing/2014/main" id="{18B03288-3DB4-4EB3-88B8-1F8FDAA66052}"/>
                </a:ext>
              </a:extLst>
            </p:cNvPr>
            <p:cNvSpPr/>
            <p:nvPr/>
          </p:nvSpPr>
          <p:spPr>
            <a:xfrm>
              <a:off x="712181" y="3337089"/>
              <a:ext cx="5467077" cy="30418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138" name="Rectangle 15">
              <a:extLst>
                <a:ext uri="{FF2B5EF4-FFF2-40B4-BE49-F238E27FC236}">
                  <a16:creationId xmlns:a16="http://schemas.microsoft.com/office/drawing/2014/main" id="{4BB958C8-5C2F-4332-BE0A-B66B504AFE61}"/>
                </a:ext>
              </a:extLst>
            </p:cNvPr>
            <p:cNvSpPr/>
            <p:nvPr/>
          </p:nvSpPr>
          <p:spPr>
            <a:xfrm>
              <a:off x="808686" y="5890299"/>
              <a:ext cx="2376120" cy="4154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solidFill>
                    <a:schemeClr val="bg2">
                      <a:lumMod val="50000"/>
                    </a:schemeClr>
                  </a:solidFill>
                  <a:latin typeface="SamsungOne-400" panose="020B0503030303020204" pitchFamily="34" charset="0"/>
                  <a:ea typeface="SamsungOne-400" panose="020B0503030303020204" pitchFamily="34" charset="0"/>
                </a:rPr>
                <a:t>AI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đáng</a:t>
              </a:r>
              <a:r>
                <a:rPr lang="en-US" altLang="ko-KR" sz="900" dirty="0">
                  <a:solidFill>
                    <a:schemeClr val="bg2">
                      <a:lumMod val="50000"/>
                    </a:schemeClr>
                  </a:solidFill>
                  <a:latin typeface="SamsungOne-400" panose="020B0503030303020204" pitchFamily="34" charset="0"/>
                  <a:ea typeface="SamsungOne-400" panose="020B0503030303020204" pitchFamily="34" charset="0"/>
                </a:rPr>
                <a:t> tin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cậy</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về</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mặt</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sinh</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lý</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học</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Abramoff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và</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cộng</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sự</a:t>
              </a:r>
              <a:r>
                <a:rPr lang="en-US" altLang="ko-KR" sz="900" dirty="0">
                  <a:solidFill>
                    <a:schemeClr val="bg2">
                      <a:lumMod val="50000"/>
                    </a:schemeClr>
                  </a:solidFill>
                  <a:latin typeface="SamsungOne-400" panose="020B0503030303020204" pitchFamily="34" charset="0"/>
                  <a:ea typeface="SamsungOne-400" panose="020B0503030303020204" pitchFamily="34" charset="0"/>
                </a:rPr>
                <a:t>, IOVS 2007</a:t>
              </a:r>
            </a:p>
            <a:p>
              <a:r>
                <a:rPr lang="en-US" altLang="ko-KR" sz="900" dirty="0">
                  <a:solidFill>
                    <a:schemeClr val="bg2">
                      <a:lumMod val="50000"/>
                    </a:schemeClr>
                  </a:solidFill>
                  <a:latin typeface="SamsungOne-400" panose="020B0503030303020204" pitchFamily="34" charset="0"/>
                  <a:ea typeface="SamsungOne-400" panose="020B0503030303020204" pitchFamily="34" charset="0"/>
                </a:rPr>
                <a:t>Abramoff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và</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cộng</a:t>
              </a:r>
              <a:r>
                <a:rPr lang="en-US" altLang="ko-KR" sz="900" dirty="0">
                  <a:solidFill>
                    <a:schemeClr val="bg2">
                      <a:lumMod val="50000"/>
                    </a:schemeClr>
                  </a:solidFill>
                  <a:latin typeface="SamsungOne-400" panose="020B0503030303020204" pitchFamily="34" charset="0"/>
                  <a:ea typeface="SamsungOne-400" panose="020B0503030303020204" pitchFamily="34" charset="0"/>
                </a:rPr>
                <a:t> </a:t>
              </a:r>
              <a:r>
                <a:rPr lang="en-US" altLang="ko-KR" sz="900" dirty="0" err="1">
                  <a:solidFill>
                    <a:schemeClr val="bg2">
                      <a:lumMod val="50000"/>
                    </a:schemeClr>
                  </a:solidFill>
                  <a:latin typeface="SamsungOne-400" panose="020B0503030303020204" pitchFamily="34" charset="0"/>
                  <a:ea typeface="SamsungOne-400" panose="020B0503030303020204" pitchFamily="34" charset="0"/>
                </a:rPr>
                <a:t>sự</a:t>
              </a:r>
              <a:r>
                <a:rPr lang="en-US" altLang="ko-KR" sz="900" dirty="0">
                  <a:solidFill>
                    <a:schemeClr val="bg2">
                      <a:lumMod val="50000"/>
                    </a:schemeClr>
                  </a:solidFill>
                  <a:latin typeface="SamsungOne-400" panose="020B0503030303020204" pitchFamily="34" charset="0"/>
                  <a:ea typeface="SamsungOne-400" panose="020B0503030303020204" pitchFamily="34" charset="0"/>
                </a:rPr>
                <a:t>, Nat Dig Med 2018</a:t>
              </a:r>
            </a:p>
          </p:txBody>
        </p:sp>
        <p:grpSp>
          <p:nvGrpSpPr>
            <p:cNvPr id="139" name="그룹 138">
              <a:extLst>
                <a:ext uri="{FF2B5EF4-FFF2-40B4-BE49-F238E27FC236}">
                  <a16:creationId xmlns:a16="http://schemas.microsoft.com/office/drawing/2014/main" id="{FC07DBDD-9E1E-4A5A-A8FE-4CEB5939345F}"/>
                </a:ext>
              </a:extLst>
            </p:cNvPr>
            <p:cNvGrpSpPr/>
            <p:nvPr/>
          </p:nvGrpSpPr>
          <p:grpSpPr>
            <a:xfrm>
              <a:off x="625773" y="3175375"/>
              <a:ext cx="5676998" cy="3335139"/>
              <a:chOff x="4020349" y="2505704"/>
              <a:chExt cx="5676998" cy="3335139"/>
            </a:xfrm>
          </p:grpSpPr>
          <p:sp>
            <p:nvSpPr>
              <p:cNvPr id="140" name="직사각형 24">
                <a:extLst>
                  <a:ext uri="{FF2B5EF4-FFF2-40B4-BE49-F238E27FC236}">
                    <a16:creationId xmlns:a16="http://schemas.microsoft.com/office/drawing/2014/main" id="{C3FE488E-9823-4FFE-A7A5-C6C12C45B59A}"/>
                  </a:ext>
                </a:extLst>
              </p:cNvPr>
              <p:cNvSpPr/>
              <p:nvPr/>
            </p:nvSpPr>
            <p:spPr>
              <a:xfrm>
                <a:off x="4020349" y="2505704"/>
                <a:ext cx="5676998" cy="338554"/>
              </a:xfrm>
              <a:prstGeom prst="rect">
                <a:avLst/>
              </a:prstGeom>
              <a:solidFill>
                <a:schemeClr val="bg1"/>
              </a:solidFill>
            </p:spPr>
            <p:txBody>
              <a:bodyPr wrap="square">
                <a:spAutoFit/>
              </a:bodyPr>
              <a:lstStyle/>
              <a:p>
                <a:pPr algn="ctr"/>
                <a:r>
                  <a:rPr lang="en-US" altLang="ko-KR" sz="1600" dirty="0" err="1">
                    <a:solidFill>
                      <a:srgbClr val="294D9D"/>
                    </a:solidFill>
                    <a:latin typeface="SamsungOne-700" panose="020B0803030303020204" pitchFamily="34" charset="0"/>
                    <a:ea typeface="SamsungOne-700" panose="020B0803030303020204" pitchFamily="34" charset="0"/>
                  </a:rPr>
                  <a:t>Thuật</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toán</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trí</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tuệ</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nhân</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tạo</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tự</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động</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dựa</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trên</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dấu</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ấn</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sinh</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học</a:t>
                </a:r>
                <a:endParaRPr lang="en-US" altLang="ko-KR" sz="1600" dirty="0">
                  <a:solidFill>
                    <a:srgbClr val="294D9D"/>
                  </a:solidFill>
                  <a:latin typeface="SamsungOne-700" panose="020B0803030303020204" pitchFamily="34" charset="0"/>
                  <a:ea typeface="SamsungOne-700" panose="020B0803030303020204" pitchFamily="34" charset="0"/>
                </a:endParaRPr>
              </a:p>
            </p:txBody>
          </p:sp>
          <p:sp>
            <p:nvSpPr>
              <p:cNvPr id="141" name="Rectangle 15">
                <a:extLst>
                  <a:ext uri="{FF2B5EF4-FFF2-40B4-BE49-F238E27FC236}">
                    <a16:creationId xmlns:a16="http://schemas.microsoft.com/office/drawing/2014/main" id="{0068269F-C67E-4FB0-AF3F-62E85B1650D7}"/>
                  </a:ext>
                </a:extLst>
              </p:cNvPr>
              <p:cNvSpPr/>
              <p:nvPr/>
            </p:nvSpPr>
            <p:spPr>
              <a:xfrm>
                <a:off x="6175548" y="3009760"/>
                <a:ext cx="306273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Phát</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hiện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dấu</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ấn</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sinh</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học</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chủ</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yếu</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là</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CNN)</a:t>
                </a:r>
              </a:p>
            </p:txBody>
          </p:sp>
          <p:sp>
            <p:nvSpPr>
              <p:cNvPr id="142" name="Rectangle 15">
                <a:extLst>
                  <a:ext uri="{FF2B5EF4-FFF2-40B4-BE49-F238E27FC236}">
                    <a16:creationId xmlns:a16="http://schemas.microsoft.com/office/drawing/2014/main" id="{CE008699-7992-4B90-93E3-E44EE2BCE703}"/>
                  </a:ext>
                </a:extLst>
              </p:cNvPr>
              <p:cNvSpPr/>
              <p:nvPr/>
            </p:nvSpPr>
            <p:spPr>
              <a:xfrm>
                <a:off x="5776610" y="4488518"/>
                <a:ext cx="817066"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Đánh giá </a:t>
                </a:r>
              </a:p>
              <a:p>
                <a:pPr algn="ct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chất lượng</a:t>
                </a:r>
              </a:p>
            </p:txBody>
          </p:sp>
          <p:sp>
            <p:nvSpPr>
              <p:cNvPr id="143" name="Rectangle 15">
                <a:extLst>
                  <a:ext uri="{FF2B5EF4-FFF2-40B4-BE49-F238E27FC236}">
                    <a16:creationId xmlns:a16="http://schemas.microsoft.com/office/drawing/2014/main" id="{3E95CF68-4CBE-402A-A524-CF8E477CE1E7}"/>
                  </a:ext>
                </a:extLst>
              </p:cNvPr>
              <p:cNvSpPr/>
              <p:nvPr/>
            </p:nvSpPr>
            <p:spPr>
              <a:xfrm>
                <a:off x="8110852" y="4667076"/>
                <a:ext cx="942975" cy="738664"/>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Quyết định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lâm</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sàng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đánh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giá</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bệnh</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a:p>
                <a:pPr algn="ct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144" name="그룹 82">
                <a:extLst>
                  <a:ext uri="{FF2B5EF4-FFF2-40B4-BE49-F238E27FC236}">
                    <a16:creationId xmlns:a16="http://schemas.microsoft.com/office/drawing/2014/main" id="{0BB85A36-BA1F-4163-94BF-4DD562EA87B3}"/>
                  </a:ext>
                </a:extLst>
              </p:cNvPr>
              <p:cNvGrpSpPr/>
              <p:nvPr/>
            </p:nvGrpSpPr>
            <p:grpSpPr>
              <a:xfrm>
                <a:off x="7077840" y="3213178"/>
                <a:ext cx="187101" cy="176101"/>
                <a:chOff x="7228656" y="3403698"/>
                <a:chExt cx="187101" cy="176101"/>
              </a:xfrm>
            </p:grpSpPr>
            <p:pic>
              <p:nvPicPr>
                <p:cNvPr id="194" name="그림 6">
                  <a:extLst>
                    <a:ext uri="{FF2B5EF4-FFF2-40B4-BE49-F238E27FC236}">
                      <a16:creationId xmlns:a16="http://schemas.microsoft.com/office/drawing/2014/main" id="{143832C3-AAEA-452A-879D-91216BE0C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310" y="3450352"/>
                  <a:ext cx="129447" cy="129447"/>
                </a:xfrm>
                <a:prstGeom prst="rect">
                  <a:avLst/>
                </a:prstGeom>
                <a:ln w="3175">
                  <a:solidFill>
                    <a:schemeClr val="bg2">
                      <a:lumMod val="50000"/>
                    </a:schemeClr>
                  </a:solidFill>
                </a:ln>
              </p:spPr>
            </p:pic>
            <p:pic>
              <p:nvPicPr>
                <p:cNvPr id="195" name="그림 40">
                  <a:extLst>
                    <a:ext uri="{FF2B5EF4-FFF2-40B4-BE49-F238E27FC236}">
                      <a16:creationId xmlns:a16="http://schemas.microsoft.com/office/drawing/2014/main" id="{39ABB1E0-2AAE-47CA-A780-7C68AFBA9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1898" y="3438687"/>
                  <a:ext cx="129447" cy="129447"/>
                </a:xfrm>
                <a:prstGeom prst="rect">
                  <a:avLst/>
                </a:prstGeom>
                <a:ln w="3175">
                  <a:solidFill>
                    <a:schemeClr val="bg2">
                      <a:lumMod val="50000"/>
                    </a:schemeClr>
                  </a:solidFill>
                </a:ln>
              </p:spPr>
            </p:pic>
            <p:pic>
              <p:nvPicPr>
                <p:cNvPr id="196" name="그림 41">
                  <a:extLst>
                    <a:ext uri="{FF2B5EF4-FFF2-40B4-BE49-F238E27FC236}">
                      <a16:creationId xmlns:a16="http://schemas.microsoft.com/office/drawing/2014/main" id="{28D76DA1-E220-4260-A3C4-ABFC3738D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7484" y="3427024"/>
                  <a:ext cx="129447" cy="129447"/>
                </a:xfrm>
                <a:prstGeom prst="rect">
                  <a:avLst/>
                </a:prstGeom>
                <a:ln w="3175">
                  <a:solidFill>
                    <a:schemeClr val="bg2">
                      <a:lumMod val="50000"/>
                    </a:schemeClr>
                  </a:solidFill>
                </a:ln>
              </p:spPr>
            </p:pic>
            <p:pic>
              <p:nvPicPr>
                <p:cNvPr id="197" name="그림 42">
                  <a:extLst>
                    <a:ext uri="{FF2B5EF4-FFF2-40B4-BE49-F238E27FC236}">
                      <a16:creationId xmlns:a16="http://schemas.microsoft.com/office/drawing/2014/main" id="{E7C6A3C5-7886-492A-817A-9680A3D662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3070" y="3415361"/>
                  <a:ext cx="129447" cy="129447"/>
                </a:xfrm>
                <a:prstGeom prst="rect">
                  <a:avLst/>
                </a:prstGeom>
                <a:ln w="3175">
                  <a:solidFill>
                    <a:schemeClr val="bg2">
                      <a:lumMod val="50000"/>
                    </a:schemeClr>
                  </a:solidFill>
                </a:ln>
              </p:spPr>
            </p:pic>
            <p:pic>
              <p:nvPicPr>
                <p:cNvPr id="198" name="그림 43">
                  <a:extLst>
                    <a:ext uri="{FF2B5EF4-FFF2-40B4-BE49-F238E27FC236}">
                      <a16:creationId xmlns:a16="http://schemas.microsoft.com/office/drawing/2014/main" id="{7AAFC171-439F-432E-8736-3823F2044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8656" y="3403698"/>
                  <a:ext cx="129447" cy="129447"/>
                </a:xfrm>
                <a:prstGeom prst="rect">
                  <a:avLst/>
                </a:prstGeom>
                <a:ln w="3175">
                  <a:solidFill>
                    <a:schemeClr val="bg2">
                      <a:lumMod val="50000"/>
                    </a:schemeClr>
                  </a:solidFill>
                </a:ln>
              </p:spPr>
            </p:pic>
          </p:grpSp>
          <p:grpSp>
            <p:nvGrpSpPr>
              <p:cNvPr id="145" name="그룹 11">
                <a:extLst>
                  <a:ext uri="{FF2B5EF4-FFF2-40B4-BE49-F238E27FC236}">
                    <a16:creationId xmlns:a16="http://schemas.microsoft.com/office/drawing/2014/main" id="{98B4D795-4CA8-4900-AB45-F6E77601C0C1}"/>
                  </a:ext>
                </a:extLst>
              </p:cNvPr>
              <p:cNvGrpSpPr/>
              <p:nvPr/>
            </p:nvGrpSpPr>
            <p:grpSpPr>
              <a:xfrm>
                <a:off x="7077763" y="3622126"/>
                <a:ext cx="187254" cy="173879"/>
                <a:chOff x="7228656" y="3641182"/>
                <a:chExt cx="187254" cy="173879"/>
              </a:xfrm>
            </p:grpSpPr>
            <p:pic>
              <p:nvPicPr>
                <p:cNvPr id="189" name="그림 50">
                  <a:extLst>
                    <a:ext uri="{FF2B5EF4-FFF2-40B4-BE49-F238E27FC236}">
                      <a16:creationId xmlns:a16="http://schemas.microsoft.com/office/drawing/2014/main" id="{71BD2F0C-1052-48CE-9871-7BE3604D3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6310" y="3685461"/>
                  <a:ext cx="129600" cy="129600"/>
                </a:xfrm>
                <a:prstGeom prst="rect">
                  <a:avLst/>
                </a:prstGeom>
                <a:ln w="3175">
                  <a:solidFill>
                    <a:schemeClr val="bg2">
                      <a:lumMod val="50000"/>
                    </a:schemeClr>
                  </a:solidFill>
                </a:ln>
              </p:spPr>
            </p:pic>
            <p:pic>
              <p:nvPicPr>
                <p:cNvPr id="190" name="그림 51">
                  <a:extLst>
                    <a:ext uri="{FF2B5EF4-FFF2-40B4-BE49-F238E27FC236}">
                      <a16:creationId xmlns:a16="http://schemas.microsoft.com/office/drawing/2014/main" id="{227C87BA-B459-4910-B6F0-1798FE166C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1895" y="3674392"/>
                  <a:ext cx="129600" cy="129600"/>
                </a:xfrm>
                <a:prstGeom prst="rect">
                  <a:avLst/>
                </a:prstGeom>
                <a:ln w="3175">
                  <a:solidFill>
                    <a:schemeClr val="bg2">
                      <a:lumMod val="50000"/>
                    </a:schemeClr>
                  </a:solidFill>
                </a:ln>
              </p:spPr>
            </p:pic>
            <p:pic>
              <p:nvPicPr>
                <p:cNvPr id="191" name="그림 52">
                  <a:extLst>
                    <a:ext uri="{FF2B5EF4-FFF2-40B4-BE49-F238E27FC236}">
                      <a16:creationId xmlns:a16="http://schemas.microsoft.com/office/drawing/2014/main" id="{39EDE986-F443-46C7-B894-E22FACBAA2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7482" y="3663322"/>
                  <a:ext cx="129600" cy="129600"/>
                </a:xfrm>
                <a:prstGeom prst="rect">
                  <a:avLst/>
                </a:prstGeom>
                <a:ln w="3175">
                  <a:solidFill>
                    <a:schemeClr val="bg2">
                      <a:lumMod val="50000"/>
                    </a:schemeClr>
                  </a:solidFill>
                </a:ln>
              </p:spPr>
            </p:pic>
            <p:pic>
              <p:nvPicPr>
                <p:cNvPr id="192" name="그림 53">
                  <a:extLst>
                    <a:ext uri="{FF2B5EF4-FFF2-40B4-BE49-F238E27FC236}">
                      <a16:creationId xmlns:a16="http://schemas.microsoft.com/office/drawing/2014/main" id="{754230A1-14CC-4B22-AEAE-399B6C1622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069" y="3652252"/>
                  <a:ext cx="129600" cy="129600"/>
                </a:xfrm>
                <a:prstGeom prst="rect">
                  <a:avLst/>
                </a:prstGeom>
                <a:ln w="3175">
                  <a:solidFill>
                    <a:schemeClr val="bg2">
                      <a:lumMod val="50000"/>
                    </a:schemeClr>
                  </a:solidFill>
                </a:ln>
              </p:spPr>
            </p:pic>
            <p:pic>
              <p:nvPicPr>
                <p:cNvPr id="193" name="그림 54">
                  <a:extLst>
                    <a:ext uri="{FF2B5EF4-FFF2-40B4-BE49-F238E27FC236}">
                      <a16:creationId xmlns:a16="http://schemas.microsoft.com/office/drawing/2014/main" id="{BB468B12-47AB-4675-A05C-6FD6C16196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8656" y="3641182"/>
                  <a:ext cx="129600" cy="129600"/>
                </a:xfrm>
                <a:prstGeom prst="rect">
                  <a:avLst/>
                </a:prstGeom>
                <a:ln w="3175">
                  <a:solidFill>
                    <a:schemeClr val="bg2">
                      <a:lumMod val="50000"/>
                    </a:schemeClr>
                  </a:solidFill>
                </a:ln>
              </p:spPr>
            </p:pic>
          </p:grpSp>
          <p:grpSp>
            <p:nvGrpSpPr>
              <p:cNvPr id="146" name="그룹 61">
                <a:extLst>
                  <a:ext uri="{FF2B5EF4-FFF2-40B4-BE49-F238E27FC236}">
                    <a16:creationId xmlns:a16="http://schemas.microsoft.com/office/drawing/2014/main" id="{235102C8-3FBE-487C-92DA-65DAD5FE438D}"/>
                  </a:ext>
                </a:extLst>
              </p:cNvPr>
              <p:cNvGrpSpPr/>
              <p:nvPr/>
            </p:nvGrpSpPr>
            <p:grpSpPr>
              <a:xfrm>
                <a:off x="7077840" y="3986631"/>
                <a:ext cx="187101" cy="176101"/>
                <a:chOff x="7228656" y="3179348"/>
                <a:chExt cx="187101" cy="176101"/>
              </a:xfrm>
            </p:grpSpPr>
            <p:pic>
              <p:nvPicPr>
                <p:cNvPr id="184" name="그림 15">
                  <a:extLst>
                    <a:ext uri="{FF2B5EF4-FFF2-40B4-BE49-F238E27FC236}">
                      <a16:creationId xmlns:a16="http://schemas.microsoft.com/office/drawing/2014/main" id="{12C61F2B-021D-4380-A436-DDFC267B65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5" name="그림 56">
                  <a:extLst>
                    <a:ext uri="{FF2B5EF4-FFF2-40B4-BE49-F238E27FC236}">
                      <a16:creationId xmlns:a16="http://schemas.microsoft.com/office/drawing/2014/main" id="{0364C82F-8A47-4A27-9009-65A866F9B9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6" name="그림 57">
                  <a:extLst>
                    <a:ext uri="{FF2B5EF4-FFF2-40B4-BE49-F238E27FC236}">
                      <a16:creationId xmlns:a16="http://schemas.microsoft.com/office/drawing/2014/main" id="{4ABC637E-39B0-4467-A945-16D0920CBB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7" name="그림 58">
                  <a:extLst>
                    <a:ext uri="{FF2B5EF4-FFF2-40B4-BE49-F238E27FC236}">
                      <a16:creationId xmlns:a16="http://schemas.microsoft.com/office/drawing/2014/main" id="{7C321885-EDD5-4A37-B05D-1826A9360D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8" name="그림 59">
                  <a:extLst>
                    <a:ext uri="{FF2B5EF4-FFF2-40B4-BE49-F238E27FC236}">
                      <a16:creationId xmlns:a16="http://schemas.microsoft.com/office/drawing/2014/main" id="{B515CA6F-79F2-4689-9710-BA0B3DF25D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47" name="그룹 62">
                <a:extLst>
                  <a:ext uri="{FF2B5EF4-FFF2-40B4-BE49-F238E27FC236}">
                    <a16:creationId xmlns:a16="http://schemas.microsoft.com/office/drawing/2014/main" id="{7F485718-B15E-472F-A245-6855B1147A5F}"/>
                  </a:ext>
                </a:extLst>
              </p:cNvPr>
              <p:cNvGrpSpPr/>
              <p:nvPr/>
            </p:nvGrpSpPr>
            <p:grpSpPr>
              <a:xfrm>
                <a:off x="7025810" y="4360599"/>
                <a:ext cx="291161" cy="249926"/>
                <a:chOff x="7221651" y="4190494"/>
                <a:chExt cx="291161" cy="249926"/>
              </a:xfrm>
            </p:grpSpPr>
            <p:grpSp>
              <p:nvGrpSpPr>
                <p:cNvPr id="166" name="그룹 63">
                  <a:extLst>
                    <a:ext uri="{FF2B5EF4-FFF2-40B4-BE49-F238E27FC236}">
                      <a16:creationId xmlns:a16="http://schemas.microsoft.com/office/drawing/2014/main" id="{FAEC1B76-D1FC-4581-BAF0-1A21C1F80ACF}"/>
                    </a:ext>
                  </a:extLst>
                </p:cNvPr>
                <p:cNvGrpSpPr/>
                <p:nvPr/>
              </p:nvGrpSpPr>
              <p:grpSpPr>
                <a:xfrm>
                  <a:off x="7221651" y="4190494"/>
                  <a:ext cx="187101" cy="176101"/>
                  <a:chOff x="7228656" y="3179348"/>
                  <a:chExt cx="187101" cy="176101"/>
                </a:xfrm>
              </p:grpSpPr>
              <p:pic>
                <p:nvPicPr>
                  <p:cNvPr id="179" name="그림 64">
                    <a:extLst>
                      <a:ext uri="{FF2B5EF4-FFF2-40B4-BE49-F238E27FC236}">
                        <a16:creationId xmlns:a16="http://schemas.microsoft.com/office/drawing/2014/main" id="{7C72678D-FD3B-4556-87BB-D4256CBB65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80" name="그림 65">
                    <a:extLst>
                      <a:ext uri="{FF2B5EF4-FFF2-40B4-BE49-F238E27FC236}">
                        <a16:creationId xmlns:a16="http://schemas.microsoft.com/office/drawing/2014/main" id="{5F87B0B6-91BE-4611-ABB8-B1B51E753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81" name="그림 66">
                    <a:extLst>
                      <a:ext uri="{FF2B5EF4-FFF2-40B4-BE49-F238E27FC236}">
                        <a16:creationId xmlns:a16="http://schemas.microsoft.com/office/drawing/2014/main" id="{F1291BA2-BAA8-4775-BDB1-939EA7AA57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82" name="그림 67">
                    <a:extLst>
                      <a:ext uri="{FF2B5EF4-FFF2-40B4-BE49-F238E27FC236}">
                        <a16:creationId xmlns:a16="http://schemas.microsoft.com/office/drawing/2014/main" id="{2C5DD900-C317-4194-9028-14B78BF4AE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83" name="그림 68">
                    <a:extLst>
                      <a:ext uri="{FF2B5EF4-FFF2-40B4-BE49-F238E27FC236}">
                        <a16:creationId xmlns:a16="http://schemas.microsoft.com/office/drawing/2014/main" id="{7470643A-5592-48A7-BE98-8B15C2BA22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7" name="그룹 69">
                  <a:extLst>
                    <a:ext uri="{FF2B5EF4-FFF2-40B4-BE49-F238E27FC236}">
                      <a16:creationId xmlns:a16="http://schemas.microsoft.com/office/drawing/2014/main" id="{EE3DE8AC-ADE2-430A-8A65-50A2F986A894}"/>
                    </a:ext>
                  </a:extLst>
                </p:cNvPr>
                <p:cNvGrpSpPr/>
                <p:nvPr/>
              </p:nvGrpSpPr>
              <p:grpSpPr>
                <a:xfrm>
                  <a:off x="7273681" y="4227407"/>
                  <a:ext cx="187101" cy="176101"/>
                  <a:chOff x="7228656" y="3179348"/>
                  <a:chExt cx="187101" cy="176101"/>
                </a:xfrm>
              </p:grpSpPr>
              <p:pic>
                <p:nvPicPr>
                  <p:cNvPr id="174" name="그림 70">
                    <a:extLst>
                      <a:ext uri="{FF2B5EF4-FFF2-40B4-BE49-F238E27FC236}">
                        <a16:creationId xmlns:a16="http://schemas.microsoft.com/office/drawing/2014/main" id="{62324C5E-73F0-4860-9D5D-F30EB3FE2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5" name="그림 71">
                    <a:extLst>
                      <a:ext uri="{FF2B5EF4-FFF2-40B4-BE49-F238E27FC236}">
                        <a16:creationId xmlns:a16="http://schemas.microsoft.com/office/drawing/2014/main" id="{5731E091-1CF7-470B-891B-59769FA1AB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6" name="그림 72">
                    <a:extLst>
                      <a:ext uri="{FF2B5EF4-FFF2-40B4-BE49-F238E27FC236}">
                        <a16:creationId xmlns:a16="http://schemas.microsoft.com/office/drawing/2014/main" id="{F91B5D59-45BB-4EC6-B2B9-AF27253A98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7" name="그림 73">
                    <a:extLst>
                      <a:ext uri="{FF2B5EF4-FFF2-40B4-BE49-F238E27FC236}">
                        <a16:creationId xmlns:a16="http://schemas.microsoft.com/office/drawing/2014/main" id="{7FB82552-2031-4148-89B3-4B409820AE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8" name="그림 74">
                    <a:extLst>
                      <a:ext uri="{FF2B5EF4-FFF2-40B4-BE49-F238E27FC236}">
                        <a16:creationId xmlns:a16="http://schemas.microsoft.com/office/drawing/2014/main" id="{15348482-36BF-4D91-9653-5A9DDC1E01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nvGrpSpPr>
                <p:cNvPr id="168" name="그룹 75">
                  <a:extLst>
                    <a:ext uri="{FF2B5EF4-FFF2-40B4-BE49-F238E27FC236}">
                      <a16:creationId xmlns:a16="http://schemas.microsoft.com/office/drawing/2014/main" id="{39ACE3E2-C047-4DC5-8B1C-6345A596C537}"/>
                    </a:ext>
                  </a:extLst>
                </p:cNvPr>
                <p:cNvGrpSpPr/>
                <p:nvPr/>
              </p:nvGrpSpPr>
              <p:grpSpPr>
                <a:xfrm>
                  <a:off x="7325711" y="4264319"/>
                  <a:ext cx="187101" cy="176101"/>
                  <a:chOff x="7228656" y="3179348"/>
                  <a:chExt cx="187101" cy="176101"/>
                </a:xfrm>
              </p:grpSpPr>
              <p:pic>
                <p:nvPicPr>
                  <p:cNvPr id="169" name="그림 76">
                    <a:extLst>
                      <a:ext uri="{FF2B5EF4-FFF2-40B4-BE49-F238E27FC236}">
                        <a16:creationId xmlns:a16="http://schemas.microsoft.com/office/drawing/2014/main" id="{39893B89-5526-40FE-9665-46F5C4785E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157" y="3225849"/>
                    <a:ext cx="129600" cy="129600"/>
                  </a:xfrm>
                  <a:prstGeom prst="rect">
                    <a:avLst/>
                  </a:prstGeom>
                  <a:ln w="3175">
                    <a:solidFill>
                      <a:schemeClr val="bg2">
                        <a:lumMod val="50000"/>
                      </a:schemeClr>
                    </a:solidFill>
                  </a:ln>
                </p:spPr>
              </p:pic>
              <p:pic>
                <p:nvPicPr>
                  <p:cNvPr id="170" name="그림 77">
                    <a:extLst>
                      <a:ext uri="{FF2B5EF4-FFF2-40B4-BE49-F238E27FC236}">
                        <a16:creationId xmlns:a16="http://schemas.microsoft.com/office/drawing/2014/main" id="{B5E9DDEC-717B-45F5-9ADE-E7D1872490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1781" y="3214223"/>
                    <a:ext cx="129600" cy="129600"/>
                  </a:xfrm>
                  <a:prstGeom prst="rect">
                    <a:avLst/>
                  </a:prstGeom>
                  <a:ln w="3175">
                    <a:solidFill>
                      <a:schemeClr val="bg2">
                        <a:lumMod val="50000"/>
                      </a:schemeClr>
                    </a:solidFill>
                  </a:ln>
                </p:spPr>
              </p:pic>
              <p:pic>
                <p:nvPicPr>
                  <p:cNvPr id="171" name="그림 78">
                    <a:extLst>
                      <a:ext uri="{FF2B5EF4-FFF2-40B4-BE49-F238E27FC236}">
                        <a16:creationId xmlns:a16="http://schemas.microsoft.com/office/drawing/2014/main" id="{638858E5-65FD-4829-9863-D504645062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7406" y="3202598"/>
                    <a:ext cx="129600" cy="129600"/>
                  </a:xfrm>
                  <a:prstGeom prst="rect">
                    <a:avLst/>
                  </a:prstGeom>
                  <a:ln w="3175">
                    <a:solidFill>
                      <a:schemeClr val="bg2">
                        <a:lumMod val="50000"/>
                      </a:schemeClr>
                    </a:solidFill>
                  </a:ln>
                </p:spPr>
              </p:pic>
              <p:pic>
                <p:nvPicPr>
                  <p:cNvPr id="172" name="그림 79">
                    <a:extLst>
                      <a:ext uri="{FF2B5EF4-FFF2-40B4-BE49-F238E27FC236}">
                        <a16:creationId xmlns:a16="http://schemas.microsoft.com/office/drawing/2014/main" id="{20FCCE4D-FE0F-41EB-ADF0-494C9A1A4F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3031" y="3190973"/>
                    <a:ext cx="129600" cy="129600"/>
                  </a:xfrm>
                  <a:prstGeom prst="rect">
                    <a:avLst/>
                  </a:prstGeom>
                  <a:ln w="3175">
                    <a:solidFill>
                      <a:schemeClr val="bg2">
                        <a:lumMod val="50000"/>
                      </a:schemeClr>
                    </a:solidFill>
                  </a:ln>
                </p:spPr>
              </p:pic>
              <p:pic>
                <p:nvPicPr>
                  <p:cNvPr id="173" name="그림 80">
                    <a:extLst>
                      <a:ext uri="{FF2B5EF4-FFF2-40B4-BE49-F238E27FC236}">
                        <a16:creationId xmlns:a16="http://schemas.microsoft.com/office/drawing/2014/main" id="{557AB8F6-020B-454C-B16A-9E40491A45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656" y="3179348"/>
                    <a:ext cx="129600" cy="129600"/>
                  </a:xfrm>
                  <a:prstGeom prst="rect">
                    <a:avLst/>
                  </a:prstGeom>
                  <a:ln w="3175">
                    <a:solidFill>
                      <a:schemeClr val="bg2">
                        <a:lumMod val="50000"/>
                      </a:schemeClr>
                    </a:solidFill>
                  </a:ln>
                </p:spPr>
              </p:pic>
            </p:grpSp>
          </p:grpSp>
          <p:pic>
            <p:nvPicPr>
              <p:cNvPr id="148" name="그림 90">
                <a:extLst>
                  <a:ext uri="{FF2B5EF4-FFF2-40B4-BE49-F238E27FC236}">
                    <a16:creationId xmlns:a16="http://schemas.microsoft.com/office/drawing/2014/main" id="{C763D405-DD2D-452C-BB0F-3A4BF76DD3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3273" y="3525457"/>
                <a:ext cx="1315013" cy="1077039"/>
              </a:xfrm>
              <a:prstGeom prst="rect">
                <a:avLst/>
              </a:prstGeom>
            </p:spPr>
          </p:pic>
          <p:cxnSp>
            <p:nvCxnSpPr>
              <p:cNvPr id="149" name="직선 화살표 연결선 92">
                <a:extLst>
                  <a:ext uri="{FF2B5EF4-FFF2-40B4-BE49-F238E27FC236}">
                    <a16:creationId xmlns:a16="http://schemas.microsoft.com/office/drawing/2014/main" id="{96DAB636-9158-437D-87E8-B9BBD475E8AC}"/>
                  </a:ext>
                </a:extLst>
              </p:cNvPr>
              <p:cNvCxnSpPr>
                <a:cxnSpLocks/>
                <a:endCxn id="157" idx="1"/>
              </p:cNvCxnSpPr>
              <p:nvPr/>
            </p:nvCxnSpPr>
            <p:spPr>
              <a:xfrm>
                <a:off x="5385546" y="4037834"/>
                <a:ext cx="218819" cy="0"/>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98">
                <a:extLst>
                  <a:ext uri="{FF2B5EF4-FFF2-40B4-BE49-F238E27FC236}">
                    <a16:creationId xmlns:a16="http://schemas.microsoft.com/office/drawing/2014/main" id="{84B51638-A8DB-4E7E-9569-07B69B93F97B}"/>
                  </a:ext>
                </a:extLst>
              </p:cNvPr>
              <p:cNvCxnSpPr>
                <a:stCxn id="157" idx="3"/>
              </p:cNvCxnSpPr>
              <p:nvPr/>
            </p:nvCxnSpPr>
            <p:spPr>
              <a:xfrm>
                <a:off x="6579382" y="4037834"/>
                <a:ext cx="307986" cy="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05">
                <a:extLst>
                  <a:ext uri="{FF2B5EF4-FFF2-40B4-BE49-F238E27FC236}">
                    <a16:creationId xmlns:a16="http://schemas.microsoft.com/office/drawing/2014/main" id="{AC117280-689A-4DB4-86F0-2592FA8A74B4}"/>
                  </a:ext>
                </a:extLst>
              </p:cNvPr>
              <p:cNvCxnSpPr>
                <a:cxnSpLocks/>
                <a:stCxn id="194" idx="3"/>
              </p:cNvCxnSpPr>
              <p:nvPr/>
            </p:nvCxnSpPr>
            <p:spPr>
              <a:xfrm>
                <a:off x="7264941" y="3324556"/>
                <a:ext cx="629429" cy="19299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07">
                <a:extLst>
                  <a:ext uri="{FF2B5EF4-FFF2-40B4-BE49-F238E27FC236}">
                    <a16:creationId xmlns:a16="http://schemas.microsoft.com/office/drawing/2014/main" id="{811E9EF9-5342-4F80-ADF4-A0ACC316F81F}"/>
                  </a:ext>
                </a:extLst>
              </p:cNvPr>
              <p:cNvCxnSpPr>
                <a:cxnSpLocks/>
                <a:stCxn id="189" idx="3"/>
              </p:cNvCxnSpPr>
              <p:nvPr/>
            </p:nvCxnSpPr>
            <p:spPr>
              <a:xfrm>
                <a:off x="7265017" y="3731205"/>
                <a:ext cx="639467" cy="3248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09">
                <a:extLst>
                  <a:ext uri="{FF2B5EF4-FFF2-40B4-BE49-F238E27FC236}">
                    <a16:creationId xmlns:a16="http://schemas.microsoft.com/office/drawing/2014/main" id="{C321321B-F2B1-468B-9479-B922DB7A4BC8}"/>
                  </a:ext>
                </a:extLst>
              </p:cNvPr>
              <p:cNvCxnSpPr>
                <a:cxnSpLocks/>
                <a:stCxn id="184" idx="3"/>
                <a:endCxn id="148" idx="1"/>
              </p:cNvCxnSpPr>
              <p:nvPr/>
            </p:nvCxnSpPr>
            <p:spPr>
              <a:xfrm flipV="1">
                <a:off x="7264941" y="4063977"/>
                <a:ext cx="658332" cy="3395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11">
                <a:extLst>
                  <a:ext uri="{FF2B5EF4-FFF2-40B4-BE49-F238E27FC236}">
                    <a16:creationId xmlns:a16="http://schemas.microsoft.com/office/drawing/2014/main" id="{A07AA245-DDD1-42E4-92B0-755C79BB20D3}"/>
                  </a:ext>
                </a:extLst>
              </p:cNvPr>
              <p:cNvCxnSpPr>
                <a:cxnSpLocks/>
                <a:stCxn id="169" idx="3"/>
              </p:cNvCxnSpPr>
              <p:nvPr/>
            </p:nvCxnSpPr>
            <p:spPr>
              <a:xfrm flipV="1">
                <a:off x="7316971" y="4242377"/>
                <a:ext cx="611773" cy="30334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13">
                <a:extLst>
                  <a:ext uri="{FF2B5EF4-FFF2-40B4-BE49-F238E27FC236}">
                    <a16:creationId xmlns:a16="http://schemas.microsoft.com/office/drawing/2014/main" id="{93739F04-B054-45E8-84AC-681385F9EF84}"/>
                  </a:ext>
                </a:extLst>
              </p:cNvPr>
              <p:cNvCxnSpPr>
                <a:cxnSpLocks/>
              </p:cNvCxnSpPr>
              <p:nvPr/>
            </p:nvCxnSpPr>
            <p:spPr>
              <a:xfrm flipV="1">
                <a:off x="7471704" y="4497188"/>
                <a:ext cx="449147" cy="519325"/>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6" name="그림 4">
                <a:extLst>
                  <a:ext uri="{FF2B5EF4-FFF2-40B4-BE49-F238E27FC236}">
                    <a16:creationId xmlns:a16="http://schemas.microsoft.com/office/drawing/2014/main" id="{7C66221B-8A2C-43E4-AD03-5C086509DD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2305" y="3638549"/>
                <a:ext cx="975017" cy="798571"/>
              </a:xfrm>
              <a:prstGeom prst="rect">
                <a:avLst/>
              </a:prstGeom>
            </p:spPr>
          </p:pic>
          <p:pic>
            <p:nvPicPr>
              <p:cNvPr id="157" name="그림 38">
                <a:extLst>
                  <a:ext uri="{FF2B5EF4-FFF2-40B4-BE49-F238E27FC236}">
                    <a16:creationId xmlns:a16="http://schemas.microsoft.com/office/drawing/2014/main" id="{904225E8-7598-4C9B-A424-ED005E8234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365" y="3638548"/>
                <a:ext cx="975017" cy="798571"/>
              </a:xfrm>
              <a:prstGeom prst="rect">
                <a:avLst/>
              </a:prstGeom>
            </p:spPr>
          </p:pic>
          <p:grpSp>
            <p:nvGrpSpPr>
              <p:cNvPr id="158" name="그룹 95">
                <a:extLst>
                  <a:ext uri="{FF2B5EF4-FFF2-40B4-BE49-F238E27FC236}">
                    <a16:creationId xmlns:a16="http://schemas.microsoft.com/office/drawing/2014/main" id="{02814611-733B-405E-B72A-41402A4DD2D0}"/>
                  </a:ext>
                </a:extLst>
              </p:cNvPr>
              <p:cNvGrpSpPr/>
              <p:nvPr/>
            </p:nvGrpSpPr>
            <p:grpSpPr>
              <a:xfrm>
                <a:off x="6807166" y="4828241"/>
                <a:ext cx="817066" cy="1012602"/>
                <a:chOff x="7196474" y="4511675"/>
                <a:chExt cx="817066" cy="1012602"/>
              </a:xfrm>
            </p:grpSpPr>
            <p:sp>
              <p:nvSpPr>
                <p:cNvPr id="164" name="Rectangle 15">
                  <a:extLst>
                    <a:ext uri="{FF2B5EF4-FFF2-40B4-BE49-F238E27FC236}">
                      <a16:creationId xmlns:a16="http://schemas.microsoft.com/office/drawing/2014/main" id="{2E1CBB4C-7B2F-4F2B-9091-A936F189CAA0}"/>
                    </a:ext>
                  </a:extLst>
                </p:cNvPr>
                <p:cNvSpPr/>
                <p:nvPr/>
              </p:nvSpPr>
              <p:spPr>
                <a:xfrm>
                  <a:off x="7196474" y="4970279"/>
                  <a:ext cx="817066" cy="553998"/>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Định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vị</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giải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phẫu</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a:p>
                  <a:pPr algn="ct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165" name="그림 88">
                  <a:extLst>
                    <a:ext uri="{FF2B5EF4-FFF2-40B4-BE49-F238E27FC236}">
                      <a16:creationId xmlns:a16="http://schemas.microsoft.com/office/drawing/2014/main" id="{29B8436C-DFC6-45C8-BE20-63B71B02D9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8184" y="4511675"/>
                  <a:ext cx="513646" cy="420694"/>
                </a:xfrm>
                <a:prstGeom prst="rect">
                  <a:avLst/>
                </a:prstGeom>
              </p:spPr>
            </p:pic>
          </p:grpSp>
          <p:sp>
            <p:nvSpPr>
              <p:cNvPr id="159" name="Rectangle 15">
                <a:extLst>
                  <a:ext uri="{FF2B5EF4-FFF2-40B4-BE49-F238E27FC236}">
                    <a16:creationId xmlns:a16="http://schemas.microsoft.com/office/drawing/2014/main" id="{A95BDA1F-C7CE-4D88-91BF-82ACBC6CAF96}"/>
                  </a:ext>
                </a:extLst>
              </p:cNvPr>
              <p:cNvSpPr/>
              <p:nvPr/>
            </p:nvSpPr>
            <p:spPr>
              <a:xfrm>
                <a:off x="6718549" y="3398159"/>
                <a:ext cx="905684"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Xuất</a:t>
                </a:r>
                <a:r>
                  <a:rPr lang="en-US" altLang="ko-KR" sz="1200" dirty="0">
                    <a:solidFill>
                      <a:schemeClr val="bg2">
                        <a:lumMod val="25000"/>
                      </a:schemeClr>
                    </a:solidFill>
                    <a:latin typeface="SamsungOne-400" panose="020B0503030303020204" pitchFamily="34" charset="0"/>
                    <a:ea typeface="SamsungOne-400" panose="020B0503030303020204" pitchFamily="34" charset="0"/>
                  </a:rPr>
                  <a:t> </a:t>
                </a: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huyết</a:t>
                </a:r>
                <a:endParaRPr lang="en-US" altLang="ko-KR" sz="1200" dirty="0">
                  <a:solidFill>
                    <a:schemeClr val="bg2">
                      <a:lumMod val="25000"/>
                    </a:schemeClr>
                  </a:solidFill>
                  <a:latin typeface="SamsungOne-400" panose="020B0503030303020204" pitchFamily="34" charset="0"/>
                  <a:ea typeface="SamsungOne-400" panose="020B0503030303020204" pitchFamily="34" charset="0"/>
                </a:endParaRPr>
              </a:p>
            </p:txBody>
          </p:sp>
          <p:sp>
            <p:nvSpPr>
              <p:cNvPr id="160" name="Rectangle 15">
                <a:extLst>
                  <a:ext uri="{FF2B5EF4-FFF2-40B4-BE49-F238E27FC236}">
                    <a16:creationId xmlns:a16="http://schemas.microsoft.com/office/drawing/2014/main" id="{FE37FAD9-9941-410D-9918-458084E54DA7}"/>
                  </a:ext>
                </a:extLst>
              </p:cNvPr>
              <p:cNvSpPr/>
              <p:nvPr/>
            </p:nvSpPr>
            <p:spPr>
              <a:xfrm>
                <a:off x="6613171" y="3796005"/>
                <a:ext cx="1223602"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Phình</a:t>
                </a:r>
                <a:r>
                  <a:rPr lang="en-US" altLang="ko-KR" sz="1200" dirty="0">
                    <a:solidFill>
                      <a:schemeClr val="bg2">
                        <a:lumMod val="25000"/>
                      </a:schemeClr>
                    </a:solidFill>
                    <a:latin typeface="SamsungOne-400" panose="020B0503030303020204" pitchFamily="34" charset="0"/>
                    <a:ea typeface="SamsungOne-400" panose="020B0503030303020204" pitchFamily="34" charset="0"/>
                  </a:rPr>
                  <a:t> </a:t>
                </a: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mao</a:t>
                </a:r>
                <a:r>
                  <a:rPr lang="en-US" altLang="ko-KR" sz="1200" dirty="0">
                    <a:solidFill>
                      <a:schemeClr val="bg2">
                        <a:lumMod val="25000"/>
                      </a:schemeClr>
                    </a:solidFill>
                    <a:latin typeface="SamsungOne-400" panose="020B0503030303020204" pitchFamily="34" charset="0"/>
                    <a:ea typeface="SamsungOne-400" panose="020B0503030303020204" pitchFamily="34" charset="0"/>
                  </a:rPr>
                  <a:t> </a:t>
                </a: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mạch</a:t>
                </a:r>
                <a:endParaRPr lang="en-US" altLang="ko-KR" sz="1200" dirty="0">
                  <a:solidFill>
                    <a:schemeClr val="bg2">
                      <a:lumMod val="25000"/>
                    </a:schemeClr>
                  </a:solidFill>
                  <a:latin typeface="SamsungOne-400" panose="020B0503030303020204" pitchFamily="34" charset="0"/>
                  <a:ea typeface="SamsungOne-400" panose="020B0503030303020204" pitchFamily="34" charset="0"/>
                </a:endParaRPr>
              </a:p>
            </p:txBody>
          </p:sp>
          <p:sp>
            <p:nvSpPr>
              <p:cNvPr id="161" name="Rectangle 15">
                <a:extLst>
                  <a:ext uri="{FF2B5EF4-FFF2-40B4-BE49-F238E27FC236}">
                    <a16:creationId xmlns:a16="http://schemas.microsoft.com/office/drawing/2014/main" id="{02C75990-8A97-467E-BB14-14E72862310B}"/>
                  </a:ext>
                </a:extLst>
              </p:cNvPr>
              <p:cNvSpPr/>
              <p:nvPr/>
            </p:nvSpPr>
            <p:spPr>
              <a:xfrm>
                <a:off x="6843977" y="4184263"/>
                <a:ext cx="654826"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Tiết</a:t>
                </a:r>
                <a:r>
                  <a:rPr lang="en-US" altLang="ko-KR" sz="1200" dirty="0">
                    <a:solidFill>
                      <a:schemeClr val="bg2">
                        <a:lumMod val="25000"/>
                      </a:schemeClr>
                    </a:solidFill>
                    <a:latin typeface="SamsungOne-400" panose="020B0503030303020204" pitchFamily="34" charset="0"/>
                    <a:ea typeface="SamsungOne-400" panose="020B0503030303020204" pitchFamily="34" charset="0"/>
                  </a:rPr>
                  <a:t> </a:t>
                </a:r>
                <a:r>
                  <a:rPr lang="en-US" altLang="ko-KR" sz="1200" dirty="0" err="1">
                    <a:solidFill>
                      <a:schemeClr val="bg2">
                        <a:lumMod val="25000"/>
                      </a:schemeClr>
                    </a:solidFill>
                    <a:latin typeface="SamsungOne-400" panose="020B0503030303020204" pitchFamily="34" charset="0"/>
                    <a:ea typeface="SamsungOne-400" panose="020B0503030303020204" pitchFamily="34" charset="0"/>
                  </a:rPr>
                  <a:t>dịch</a:t>
                </a:r>
                <a:endParaRPr lang="en-US" altLang="ko-KR" sz="1200" dirty="0">
                  <a:solidFill>
                    <a:schemeClr val="bg2">
                      <a:lumMod val="25000"/>
                    </a:schemeClr>
                  </a:solidFill>
                  <a:latin typeface="SamsungOne-400" panose="020B0503030303020204" pitchFamily="34" charset="0"/>
                  <a:ea typeface="SamsungOne-400" panose="020B0503030303020204" pitchFamily="34" charset="0"/>
                </a:endParaRPr>
              </a:p>
            </p:txBody>
          </p:sp>
          <p:sp>
            <p:nvSpPr>
              <p:cNvPr id="162" name="Rectangle 15">
                <a:extLst>
                  <a:ext uri="{FF2B5EF4-FFF2-40B4-BE49-F238E27FC236}">
                    <a16:creationId xmlns:a16="http://schemas.microsoft.com/office/drawing/2014/main" id="{CFF5E821-7B05-452E-8576-AB55233131D7}"/>
                  </a:ext>
                </a:extLst>
              </p:cNvPr>
              <p:cNvSpPr/>
              <p:nvPr/>
            </p:nvSpPr>
            <p:spPr>
              <a:xfrm>
                <a:off x="6674404" y="4624914"/>
                <a:ext cx="993974"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bg2">
                        <a:lumMod val="25000"/>
                      </a:schemeClr>
                    </a:solidFill>
                    <a:latin typeface="SamsungOne-400" panose="020B0503030303020204" pitchFamily="34" charset="0"/>
                    <a:ea typeface="SamsungOne-400" panose="020B0503030303020204" pitchFamily="34" charset="0"/>
                  </a:rPr>
                  <a:t>IRMA, v.v.</a:t>
                </a:r>
              </a:p>
            </p:txBody>
          </p:sp>
          <p:cxnSp>
            <p:nvCxnSpPr>
              <p:cNvPr id="163" name="연결선: 꺾임 9">
                <a:extLst>
                  <a:ext uri="{FF2B5EF4-FFF2-40B4-BE49-F238E27FC236}">
                    <a16:creationId xmlns:a16="http://schemas.microsoft.com/office/drawing/2014/main" id="{161DFC14-9E34-4D0D-9C52-A291FCBC2510}"/>
                  </a:ext>
                </a:extLst>
              </p:cNvPr>
              <p:cNvCxnSpPr>
                <a:stCxn id="157" idx="3"/>
                <a:endCxn id="165" idx="1"/>
              </p:cNvCxnSpPr>
              <p:nvPr/>
            </p:nvCxnSpPr>
            <p:spPr>
              <a:xfrm>
                <a:off x="6579382" y="4037834"/>
                <a:ext cx="379494" cy="1000754"/>
              </a:xfrm>
              <a:prstGeom prst="bentConnector3">
                <a:avLst>
                  <a:gd name="adj1" fmla="val 29542"/>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직사각형 70">
            <a:extLst>
              <a:ext uri="{FF2B5EF4-FFF2-40B4-BE49-F238E27FC236}">
                <a16:creationId xmlns:a16="http://schemas.microsoft.com/office/drawing/2014/main" id="{4C065641-3666-4F94-9243-1B1A99D79ED7}"/>
              </a:ext>
            </a:extLst>
          </p:cNvPr>
          <p:cNvSpPr/>
          <p:nvPr/>
        </p:nvSpPr>
        <p:spPr>
          <a:xfrm>
            <a:off x="6050959" y="2119454"/>
            <a:ext cx="3417042" cy="2841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vi-VN" altLang="ko-KR" sz="1400" dirty="0">
                <a:solidFill>
                  <a:schemeClr val="tx1"/>
                </a:solidFill>
                <a:latin typeface="SamsungOne-400" panose="020B0503030303020204" pitchFamily="34" charset="0"/>
                <a:ea typeface="SamsungOne-400" panose="020B0503030303020204" pitchFamily="34" charset="0"/>
              </a:rPr>
              <a:t>Tháng 4 năm 2018, FDA đã phê duyệt phần mềm dựa trên trí tuệ nhân tạo để sàng lọc bệnh nhân mắc bệnh võng mạc tiểu đường mà không cần ý kiến thêm từ chuyên gia y tế.</a:t>
            </a:r>
          </a:p>
          <a:p>
            <a:pPr marL="115888" indent="-115888">
              <a:spcAft>
                <a:spcPts val="1000"/>
              </a:spcAft>
              <a:buClr>
                <a:srgbClr val="A5A5A5"/>
              </a:buClr>
              <a:buSzPct val="120000"/>
              <a:buBlip>
                <a:blip r:embed="rId10"/>
              </a:buBlip>
              <a:defRPr/>
            </a:pPr>
            <a:r>
              <a:rPr lang="vi-VN" altLang="ko-KR" sz="1400" dirty="0">
                <a:solidFill>
                  <a:schemeClr val="tx1"/>
                </a:solidFill>
                <a:latin typeface="SamsungOne-400" panose="020B0503030303020204" pitchFamily="34" charset="0"/>
                <a:ea typeface="SamsungOne-400" panose="020B0503030303020204" pitchFamily="34" charset="0"/>
              </a:rPr>
              <a:t>Phần mềm IDx-DR xác định chính xác những bệnh nhân mắc bệnh “võng mạc tiểu đường nhẹ hơn” 87,4% thời gian và xác định những người không mắc bệnh này 89,5% thời gian.</a:t>
            </a:r>
          </a:p>
          <a:p>
            <a:pPr marL="115888" indent="-115888">
              <a:spcAft>
                <a:spcPts val="1000"/>
              </a:spcAft>
              <a:buClr>
                <a:srgbClr val="A5A5A5"/>
              </a:buClr>
              <a:buSzPct val="120000"/>
              <a:buBlip>
                <a:blip r:embed="rId10"/>
              </a:buBlip>
              <a:defRPr/>
            </a:pPr>
            <a:r>
              <a:rPr lang="vi-VN" altLang="ko-KR" sz="1400" dirty="0">
                <a:solidFill>
                  <a:schemeClr val="tx1"/>
                </a:solidFill>
                <a:latin typeface="SamsungOne-400" panose="020B0503030303020204" pitchFamily="34" charset="0"/>
                <a:ea typeface="SamsungOne-400" panose="020B0503030303020204" pitchFamily="34" charset="0"/>
              </a:rPr>
              <a:t>IDx là một trong nhiều sản phẩm phần mềm dựa trên trí tuệ nhân tạo được FDA chấp thuận cho các ứng dụng thương mại lâm sàng trong những tháng gần đây.</a:t>
            </a:r>
          </a:p>
        </p:txBody>
      </p:sp>
      <p:sp>
        <p:nvSpPr>
          <p:cNvPr id="72" name="직사각형 7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 tuệ nhân tạo dưới dạng thiết bị y tế</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3070360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DBCE5943-7B88-4B51-AC18-7A44260A8DB7}"/>
              </a:ext>
            </a:extLst>
          </p:cNvPr>
          <p:cNvGrpSpPr/>
          <p:nvPr/>
        </p:nvGrpSpPr>
        <p:grpSpPr>
          <a:xfrm>
            <a:off x="449998" y="1925150"/>
            <a:ext cx="9018002" cy="4096138"/>
            <a:chOff x="558800" y="1827584"/>
            <a:chExt cx="8909200" cy="4096138"/>
          </a:xfrm>
        </p:grpSpPr>
        <p:sp>
          <p:nvSpPr>
            <p:cNvPr id="17" name="모서리가 둥근 직사각형 4">
              <a:extLst>
                <a:ext uri="{FF2B5EF4-FFF2-40B4-BE49-F238E27FC236}">
                  <a16:creationId xmlns:a16="http://schemas.microsoft.com/office/drawing/2014/main" id="{32D19375-38A0-4AAE-AE09-65D630EEFC1D}"/>
                </a:ext>
              </a:extLst>
            </p:cNvPr>
            <p:cNvSpPr/>
            <p:nvPr/>
          </p:nvSpPr>
          <p:spPr>
            <a:xfrm>
              <a:off x="558800" y="1827584"/>
              <a:ext cx="8909200" cy="40961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 name="그룹 1">
              <a:extLst>
                <a:ext uri="{FF2B5EF4-FFF2-40B4-BE49-F238E27FC236}">
                  <a16:creationId xmlns:a16="http://schemas.microsoft.com/office/drawing/2014/main" id="{817C1141-034B-4EC5-8181-F754D35E13FE}"/>
                </a:ext>
              </a:extLst>
            </p:cNvPr>
            <p:cNvGrpSpPr/>
            <p:nvPr/>
          </p:nvGrpSpPr>
          <p:grpSpPr>
            <a:xfrm>
              <a:off x="770835" y="2070511"/>
              <a:ext cx="8650216" cy="3725363"/>
              <a:chOff x="711200" y="1652789"/>
              <a:chExt cx="8650216" cy="3725363"/>
            </a:xfrm>
          </p:grpSpPr>
          <p:sp>
            <p:nvSpPr>
              <p:cNvPr id="23" name="Rectangle 12">
                <a:extLst>
                  <a:ext uri="{FF2B5EF4-FFF2-40B4-BE49-F238E27FC236}">
                    <a16:creationId xmlns:a16="http://schemas.microsoft.com/office/drawing/2014/main" id="{9EC76390-218C-41B1-A12B-DD349485A79E}"/>
                  </a:ext>
                </a:extLst>
              </p:cNvPr>
              <p:cNvSpPr/>
              <p:nvPr/>
            </p:nvSpPr>
            <p:spPr>
              <a:xfrm>
                <a:off x="711200" y="3550234"/>
                <a:ext cx="2597728"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Đạt chuẩn FDA</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Phần mềm dựa trên trí tuệ nhân tạo giúp sàng lọc bệnh nhân mắc bệnh võng mạc tiểu đường mà không cần xác nhận của chuyên gia y tế</a:t>
                </a:r>
              </a:p>
            </p:txBody>
          </p:sp>
          <p:grpSp>
            <p:nvGrpSpPr>
              <p:cNvPr id="24" name="Group 1">
                <a:extLst>
                  <a:ext uri="{FF2B5EF4-FFF2-40B4-BE49-F238E27FC236}">
                    <a16:creationId xmlns:a16="http://schemas.microsoft.com/office/drawing/2014/main" id="{38FDE13E-DF31-4323-89AF-F4C4E163FC9F}"/>
                  </a:ext>
                </a:extLst>
              </p:cNvPr>
              <p:cNvGrpSpPr/>
              <p:nvPr/>
            </p:nvGrpSpPr>
            <p:grpSpPr>
              <a:xfrm>
                <a:off x="755336" y="1652789"/>
                <a:ext cx="8606080" cy="1691677"/>
                <a:chOff x="755336" y="4300811"/>
                <a:chExt cx="8606080" cy="1691677"/>
              </a:xfrm>
            </p:grpSpPr>
            <p:pic>
              <p:nvPicPr>
                <p:cNvPr id="26" name="Picture 4" descr="Image result for Viz lvo,png&quot;">
                  <a:extLst>
                    <a:ext uri="{FF2B5EF4-FFF2-40B4-BE49-F238E27FC236}">
                      <a16:creationId xmlns:a16="http://schemas.microsoft.com/office/drawing/2014/main" id="{7E70E386-D426-48F5-A7C7-02AC9C2C58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2650" y="4303383"/>
                  <a:ext cx="1615812" cy="161581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7">
                  <a:extLst>
                    <a:ext uri="{FF2B5EF4-FFF2-40B4-BE49-F238E27FC236}">
                      <a16:creationId xmlns:a16="http://schemas.microsoft.com/office/drawing/2014/main" id="{B39EF7BB-3345-4160-B9C0-40552BE09A28}"/>
                    </a:ext>
                  </a:extLst>
                </p:cNvPr>
                <p:cNvSpPr/>
                <p:nvPr/>
              </p:nvSpPr>
              <p:spPr>
                <a:xfrm>
                  <a:off x="3416526" y="5684711"/>
                  <a:ext cx="3069772" cy="307777"/>
                </a:xfrm>
                <a:prstGeom prst="rect">
                  <a:avLst/>
                </a:prstGeom>
              </p:spPr>
              <p:txBody>
                <a:bodyPr wrap="none">
                  <a:spAutoFit/>
                </a:bodyPr>
                <a:lstStyle/>
                <a:p>
                  <a:pPr algn="ct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Thương tổn gan và phổi qua hình ảnh AI</a:t>
                  </a:r>
                </a:p>
              </p:txBody>
            </p:sp>
            <p:sp>
              <p:nvSpPr>
                <p:cNvPr id="31" name="Rectangle 28">
                  <a:extLst>
                    <a:ext uri="{FF2B5EF4-FFF2-40B4-BE49-F238E27FC236}">
                      <a16:creationId xmlns:a16="http://schemas.microsoft.com/office/drawing/2014/main" id="{D0BB6410-ED77-4F8C-9018-E0CDBBB859E0}"/>
                    </a:ext>
                  </a:extLst>
                </p:cNvPr>
                <p:cNvSpPr/>
                <p:nvPr/>
              </p:nvSpPr>
              <p:spPr>
                <a:xfrm>
                  <a:off x="6379696" y="5684711"/>
                  <a:ext cx="2981720" cy="307777"/>
                </a:xfrm>
                <a:prstGeom prst="rect">
                  <a:avLst/>
                </a:prstGeom>
              </p:spPr>
              <p:txBody>
                <a:bodyPr wrap="none">
                  <a:spAutoFit/>
                </a:bodyPr>
                <a:lstStyle/>
                <a:p>
                  <a:pPr algn="ct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CT scan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với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bệnh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quỵ</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2" name="Rectangle 29">
                  <a:extLst>
                    <a:ext uri="{FF2B5EF4-FFF2-40B4-BE49-F238E27FC236}">
                      <a16:creationId xmlns:a16="http://schemas.microsoft.com/office/drawing/2014/main" id="{D0347E0B-CA57-46B7-92E2-1854F3FE9393}"/>
                    </a:ext>
                  </a:extLst>
                </p:cNvPr>
                <p:cNvSpPr/>
                <p:nvPr/>
              </p:nvSpPr>
              <p:spPr>
                <a:xfrm>
                  <a:off x="1189295" y="5684711"/>
                  <a:ext cx="1734871" cy="307777"/>
                </a:xfrm>
                <a:prstGeom prst="rect">
                  <a:avLst/>
                </a:prstGeom>
              </p:spPr>
              <p:txBody>
                <a:bodyPr wrap="none">
                  <a:spAutoFit/>
                </a:bodyPr>
                <a:lstStyle/>
                <a:p>
                  <a:pPr algn="ct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Võng mạc tiểu đường</a:t>
                  </a:r>
                </a:p>
              </p:txBody>
            </p:sp>
            <p:pic>
              <p:nvPicPr>
                <p:cNvPr id="33" name="Picture 2" descr="Image result for arterys,png&quot;">
                  <a:extLst>
                    <a:ext uri="{FF2B5EF4-FFF2-40B4-BE49-F238E27FC236}">
                      <a16:creationId xmlns:a16="http://schemas.microsoft.com/office/drawing/2014/main" id="{B7F068F7-B209-4F48-8578-BAE9D4EA0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169" y="4620403"/>
                  <a:ext cx="1852487" cy="977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IDx,png&quot;">
                  <a:extLst>
                    <a:ext uri="{FF2B5EF4-FFF2-40B4-BE49-F238E27FC236}">
                      <a16:creationId xmlns:a16="http://schemas.microsoft.com/office/drawing/2014/main" id="{911D3FA1-5E98-4455-977F-A33B71DF2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6" y="4300811"/>
                  <a:ext cx="2597727" cy="1541318"/>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12">
                <a:extLst>
                  <a:ext uri="{FF2B5EF4-FFF2-40B4-BE49-F238E27FC236}">
                    <a16:creationId xmlns:a16="http://schemas.microsoft.com/office/drawing/2014/main" id="{693AB665-F089-4958-BBB4-E01CC2518A47}"/>
                  </a:ext>
                </a:extLst>
              </p:cNvPr>
              <p:cNvSpPr/>
              <p:nvPr/>
            </p:nvSpPr>
            <p:spPr>
              <a:xfrm>
                <a:off x="3652548" y="3550234"/>
                <a:ext cx="2597728"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Đạt chuẩn FDA</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Khởi nghiệp được GE Ventures tài trợ</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ứng dụng trí tuệ nhân tạo trong điều trị ung thư ban đầu tập trung vào phát hiện các tổn thương phổi và gan.</a:t>
                </a:r>
              </a:p>
            </p:txBody>
          </p:sp>
          <p:sp>
            <p:nvSpPr>
              <p:cNvPr id="36" name="Rectangle 12">
                <a:extLst>
                  <a:ext uri="{FF2B5EF4-FFF2-40B4-BE49-F238E27FC236}">
                    <a16:creationId xmlns:a16="http://schemas.microsoft.com/office/drawing/2014/main" id="{298A1DA2-D6E8-4327-9F4A-AC12B2315C3C}"/>
                  </a:ext>
                </a:extLst>
              </p:cNvPr>
              <p:cNvSpPr/>
              <p:nvPr/>
            </p:nvSpPr>
            <p:spPr>
              <a:xfrm>
                <a:off x="6746297" y="3550234"/>
                <a:ext cx="2597728" cy="1827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Đạt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FDA</a:t>
                </a:r>
              </a:p>
              <a:p>
                <a:pPr marL="182563" indent="-182563">
                  <a:spcAft>
                    <a:spcPts val="800"/>
                  </a:spcAft>
                  <a:buClr>
                    <a:srgbClr val="193EB0"/>
                  </a:buClr>
                  <a:buFont typeface="SamsungOne 400" panose="020B0503030303020204" pitchFamily="34" charset="0"/>
                  <a:buChar char="‣"/>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Phân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chụp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CT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nhà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cung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vụ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chăm</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sóc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sức</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khỏe</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khả</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đột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quỵ</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bệnh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nhân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Vòng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vốn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Series A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21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triệu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đô</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la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Google Ventures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Kleiner Perkins Caufield &amp; Byers</a:t>
                </a:r>
              </a:p>
            </p:txBody>
          </p:sp>
        </p:grpSp>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Hình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ảnh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chẩn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y khoa</a:t>
              </a: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2" name="사각형: 둥근 모서리 32">
            <a:extLst>
              <a:ext uri="{FF2B5EF4-FFF2-40B4-BE49-F238E27FC236}">
                <a16:creationId xmlns:a16="http://schemas.microsoft.com/office/drawing/2014/main" id="{9F9FFF6C-7C72-4E08-8072-03F5113CBF51}"/>
              </a:ext>
            </a:extLst>
          </p:cNvPr>
          <p:cNvSpPr/>
          <p:nvPr/>
        </p:nvSpPr>
        <p:spPr>
          <a:xfrm>
            <a:off x="8455843" y="6134907"/>
            <a:ext cx="1012157" cy="21209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400" panose="020B0503030303020204" pitchFamily="34" charset="0"/>
                <a:ea typeface="SamsungOne-400" panose="020B0503030303020204" pitchFamily="34" charset="0"/>
              </a:rPr>
              <a:t>CB Insights</a:t>
            </a:r>
          </a:p>
        </p:txBody>
      </p:sp>
      <p:sp>
        <p:nvSpPr>
          <p:cNvPr id="25" name="직사각형 2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 tuệ nhân tạo dưới dạng thiết bị y tế</a:t>
            </a:r>
          </a:p>
        </p:txBody>
      </p:sp>
    </p:spTree>
    <p:custDataLst>
      <p:tags r:id="rId1"/>
    </p:custDataLst>
    <p:extLst>
      <p:ext uri="{BB962C8B-B14F-4D97-AF65-F5344CB8AC3E}">
        <p14:creationId xmlns:p14="http://schemas.microsoft.com/office/powerpoint/2010/main" val="3476549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Hình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ảnh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chẩn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y khoa</a:t>
              </a:r>
            </a:p>
          </p:txBody>
        </p:sp>
        <p:sp>
          <p:nvSpPr>
            <p:cNvPr id="19" name="직사각형 18">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4" name="사각형: 둥근 모서리 32">
            <a:extLst>
              <a:ext uri="{FF2B5EF4-FFF2-40B4-BE49-F238E27FC236}">
                <a16:creationId xmlns:a16="http://schemas.microsoft.com/office/drawing/2014/main" id="{9F9FFF6C-7C72-4E08-8072-03F5113CBF51}"/>
              </a:ext>
            </a:extLst>
          </p:cNvPr>
          <p:cNvSpPr/>
          <p:nvPr/>
        </p:nvSpPr>
        <p:spPr>
          <a:xfrm>
            <a:off x="7902878" y="6155796"/>
            <a:ext cx="1546486" cy="19382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400" panose="020B0503030303020204" pitchFamily="34" charset="0"/>
                <a:ea typeface="SamsungOne-400" panose="020B0503030303020204" pitchFamily="34" charset="0"/>
              </a:rPr>
              <a:t>Samsung, </a:t>
            </a:r>
            <a:r>
              <a:rPr lang="en-US" altLang="ko-KR" sz="1000" b="1" dirty="0" err="1">
                <a:latin typeface="SamsungOne-400" panose="020B0503030303020204" pitchFamily="34" charset="0"/>
                <a:ea typeface="SamsungOne-400" panose="020B0503030303020204" pitchFamily="34" charset="0"/>
              </a:rPr>
              <a:t>Dự</a:t>
            </a:r>
            <a:r>
              <a:rPr lang="en-US" altLang="ko-KR" sz="1000" b="1" dirty="0">
                <a:latin typeface="SamsungOne-400" panose="020B0503030303020204" pitchFamily="34" charset="0"/>
                <a:ea typeface="SamsungOne-400" panose="020B0503030303020204" pitchFamily="34" charset="0"/>
              </a:rPr>
              <a:t> </a:t>
            </a:r>
            <a:r>
              <a:rPr lang="en-US" altLang="ko-KR" sz="1000" b="1" dirty="0" err="1">
                <a:latin typeface="SamsungOne-400" panose="020B0503030303020204" pitchFamily="34" charset="0"/>
                <a:ea typeface="SamsungOne-400" panose="020B0503030303020204" pitchFamily="34" charset="0"/>
              </a:rPr>
              <a:t>án</a:t>
            </a:r>
            <a:r>
              <a:rPr lang="en-US" altLang="ko-KR" sz="1000" b="1" dirty="0">
                <a:latin typeface="SamsungOne-400" panose="020B0503030303020204" pitchFamily="34" charset="0"/>
                <a:ea typeface="SamsungOne-400" panose="020B0503030303020204" pitchFamily="34" charset="0"/>
              </a:rPr>
              <a:t> BOM</a:t>
            </a:r>
          </a:p>
        </p:txBody>
      </p:sp>
      <p:grpSp>
        <p:nvGrpSpPr>
          <p:cNvPr id="2" name="그룹 1">
            <a:extLst>
              <a:ext uri="{FF2B5EF4-FFF2-40B4-BE49-F238E27FC236}">
                <a16:creationId xmlns:a16="http://schemas.microsoft.com/office/drawing/2014/main" id="{992103BA-2463-4A4F-B624-E5FD7659550A}"/>
              </a:ext>
            </a:extLst>
          </p:cNvPr>
          <p:cNvGrpSpPr/>
          <p:nvPr/>
        </p:nvGrpSpPr>
        <p:grpSpPr>
          <a:xfrm>
            <a:off x="561986" y="3517564"/>
            <a:ext cx="8781914" cy="2104939"/>
            <a:chOff x="712182" y="2924944"/>
            <a:chExt cx="8631843" cy="2104939"/>
          </a:xfrm>
        </p:grpSpPr>
        <p:sp>
          <p:nvSpPr>
            <p:cNvPr id="23" name="모서리가 둥근 직사각형 4">
              <a:extLst>
                <a:ext uri="{FF2B5EF4-FFF2-40B4-BE49-F238E27FC236}">
                  <a16:creationId xmlns:a16="http://schemas.microsoft.com/office/drawing/2014/main" id="{44D1AC91-3A38-4E36-9440-26CCDA5D60AE}"/>
                </a:ext>
              </a:extLst>
            </p:cNvPr>
            <p:cNvSpPr/>
            <p:nvPr/>
          </p:nvSpPr>
          <p:spPr>
            <a:xfrm>
              <a:off x="712182" y="2924944"/>
              <a:ext cx="8631843" cy="21049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9" name="Picture 35" descr="A picture containing dryer, appliance&#10;&#10;Description automatically generated">
              <a:extLst>
                <a:ext uri="{FF2B5EF4-FFF2-40B4-BE49-F238E27FC236}">
                  <a16:creationId xmlns:a16="http://schemas.microsoft.com/office/drawing/2014/main" id="{DC000702-60F3-4C85-8CEC-19A35F9755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9" r="1383" b="1816"/>
            <a:stretch/>
          </p:blipFill>
          <p:spPr>
            <a:xfrm>
              <a:off x="832231" y="3071480"/>
              <a:ext cx="2948491" cy="1685505"/>
            </a:xfrm>
            <a:prstGeom prst="rect">
              <a:avLst/>
            </a:prstGeom>
          </p:spPr>
        </p:pic>
        <p:grpSp>
          <p:nvGrpSpPr>
            <p:cNvPr id="40" name="그룹 39">
              <a:extLst>
                <a:ext uri="{FF2B5EF4-FFF2-40B4-BE49-F238E27FC236}">
                  <a16:creationId xmlns:a16="http://schemas.microsoft.com/office/drawing/2014/main" id="{CADDEF13-18EF-4CED-B856-981001A230FD}"/>
                </a:ext>
              </a:extLst>
            </p:cNvPr>
            <p:cNvGrpSpPr/>
            <p:nvPr/>
          </p:nvGrpSpPr>
          <p:grpSpPr>
            <a:xfrm>
              <a:off x="3764233" y="3071479"/>
              <a:ext cx="5426409" cy="1757513"/>
              <a:chOff x="3764233" y="3071479"/>
              <a:chExt cx="5426409" cy="1757513"/>
            </a:xfrm>
          </p:grpSpPr>
          <p:grpSp>
            <p:nvGrpSpPr>
              <p:cNvPr id="41" name="Group 3">
                <a:extLst>
                  <a:ext uri="{FF2B5EF4-FFF2-40B4-BE49-F238E27FC236}">
                    <a16:creationId xmlns:a16="http://schemas.microsoft.com/office/drawing/2014/main" id="{678AD3F2-F014-4716-9149-BF80AD410EF5}"/>
                  </a:ext>
                </a:extLst>
              </p:cNvPr>
              <p:cNvGrpSpPr/>
              <p:nvPr/>
            </p:nvGrpSpPr>
            <p:grpSpPr>
              <a:xfrm>
                <a:off x="3764233" y="3071479"/>
                <a:ext cx="5426409" cy="1757513"/>
                <a:chOff x="3713845" y="3843834"/>
                <a:chExt cx="5443254" cy="1685417"/>
              </a:xfrm>
            </p:grpSpPr>
            <p:pic>
              <p:nvPicPr>
                <p:cNvPr id="47" name="그림 1">
                  <a:extLst>
                    <a:ext uri="{FF2B5EF4-FFF2-40B4-BE49-F238E27FC236}">
                      <a16:creationId xmlns:a16="http://schemas.microsoft.com/office/drawing/2014/main" id="{96C7B954-40B0-446A-BEC5-BD9A6290F5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6569" r="30146" b="76532"/>
                <a:stretch/>
              </p:blipFill>
              <p:spPr>
                <a:xfrm>
                  <a:off x="3713845" y="3843834"/>
                  <a:ext cx="1780249" cy="815559"/>
                </a:xfrm>
                <a:prstGeom prst="rect">
                  <a:avLst/>
                </a:prstGeom>
              </p:spPr>
            </p:pic>
            <p:pic>
              <p:nvPicPr>
                <p:cNvPr id="48" name="그림 1">
                  <a:extLst>
                    <a:ext uri="{FF2B5EF4-FFF2-40B4-BE49-F238E27FC236}">
                      <a16:creationId xmlns:a16="http://schemas.microsoft.com/office/drawing/2014/main" id="{BB8ECCB6-DB06-4249-A6FD-844A2B53C00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22385" r="30146" b="60716"/>
                <a:stretch/>
              </p:blipFill>
              <p:spPr>
                <a:xfrm>
                  <a:off x="5545347" y="3843834"/>
                  <a:ext cx="1780249" cy="815559"/>
                </a:xfrm>
                <a:prstGeom prst="rect">
                  <a:avLst/>
                </a:prstGeom>
              </p:spPr>
            </p:pic>
            <p:pic>
              <p:nvPicPr>
                <p:cNvPr id="49" name="그림 1">
                  <a:extLst>
                    <a:ext uri="{FF2B5EF4-FFF2-40B4-BE49-F238E27FC236}">
                      <a16:creationId xmlns:a16="http://schemas.microsoft.com/office/drawing/2014/main" id="{A7BB366B-40DF-4D06-9F9C-8CB84978FD5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39283" r="30146" b="43818"/>
                <a:stretch/>
              </p:blipFill>
              <p:spPr>
                <a:xfrm>
                  <a:off x="7376850" y="3843834"/>
                  <a:ext cx="1780249" cy="815559"/>
                </a:xfrm>
                <a:prstGeom prst="rect">
                  <a:avLst/>
                </a:prstGeom>
              </p:spPr>
            </p:pic>
            <p:pic>
              <p:nvPicPr>
                <p:cNvPr id="50" name="그림 1">
                  <a:extLst>
                    <a:ext uri="{FF2B5EF4-FFF2-40B4-BE49-F238E27FC236}">
                      <a16:creationId xmlns:a16="http://schemas.microsoft.com/office/drawing/2014/main" id="{8076FC47-CDE0-4867-B7AF-8EEA9790508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56182" r="30146" b="26919"/>
                <a:stretch/>
              </p:blipFill>
              <p:spPr>
                <a:xfrm>
                  <a:off x="3713845" y="4713692"/>
                  <a:ext cx="1780249" cy="815559"/>
                </a:xfrm>
                <a:prstGeom prst="rect">
                  <a:avLst/>
                </a:prstGeom>
              </p:spPr>
            </p:pic>
            <p:pic>
              <p:nvPicPr>
                <p:cNvPr id="51" name="그림 1">
                  <a:extLst>
                    <a:ext uri="{FF2B5EF4-FFF2-40B4-BE49-F238E27FC236}">
                      <a16:creationId xmlns:a16="http://schemas.microsoft.com/office/drawing/2014/main" id="{AB2A3FC7-A087-4D90-A99A-704D1BCABE6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9105" t="73081" r="30146" b="10020"/>
                <a:stretch/>
              </p:blipFill>
              <p:spPr>
                <a:xfrm>
                  <a:off x="5545347" y="4713692"/>
                  <a:ext cx="1780249" cy="815559"/>
                </a:xfrm>
                <a:prstGeom prst="rect">
                  <a:avLst/>
                </a:prstGeom>
              </p:spPr>
            </p:pic>
          </p:grpSp>
          <p:sp>
            <p:nvSpPr>
              <p:cNvPr id="42" name="TextBox 41">
                <a:extLst>
                  <a:ext uri="{FF2B5EF4-FFF2-40B4-BE49-F238E27FC236}">
                    <a16:creationId xmlns:a16="http://schemas.microsoft.com/office/drawing/2014/main" id="{F2139CFF-CF75-4C8B-A0DA-1DD2BA931B4D}"/>
                  </a:ext>
                </a:extLst>
              </p:cNvPr>
              <p:cNvSpPr txBox="1"/>
              <p:nvPr/>
            </p:nvSpPr>
            <p:spPr>
              <a:xfrm>
                <a:off x="4589013" y="3298009"/>
                <a:ext cx="748923" cy="400110"/>
              </a:xfrm>
              <a:prstGeom prst="rect">
                <a:avLst/>
              </a:prstGeom>
              <a:solidFill>
                <a:srgbClr val="4E4C4D"/>
              </a:solidFill>
            </p:spPr>
            <p:txBody>
              <a:bodyPr wrap="square" rtlCol="0">
                <a:spAutoFit/>
              </a:bodyPr>
              <a:lstStyle/>
              <a:p>
                <a:r>
                  <a:rPr lang="vi-VN" altLang="ko-KR" sz="1000" dirty="0">
                    <a:solidFill>
                      <a:schemeClr val="bg1"/>
                    </a:solidFill>
                    <a:latin typeface="SamsungOne-400" panose="020B0503030303020204" pitchFamily="34" charset="0"/>
                    <a:ea typeface="SamsungOne-400" panose="020B0503030303020204" pitchFamily="34" charset="0"/>
                  </a:rPr>
                  <a:t>Võng mạc tiểu đường</a:t>
                </a:r>
              </a:p>
            </p:txBody>
          </p:sp>
          <p:sp>
            <p:nvSpPr>
              <p:cNvPr id="43" name="TextBox 42">
                <a:extLst>
                  <a:ext uri="{FF2B5EF4-FFF2-40B4-BE49-F238E27FC236}">
                    <a16:creationId xmlns:a16="http://schemas.microsoft.com/office/drawing/2014/main" id="{AF982AAD-CCDC-4F83-9F92-46713B98D3B1}"/>
                  </a:ext>
                </a:extLst>
              </p:cNvPr>
              <p:cNvSpPr txBox="1"/>
              <p:nvPr/>
            </p:nvSpPr>
            <p:spPr>
              <a:xfrm>
                <a:off x="4589013" y="4280658"/>
                <a:ext cx="794423" cy="246221"/>
              </a:xfrm>
              <a:prstGeom prst="rect">
                <a:avLst/>
              </a:prstGeom>
              <a:solidFill>
                <a:srgbClr val="4E4C4D"/>
              </a:solidFill>
            </p:spPr>
            <p:txBody>
              <a:bodyPr wrap="none" rtlCol="0">
                <a:spAutoFit/>
              </a:bodyPr>
              <a:lstStyle/>
              <a:p>
                <a:r>
                  <a:rPr lang="vi-VN" altLang="ko-KR" sz="1000" dirty="0">
                    <a:solidFill>
                      <a:schemeClr val="bg1"/>
                    </a:solidFill>
                    <a:latin typeface="SamsungOne-400" panose="020B0503030303020204" pitchFamily="34" charset="0"/>
                    <a:ea typeface="SamsungOne-400" panose="020B0503030303020204" pitchFamily="34" charset="0"/>
                  </a:rPr>
                  <a:t>Cườm nước</a:t>
                </a:r>
              </a:p>
            </p:txBody>
          </p:sp>
          <p:sp>
            <p:nvSpPr>
              <p:cNvPr id="44" name="TextBox 43">
                <a:extLst>
                  <a:ext uri="{FF2B5EF4-FFF2-40B4-BE49-F238E27FC236}">
                    <a16:creationId xmlns:a16="http://schemas.microsoft.com/office/drawing/2014/main" id="{9841E8C4-9E64-4ABE-948D-44D175CEFE2F}"/>
                  </a:ext>
                </a:extLst>
              </p:cNvPr>
              <p:cNvSpPr txBox="1"/>
              <p:nvPr/>
            </p:nvSpPr>
            <p:spPr>
              <a:xfrm>
                <a:off x="6501592" y="4280658"/>
                <a:ext cx="715642" cy="246221"/>
              </a:xfrm>
              <a:prstGeom prst="rect">
                <a:avLst/>
              </a:prstGeom>
              <a:solidFill>
                <a:srgbClr val="4E4C4D"/>
              </a:solidFill>
            </p:spPr>
            <p:txBody>
              <a:bodyPr wrap="none" rtlCol="0">
                <a:spAutoFit/>
              </a:bodyPr>
              <a:lstStyle/>
              <a:p>
                <a:r>
                  <a:rPr lang="vi-VN" altLang="ko-KR" sz="1000" dirty="0">
                    <a:solidFill>
                      <a:schemeClr val="bg1"/>
                    </a:solidFill>
                    <a:latin typeface="SamsungOne-400" panose="020B0503030303020204" pitchFamily="34" charset="0"/>
                    <a:ea typeface="SamsungOne-400" panose="020B0503030303020204" pitchFamily="34" charset="0"/>
                  </a:rPr>
                  <a:t>Cườm khô</a:t>
                </a:r>
              </a:p>
            </p:txBody>
          </p:sp>
          <p:sp>
            <p:nvSpPr>
              <p:cNvPr id="45" name="TextBox 44">
                <a:extLst>
                  <a:ext uri="{FF2B5EF4-FFF2-40B4-BE49-F238E27FC236}">
                    <a16:creationId xmlns:a16="http://schemas.microsoft.com/office/drawing/2014/main" id="{665D95ED-DCC6-468F-8FE9-9361C9F40027}"/>
                  </a:ext>
                </a:extLst>
              </p:cNvPr>
              <p:cNvSpPr txBox="1"/>
              <p:nvPr/>
            </p:nvSpPr>
            <p:spPr>
              <a:xfrm>
                <a:off x="6501592" y="3302677"/>
                <a:ext cx="662361" cy="553998"/>
              </a:xfrm>
              <a:prstGeom prst="rect">
                <a:avLst/>
              </a:prstGeom>
              <a:solidFill>
                <a:srgbClr val="4E4C4D"/>
              </a:solidFill>
            </p:spPr>
            <p:txBody>
              <a:bodyPr wrap="square" rtlCol="0">
                <a:spAutoFit/>
              </a:bodyPr>
              <a:lstStyle/>
              <a:p>
                <a:r>
                  <a:rPr lang="en-US" altLang="ko-KR" sz="1000" dirty="0" err="1">
                    <a:solidFill>
                      <a:schemeClr val="bg1"/>
                    </a:solidFill>
                    <a:latin typeface="SamsungOne-400" panose="020B0503030303020204" pitchFamily="34" charset="0"/>
                    <a:ea typeface="SamsungOne-400" panose="020B0503030303020204" pitchFamily="34" charset="0"/>
                  </a:rPr>
                  <a:t>Các</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bệnh</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về</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giác</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mạc</a:t>
                </a:r>
                <a:endParaRPr lang="en-US" altLang="ko-KR" sz="1000" dirty="0">
                  <a:solidFill>
                    <a:schemeClr val="bg1"/>
                  </a:solidFill>
                  <a:latin typeface="SamsungOne-400" panose="020B0503030303020204" pitchFamily="34" charset="0"/>
                  <a:ea typeface="SamsungOne-400" panose="020B0503030303020204" pitchFamily="34" charset="0"/>
                </a:endParaRPr>
              </a:p>
            </p:txBody>
          </p:sp>
          <p:sp>
            <p:nvSpPr>
              <p:cNvPr id="46" name="TextBox 45">
                <a:extLst>
                  <a:ext uri="{FF2B5EF4-FFF2-40B4-BE49-F238E27FC236}">
                    <a16:creationId xmlns:a16="http://schemas.microsoft.com/office/drawing/2014/main" id="{8C403F0B-E978-4AE8-803E-7B11B923FB1B}"/>
                  </a:ext>
                </a:extLst>
              </p:cNvPr>
              <p:cNvSpPr txBox="1"/>
              <p:nvPr/>
            </p:nvSpPr>
            <p:spPr>
              <a:xfrm>
                <a:off x="8264769" y="3219703"/>
                <a:ext cx="786456" cy="553998"/>
              </a:xfrm>
              <a:prstGeom prst="rect">
                <a:avLst/>
              </a:prstGeom>
              <a:solidFill>
                <a:srgbClr val="4E4C4D"/>
              </a:solidFill>
            </p:spPr>
            <p:txBody>
              <a:bodyPr wrap="square" rtlCol="0">
                <a:spAutoFit/>
              </a:bodyPr>
              <a:lstStyle/>
              <a:p>
                <a:r>
                  <a:rPr lang="en-US" altLang="ko-KR" sz="1000" dirty="0" err="1">
                    <a:solidFill>
                      <a:schemeClr val="bg1"/>
                    </a:solidFill>
                    <a:latin typeface="SamsungOne-400" panose="020B0503030303020204" pitchFamily="34" charset="0"/>
                    <a:ea typeface="SamsungOne-400" panose="020B0503030303020204" pitchFamily="34" charset="0"/>
                  </a:rPr>
                  <a:t>Thoái</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hóa</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hoàng</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điểm</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tuổi</a:t>
                </a:r>
                <a:r>
                  <a:rPr lang="en-US" altLang="ko-KR" sz="1000" dirty="0">
                    <a:solidFill>
                      <a:schemeClr val="bg1"/>
                    </a:solidFill>
                    <a:latin typeface="SamsungOne-400" panose="020B0503030303020204" pitchFamily="34" charset="0"/>
                    <a:ea typeface="SamsungOne-400" panose="020B0503030303020204" pitchFamily="34" charset="0"/>
                  </a:rPr>
                  <a:t> </a:t>
                </a:r>
                <a:r>
                  <a:rPr lang="en-US" altLang="ko-KR" sz="1000" dirty="0" err="1">
                    <a:solidFill>
                      <a:schemeClr val="bg1"/>
                    </a:solidFill>
                    <a:latin typeface="SamsungOne-400" panose="020B0503030303020204" pitchFamily="34" charset="0"/>
                    <a:ea typeface="SamsungOne-400" panose="020B0503030303020204" pitchFamily="34" charset="0"/>
                  </a:rPr>
                  <a:t>già</a:t>
                </a:r>
                <a:endParaRPr lang="en-US" altLang="ko-KR" sz="1000" dirty="0">
                  <a:solidFill>
                    <a:schemeClr val="bg1"/>
                  </a:solidFill>
                  <a:latin typeface="SamsungOne-400" panose="020B0503030303020204" pitchFamily="34" charset="0"/>
                  <a:ea typeface="SamsungOne-400" panose="020B0503030303020204" pitchFamily="34" charset="0"/>
                </a:endParaRPr>
              </a:p>
            </p:txBody>
          </p:sp>
        </p:grpSp>
      </p:grpSp>
      <p:sp>
        <p:nvSpPr>
          <p:cNvPr id="26" name="직사각형 25">
            <a:extLst>
              <a:ext uri="{FF2B5EF4-FFF2-40B4-BE49-F238E27FC236}">
                <a16:creationId xmlns:a16="http://schemas.microsoft.com/office/drawing/2014/main" id="{4C065641-3666-4F94-9243-1B1A99D79ED7}"/>
              </a:ext>
            </a:extLst>
          </p:cNvPr>
          <p:cNvSpPr/>
          <p:nvPr/>
        </p:nvSpPr>
        <p:spPr>
          <a:xfrm>
            <a:off x="558924" y="2241148"/>
            <a:ext cx="8896060"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Phát triển thiết bị chẩn đoán cầm tay và thuật toán hỗ trợ chẩn đoán dựa trên xử lý hình ảnh cho những người không được trợ giúp tại Việt Nam</a:t>
            </a:r>
          </a:p>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40.000 hình ảnh được tích lũy mỗi tháng</a:t>
            </a:r>
          </a:p>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Phát hiện sự bất thường từ hình ảnh kiểm tra mắt dựa trên Máy học và phân loại hình ảnh để lựa chọn</a:t>
            </a:r>
          </a:p>
        </p:txBody>
      </p:sp>
      <p:sp>
        <p:nvSpPr>
          <p:cNvPr id="27" name="직사각형 26">
            <a:extLst>
              <a:ext uri="{FF2B5EF4-FFF2-40B4-BE49-F238E27FC236}">
                <a16:creationId xmlns:a16="http://schemas.microsoft.com/office/drawing/2014/main" id="{DB896CD5-A0B0-4F39-9F23-22CE6C96BB3D}"/>
              </a:ext>
            </a:extLst>
          </p:cNvPr>
          <p:cNvSpPr/>
          <p:nvPr/>
        </p:nvSpPr>
        <p:spPr>
          <a:xfrm>
            <a:off x="449998" y="1375101"/>
            <a:ext cx="9004986" cy="836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Máy</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soi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đáy</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mắt</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cầm</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tay</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trên</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tuệ</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endPar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a:p>
            <a:pPr>
              <a:spcAft>
                <a:spcPts val="1000"/>
              </a:spcAft>
              <a:buClr>
                <a:srgbClr val="A5A5A5"/>
              </a:buClr>
              <a:buSzPct val="120000"/>
              <a:defRPr/>
            </a:pP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Dự</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án</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do Samsung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cung</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3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cấp</a:t>
            </a:r>
            <a:r>
              <a:rPr lang="en-US" altLang="ko-KR" sz="23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spTree>
    <p:custDataLst>
      <p:tags r:id="rId1"/>
    </p:custDataLst>
    <p:extLst>
      <p:ext uri="{BB962C8B-B14F-4D97-AF65-F5344CB8AC3E}">
        <p14:creationId xmlns:p14="http://schemas.microsoft.com/office/powerpoint/2010/main" val="30732908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Kỹ</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trong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tuệ</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nhân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tạo</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7" name="직사각형 26">
            <a:extLst>
              <a:ext uri="{FF2B5EF4-FFF2-40B4-BE49-F238E27FC236}">
                <a16:creationId xmlns:a16="http://schemas.microsoft.com/office/drawing/2014/main" id="{E1ED3DE3-45F1-44B6-96DD-04CFFC4EF2E2}"/>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3.1.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3.2. Hình </a:t>
            </a:r>
            <a:r>
              <a:rPr lang="en-US" altLang="ko-KR" dirty="0" err="1">
                <a:solidFill>
                  <a:srgbClr val="A6A6A6"/>
                </a:solidFill>
                <a:latin typeface="SamsungOne-400" panose="020B0503030303020204" pitchFamily="34" charset="0"/>
                <a:ea typeface="SamsungOne-400" panose="020B0503030303020204" pitchFamily="34" charset="0"/>
              </a:rPr>
              <a:t>ảnh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chẩn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đoán</a:t>
            </a:r>
            <a:r>
              <a:rPr lang="en-US" altLang="ko-KR" dirty="0">
                <a:solidFill>
                  <a:srgbClr val="A6A6A6"/>
                </a:solidFill>
                <a:latin typeface="SamsungOne-400" panose="020B0503030303020204" pitchFamily="34" charset="0"/>
                <a:ea typeface="SamsungOne-400" panose="020B0503030303020204" pitchFamily="34" charset="0"/>
              </a:rPr>
              <a:t> y khoa</a:t>
            </a: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Xe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vận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3.4. Học tăng cường</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3.5. AI hội thoại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3.6. GAN, XAI, Dữ liệu đào tạo tổng hợp</a:t>
            </a:r>
            <a:r>
              <a:rPr lang="en-US" altLang="ko-KR" dirty="0">
                <a:solidFill>
                  <a:srgbClr val="A6A6A6"/>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2453823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Phân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Tập con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6" name="그룹 25">
            <a:extLst>
              <a:ext uri="{FF2B5EF4-FFF2-40B4-BE49-F238E27FC236}">
                <a16:creationId xmlns:a16="http://schemas.microsoft.com/office/drawing/2014/main" id="{6CE94C87-C50E-4C68-BD2E-2BC900B8E87A}"/>
              </a:ext>
            </a:extLst>
          </p:cNvPr>
          <p:cNvGrpSpPr/>
          <p:nvPr/>
        </p:nvGrpSpPr>
        <p:grpSpPr>
          <a:xfrm>
            <a:off x="1082622" y="2276872"/>
            <a:ext cx="7519981" cy="3593248"/>
            <a:chOff x="1149608" y="1268413"/>
            <a:chExt cx="7519981" cy="3593248"/>
          </a:xfrm>
        </p:grpSpPr>
        <p:sp>
          <p:nvSpPr>
            <p:cNvPr id="30" name="직사각형 29"/>
            <p:cNvSpPr/>
            <p:nvPr/>
          </p:nvSpPr>
          <p:spPr>
            <a:xfrm>
              <a:off x="1319330" y="2212367"/>
              <a:ext cx="3716220" cy="22607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grpSp>
          <p:nvGrpSpPr>
            <p:cNvPr id="31" name="그룹 30"/>
            <p:cNvGrpSpPr/>
            <p:nvPr/>
          </p:nvGrpSpPr>
          <p:grpSpPr>
            <a:xfrm>
              <a:off x="3183791" y="1637745"/>
              <a:ext cx="3743366" cy="759492"/>
              <a:chOff x="3183791" y="2879778"/>
              <a:chExt cx="3743366" cy="759492"/>
            </a:xfrm>
          </p:grpSpPr>
          <p:cxnSp>
            <p:nvCxnSpPr>
              <p:cNvPr id="58" name="직선 연결선 57"/>
              <p:cNvCxnSpPr/>
              <p:nvPr/>
            </p:nvCxnSpPr>
            <p:spPr>
              <a:xfrm flipV="1">
                <a:off x="3183791"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3183791" y="3103898"/>
                <a:ext cx="3743366" cy="0"/>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flipV="1">
                <a:off x="6927157" y="3103898"/>
                <a:ext cx="0" cy="53537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V="1">
                <a:off x="5055474" y="2879778"/>
                <a:ext cx="0" cy="224122"/>
              </a:xfrm>
              <a:prstGeom prst="line">
                <a:avLst/>
              </a:prstGeom>
              <a:ln w="15875">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2" name="Rectangle 15">
              <a:extLst>
                <a:ext uri="{FF2B5EF4-FFF2-40B4-BE49-F238E27FC236}">
                  <a16:creationId xmlns:a16="http://schemas.microsoft.com/office/drawing/2014/main" id="{40261EB7-22DC-4A2D-8A29-AA181CBFDA6E}"/>
                </a:ext>
              </a:extLst>
            </p:cNvPr>
            <p:cNvSpPr/>
            <p:nvPr/>
          </p:nvSpPr>
          <p:spPr>
            <a:xfrm>
              <a:off x="3183791" y="1268413"/>
              <a:ext cx="3743366" cy="369332"/>
            </a:xfrm>
            <a:prstGeom prst="rect">
              <a:avLst/>
            </a:prstGeom>
            <a:solidFill>
              <a:schemeClr val="bg2">
                <a:lumMod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solidFill>
                    <a:srgbClr val="1429A0"/>
                  </a:solidFill>
                  <a:latin typeface="SamsungOne-400" panose="020B0503030303020204" pitchFamily="34" charset="0"/>
                  <a:ea typeface="SamsungOne-400" panose="020B0503030303020204" pitchFamily="34" charset="0"/>
                </a:rPr>
                <a:t>Trí</a:t>
              </a:r>
              <a:r>
                <a:rPr lang="en-US" altLang="ko-KR" b="1" dirty="0">
                  <a:solidFill>
                    <a:srgbClr val="1429A0"/>
                  </a:solidFill>
                  <a:latin typeface="SamsungOne-400" panose="020B0503030303020204" pitchFamily="34" charset="0"/>
                  <a:ea typeface="SamsungOne-400" panose="020B0503030303020204" pitchFamily="34" charset="0"/>
                </a:rPr>
                <a:t> </a:t>
              </a:r>
              <a:r>
                <a:rPr lang="en-US" altLang="ko-KR" b="1" dirty="0" err="1">
                  <a:solidFill>
                    <a:srgbClr val="1429A0"/>
                  </a:solidFill>
                  <a:latin typeface="SamsungOne-400" panose="020B0503030303020204" pitchFamily="34" charset="0"/>
                  <a:ea typeface="SamsungOne-400" panose="020B0503030303020204" pitchFamily="34" charset="0"/>
                </a:rPr>
                <a:t>tuệ</a:t>
              </a:r>
              <a:r>
                <a:rPr lang="en-US" altLang="ko-KR" b="1" dirty="0">
                  <a:solidFill>
                    <a:srgbClr val="1429A0"/>
                  </a:solidFill>
                  <a:latin typeface="SamsungOne-400" panose="020B0503030303020204" pitchFamily="34" charset="0"/>
                  <a:ea typeface="SamsungOne-400" panose="020B0503030303020204" pitchFamily="34" charset="0"/>
                </a:rPr>
                <a:t> </a:t>
              </a:r>
              <a:r>
                <a:rPr lang="en-US" altLang="ko-KR" b="1" dirty="0" err="1">
                  <a:solidFill>
                    <a:srgbClr val="1429A0"/>
                  </a:solidFill>
                  <a:latin typeface="SamsungOne-400" panose="020B0503030303020204" pitchFamily="34" charset="0"/>
                  <a:ea typeface="SamsungOne-400" panose="020B0503030303020204" pitchFamily="34" charset="0"/>
                </a:rPr>
                <a:t>nhân</a:t>
              </a:r>
              <a:r>
                <a:rPr lang="en-US" altLang="ko-KR" b="1" dirty="0">
                  <a:solidFill>
                    <a:srgbClr val="1429A0"/>
                  </a:solidFill>
                  <a:latin typeface="SamsungOne-400" panose="020B0503030303020204" pitchFamily="34" charset="0"/>
                  <a:ea typeface="SamsungOne-400" panose="020B0503030303020204" pitchFamily="34" charset="0"/>
                </a:rPr>
                <a:t> </a:t>
              </a:r>
              <a:r>
                <a:rPr lang="en-US" altLang="ko-KR" b="1" dirty="0" err="1">
                  <a:solidFill>
                    <a:srgbClr val="1429A0"/>
                  </a:solidFill>
                  <a:latin typeface="SamsungOne-400" panose="020B0503030303020204" pitchFamily="34" charset="0"/>
                  <a:ea typeface="SamsungOne-400" panose="020B0503030303020204" pitchFamily="34" charset="0"/>
                </a:rPr>
                <a:t>tạo</a:t>
              </a:r>
              <a:endParaRPr lang="ko-KR" altLang="en-US" b="1" dirty="0">
                <a:solidFill>
                  <a:srgbClr val="1429A0"/>
                </a:solidFill>
                <a:latin typeface="SamsungOne-400" panose="020B0503030303020204" pitchFamily="34" charset="0"/>
                <a:ea typeface="SamsungOne-400" panose="020B0503030303020204" pitchFamily="34" charset="0"/>
              </a:endParaRPr>
            </a:p>
          </p:txBody>
        </p:sp>
        <p:sp>
          <p:nvSpPr>
            <p:cNvPr id="49" name="Rectangle 15">
              <a:extLst>
                <a:ext uri="{FF2B5EF4-FFF2-40B4-BE49-F238E27FC236}">
                  <a16:creationId xmlns:a16="http://schemas.microsoft.com/office/drawing/2014/main" id="{40261EB7-22DC-4A2D-8A29-AA181CBFDA6E}"/>
                </a:ext>
              </a:extLst>
            </p:cNvPr>
            <p:cNvSpPr/>
            <p:nvPr/>
          </p:nvSpPr>
          <p:spPr>
            <a:xfrm>
              <a:off x="1441391" y="2376432"/>
              <a:ext cx="3484800" cy="246221"/>
            </a:xfrm>
            <a:prstGeom prst="rect">
              <a:avLst/>
            </a:prstGeom>
            <a:solidFill>
              <a:schemeClr val="accent4">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err="1">
                  <a:solidFill>
                    <a:srgbClr val="193EB0"/>
                  </a:solidFill>
                  <a:latin typeface="SamsungOne-400" pitchFamily="34" charset="0"/>
                  <a:ea typeface="SamsungOne-400" pitchFamily="34" charset="0"/>
                </a:rPr>
                <a:t>Trí</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tuệ</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nhân</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tạo</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hẹp</a:t>
              </a:r>
              <a:r>
                <a:rPr lang="en-US" altLang="ko-KR" sz="1600" dirty="0">
                  <a:solidFill>
                    <a:srgbClr val="193EB0"/>
                  </a:solidFill>
                  <a:latin typeface="SamsungOne-400" pitchFamily="34" charset="0"/>
                  <a:ea typeface="SamsungOne-400" pitchFamily="34" charset="0"/>
                </a:rPr>
                <a:t> (ANI)</a:t>
              </a:r>
            </a:p>
          </p:txBody>
        </p:sp>
        <p:sp>
          <p:nvSpPr>
            <p:cNvPr id="50" name="Rectangle 15">
              <a:extLst>
                <a:ext uri="{FF2B5EF4-FFF2-40B4-BE49-F238E27FC236}">
                  <a16:creationId xmlns:a16="http://schemas.microsoft.com/office/drawing/2014/main" id="{40261EB7-22DC-4A2D-8A29-AA181CBFDA6E}"/>
                </a:ext>
              </a:extLst>
            </p:cNvPr>
            <p:cNvSpPr/>
            <p:nvPr/>
          </p:nvSpPr>
          <p:spPr>
            <a:xfrm>
              <a:off x="1441391" y="2714797"/>
              <a:ext cx="3484800" cy="600164"/>
            </a:xfrm>
            <a:prstGeom prst="rect">
              <a:avLst/>
            </a:prstGeom>
          </p:spPr>
          <p:txBody>
            <a:bodyPr wrap="square" lIns="0" tIns="0" rIns="0" bIns="0">
              <a:spAutoFit/>
              <a:scene3d>
                <a:camera prst="orthographicFront"/>
                <a:lightRig rig="threePt" dir="t"/>
              </a:scene3d>
              <a:sp3d>
                <a:bevelT w="0" h="635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Trí tuệ nhân tạo yếu</a:t>
              </a:r>
            </a:p>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các chức năng cụ thể của con người</a:t>
              </a:r>
            </a:p>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loa thông minh, xe tự lái)</a:t>
              </a:r>
            </a:p>
          </p:txBody>
        </p:sp>
        <p:sp>
          <p:nvSpPr>
            <p:cNvPr id="51" name="Rectangle 21">
              <a:extLst>
                <a:ext uri="{FF2B5EF4-FFF2-40B4-BE49-F238E27FC236}">
                  <a16:creationId xmlns:a16="http://schemas.microsoft.com/office/drawing/2014/main" id="{680AB7F7-55D1-4984-BBF0-BBF1FBC44178}"/>
                </a:ext>
              </a:extLst>
            </p:cNvPr>
            <p:cNvSpPr/>
            <p:nvPr/>
          </p:nvSpPr>
          <p:spPr bwMode="auto">
            <a:xfrm>
              <a:off x="1441360" y="3441871"/>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vi-VN" altLang="ko-KR" sz="1300" b="0" i="0" u="none" strike="noStrike" kern="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cs typeface="Arial" panose="020B0604020202020204" pitchFamily="34" charset="0"/>
                </a:rPr>
                <a:t>Trí tuệ nhân tạo thực hiện được các chức năng cụ thể của con người</a:t>
              </a:r>
            </a:p>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vi-VN" altLang="ko-KR" sz="1300" b="0" i="0" u="none" strike="noStrike" kern="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cs typeface="Arial" panose="020B0604020202020204" pitchFamily="34" charset="0"/>
                </a:rPr>
                <a:t>Phần lớn các tiến bộ công nghệ gần đây đều đến từ lĩnh vực này</a:t>
              </a:r>
            </a:p>
          </p:txBody>
        </p:sp>
        <p:cxnSp>
          <p:nvCxnSpPr>
            <p:cNvPr id="52" name="직선 연결선 51"/>
            <p:cNvCxnSpPr/>
            <p:nvPr/>
          </p:nvCxnSpPr>
          <p:spPr>
            <a:xfrm>
              <a:off x="1441376"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3" name="Rectangle 15">
              <a:extLst>
                <a:ext uri="{FF2B5EF4-FFF2-40B4-BE49-F238E27FC236}">
                  <a16:creationId xmlns:a16="http://schemas.microsoft.com/office/drawing/2014/main" id="{40261EB7-22DC-4A2D-8A29-AA181CBFDA6E}"/>
                </a:ext>
              </a:extLst>
            </p:cNvPr>
            <p:cNvSpPr/>
            <p:nvPr/>
          </p:nvSpPr>
          <p:spPr>
            <a:xfrm>
              <a:off x="5184757" y="2376432"/>
              <a:ext cx="3484800" cy="246221"/>
            </a:xfrm>
            <a:prstGeom prst="rect">
              <a:avLst/>
            </a:prstGeom>
            <a:solidFill>
              <a:schemeClr val="accent1">
                <a:lumMod val="40000"/>
                <a:lumOff val="60000"/>
              </a:schemeClr>
            </a:solidFill>
          </p:spPr>
          <p:txBody>
            <a:bodyPr wrap="square" lIns="0" tIns="0" rIns="0" bIns="0">
              <a:spAutoFit/>
              <a:scene3d>
                <a:camera prst="orthographicFront"/>
                <a:lightRig rig="threePt" dir="t"/>
              </a:scene3d>
              <a:sp3d>
                <a:bevelT w="0" h="6350"/>
              </a:sp3d>
            </a:bodyPr>
            <a:lstStyle/>
            <a:p>
              <a:pPr marL="398463" indent="-398463" algn="ctr"/>
              <a:r>
                <a:rPr lang="en-US" altLang="ko-KR" sz="1600" dirty="0" err="1">
                  <a:solidFill>
                    <a:srgbClr val="193EB0"/>
                  </a:solidFill>
                  <a:latin typeface="SamsungOne-400" pitchFamily="34" charset="0"/>
                  <a:ea typeface="SamsungOne-400" pitchFamily="34" charset="0"/>
                </a:rPr>
                <a:t>Trí</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tuệ</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nhân</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tạo</a:t>
              </a:r>
              <a:r>
                <a:rPr lang="en-US" altLang="ko-KR" sz="1600" dirty="0">
                  <a:solidFill>
                    <a:srgbClr val="193EB0"/>
                  </a:solidFill>
                  <a:latin typeface="SamsungOne-400" pitchFamily="34" charset="0"/>
                  <a:ea typeface="SamsungOne-400" pitchFamily="34" charset="0"/>
                </a:rPr>
                <a:t> </a:t>
              </a:r>
              <a:r>
                <a:rPr lang="en-US" altLang="ko-KR" sz="1600" dirty="0" err="1">
                  <a:solidFill>
                    <a:srgbClr val="193EB0"/>
                  </a:solidFill>
                  <a:latin typeface="SamsungOne-400" pitchFamily="34" charset="0"/>
                  <a:ea typeface="SamsungOne-400" pitchFamily="34" charset="0"/>
                </a:rPr>
                <a:t>rộng</a:t>
              </a:r>
              <a:r>
                <a:rPr lang="en-US" altLang="ko-KR" sz="1600" dirty="0">
                  <a:solidFill>
                    <a:srgbClr val="193EB0"/>
                  </a:solidFill>
                  <a:latin typeface="SamsungOne-400" pitchFamily="34" charset="0"/>
                  <a:ea typeface="SamsungOne-400" pitchFamily="34" charset="0"/>
                </a:rPr>
                <a:t> (AGI)</a:t>
              </a:r>
            </a:p>
          </p:txBody>
        </p:sp>
        <p:sp>
          <p:nvSpPr>
            <p:cNvPr id="54" name="Rectangle 15">
              <a:extLst>
                <a:ext uri="{FF2B5EF4-FFF2-40B4-BE49-F238E27FC236}">
                  <a16:creationId xmlns:a16="http://schemas.microsoft.com/office/drawing/2014/main" id="{40261EB7-22DC-4A2D-8A29-AA181CBFDA6E}"/>
                </a:ext>
              </a:extLst>
            </p:cNvPr>
            <p:cNvSpPr/>
            <p:nvPr/>
          </p:nvSpPr>
          <p:spPr>
            <a:xfrm>
              <a:off x="5184757" y="2714797"/>
              <a:ext cx="3484800" cy="400110"/>
            </a:xfrm>
            <a:prstGeom prst="rect">
              <a:avLst/>
            </a:prstGeom>
          </p:spPr>
          <p:txBody>
            <a:bodyPr wrap="square" lIns="0" tIns="0" rIns="0" bIns="0">
              <a:spAutoFit/>
              <a:scene3d>
                <a:camera prst="orthographicFront"/>
                <a:lightRig rig="threePt" dir="t"/>
              </a:scene3d>
              <a:sp3d>
                <a:bevelT w="0" h="635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Trí tuệ nhân tạo mạnh</a:t>
              </a:r>
            </a:p>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Thực hiện mọi thao tác như con người</a:t>
              </a:r>
            </a:p>
          </p:txBody>
        </p:sp>
        <p:sp>
          <p:nvSpPr>
            <p:cNvPr id="55" name="Rectangle 21">
              <a:extLst>
                <a:ext uri="{FF2B5EF4-FFF2-40B4-BE49-F238E27FC236}">
                  <a16:creationId xmlns:a16="http://schemas.microsoft.com/office/drawing/2014/main" id="{680AB7F7-55D1-4984-BBF0-BBF1FBC44178}"/>
                </a:ext>
              </a:extLst>
            </p:cNvPr>
            <p:cNvSpPr/>
            <p:nvPr/>
          </p:nvSpPr>
          <p:spPr bwMode="auto">
            <a:xfrm>
              <a:off x="5184726" y="3441870"/>
              <a:ext cx="3484863" cy="936014"/>
            </a:xfrm>
            <a:prstGeom prst="rect">
              <a:avLst/>
            </a:prstGeom>
            <a:noFill/>
            <a:ln w="9525" cap="flat" cmpd="sng" algn="ctr">
              <a:noFill/>
              <a:prstDash val="solid"/>
              <a:round/>
              <a:headEnd type="none" w="med" len="med"/>
              <a:tailEnd type="none" w="med" len="med"/>
            </a:ln>
            <a:effectLst/>
          </p:spPr>
          <p:txBody>
            <a:bodyPr vert="horz" wrap="square" lIns="36000" tIns="46800" rIns="36000" bIns="46800" numCol="1" rtlCol="0" anchor="ctr" anchorCtr="0" compatLnSpc="1">
              <a:prstTxWarp prst="textNoShape">
                <a:avLst/>
              </a:prstTxWarp>
            </a:bodyPr>
            <a:lstStyle/>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lang="vi-VN" altLang="ko-KR" sz="1300" kern="0" dirty="0">
                  <a:solidFill>
                    <a:srgbClr val="000000"/>
                  </a:solidFill>
                  <a:latin typeface="SamsungOne-400" panose="020B0503030303020204" pitchFamily="34" charset="0"/>
                  <a:ea typeface="SamsungOne-400" panose="020B0503030303020204" pitchFamily="34" charset="0"/>
                  <a:cs typeface="Arial" panose="020B0604020202020204" pitchFamily="34" charset="0"/>
                </a:rPr>
                <a:t>Trí tuệ nhân tạo có thể thực hiện tất cả hoạt động của con người</a:t>
              </a:r>
            </a:p>
            <a:p>
              <a:pPr marL="171450" marR="0" lvl="0" indent="-171450" defTabSz="914400" eaLnBrk="1" fontAlgn="base" latinLnBrk="0" hangingPunct="1">
                <a:lnSpc>
                  <a:spcPct val="100000"/>
                </a:lnSpc>
                <a:spcBef>
                  <a:spcPct val="50000"/>
                </a:spcBef>
                <a:spcAft>
                  <a:spcPct val="0"/>
                </a:spcAft>
                <a:buClrTx/>
                <a:buSzTx/>
                <a:buFont typeface="Arial" panose="020B0604020202020204" pitchFamily="34" charset="0"/>
                <a:buChar char="•"/>
                <a:tabLst/>
                <a:defRPr/>
              </a:pPr>
              <a:r>
                <a:rPr lang="vi-VN" altLang="ko-KR" sz="1300" kern="0" dirty="0">
                  <a:solidFill>
                    <a:srgbClr val="000000"/>
                  </a:solidFill>
                  <a:latin typeface="SamsungOne-400" panose="020B0503030303020204" pitchFamily="34" charset="0"/>
                  <a:ea typeface="SamsungOne-400" panose="020B0503030303020204" pitchFamily="34" charset="0"/>
                  <a:cs typeface="Arial" panose="020B0604020202020204" pitchFamily="34" charset="0"/>
                </a:rPr>
                <a:t>Tiến bộ công nghệ về AGI chậm hơn nhiều so với ANI</a:t>
              </a:r>
            </a:p>
          </p:txBody>
        </p:sp>
        <p:cxnSp>
          <p:nvCxnSpPr>
            <p:cNvPr id="56" name="직선 연결선 55"/>
            <p:cNvCxnSpPr/>
            <p:nvPr/>
          </p:nvCxnSpPr>
          <p:spPr>
            <a:xfrm>
              <a:off x="5184742" y="3383125"/>
              <a:ext cx="3484832" cy="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92A2111-503D-4E5D-B0CB-FE86628BBA74}"/>
                </a:ext>
              </a:extLst>
            </p:cNvPr>
            <p:cNvSpPr txBox="1"/>
            <p:nvPr/>
          </p:nvSpPr>
          <p:spPr>
            <a:xfrm>
              <a:off x="1149608" y="4553884"/>
              <a:ext cx="4068365" cy="307777"/>
            </a:xfrm>
            <a:prstGeom prst="rect">
              <a:avLst/>
            </a:prstGeom>
            <a:noFill/>
          </p:spPr>
          <p:txBody>
            <a:bodyPr wrap="square" rtlCol="0">
              <a:spAutoFit/>
            </a:bodyPr>
            <a:lstStyle/>
            <a:p>
              <a:pPr algn="ctr"/>
              <a:r>
                <a:rPr lang="en-US" altLang="ko-KR" sz="1400" b="1" dirty="0" err="1">
                  <a:solidFill>
                    <a:srgbClr val="193EB0"/>
                  </a:solidFill>
                  <a:latin typeface="SamsungOne-400" panose="020B0503030303020204" pitchFamily="34" charset="0"/>
                  <a:ea typeface="SamsungOne-400" panose="020B0503030303020204" pitchFamily="34" charset="0"/>
                </a:rPr>
                <a:t>Trọng</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tâm</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của</a:t>
              </a:r>
              <a:r>
                <a:rPr lang="en-US" altLang="ko-KR" sz="1400" b="1" dirty="0">
                  <a:solidFill>
                    <a:srgbClr val="193EB0"/>
                  </a:solidFill>
                  <a:latin typeface="SamsungOne-400" panose="020B0503030303020204" pitchFamily="34" charset="0"/>
                  <a:ea typeface="SamsungOne-400" panose="020B0503030303020204" pitchFamily="34" charset="0"/>
                </a:rPr>
                <a:t> bài </a:t>
              </a:r>
              <a:r>
                <a:rPr lang="en-US" altLang="ko-KR" sz="1400" b="1" dirty="0" err="1">
                  <a:solidFill>
                    <a:srgbClr val="193EB0"/>
                  </a:solidFill>
                  <a:latin typeface="SamsungOne-400" panose="020B0503030303020204" pitchFamily="34" charset="0"/>
                  <a:ea typeface="SamsungOne-400" panose="020B0503030303020204" pitchFamily="34" charset="0"/>
                </a:rPr>
                <a:t>học</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này</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và</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toàn</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bộ</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khóa</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học</a:t>
              </a:r>
              <a:endParaRPr lang="en-US" altLang="ko-KR" sz="1400" b="1" dirty="0">
                <a:solidFill>
                  <a:srgbClr val="193EB0"/>
                </a:solidFill>
                <a:latin typeface="SamsungOne-400" panose="020B0503030303020204" pitchFamily="34" charset="0"/>
                <a:ea typeface="SamsungOne-400" panose="020B0503030303020204" pitchFamily="34" charset="0"/>
              </a:endParaRPr>
            </a:p>
          </p:txBody>
        </p:sp>
      </p:grpSp>
      <p:sp>
        <p:nvSpPr>
          <p:cNvPr id="23" name="직사각형 22">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custDataLst>
      <p:tags r:id="rId1"/>
    </p:custDataLst>
    <p:extLst>
      <p:ext uri="{BB962C8B-B14F-4D97-AF65-F5344CB8AC3E}">
        <p14:creationId xmlns:p14="http://schemas.microsoft.com/office/powerpoint/2010/main" val="2769978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Xe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vận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hành</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80" name="그룹 7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81" name="직사각형 8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82" name="직사각형 8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83" name="Rectangle 25">
            <a:extLst>
              <a:ext uri="{FF2B5EF4-FFF2-40B4-BE49-F238E27FC236}">
                <a16:creationId xmlns:a16="http://schemas.microsoft.com/office/drawing/2014/main" id="{D2BDE89B-7599-4DF4-BF9F-A06553ED7F9C}"/>
              </a:ext>
            </a:extLst>
          </p:cNvPr>
          <p:cNvSpPr/>
          <p:nvPr/>
        </p:nvSpPr>
        <p:spPr>
          <a:xfrm>
            <a:off x="352642" y="6111931"/>
            <a:ext cx="8737972" cy="276999"/>
          </a:xfrm>
          <a:prstGeom prst="rect">
            <a:avLst/>
          </a:prstGeom>
        </p:spPr>
        <p:txBody>
          <a:bodyPr wrap="square" anchor="b" anchorCtr="0">
            <a:spAutoFit/>
          </a:bodyPr>
          <a:lstStyle/>
          <a:p>
            <a:r>
              <a:rPr lang="vi-VN" altLang="ko-KR" sz="1200" dirty="0">
                <a:latin typeface="SamsungOne-400" panose="020B0503030303020204" pitchFamily="34" charset="0"/>
                <a:ea typeface="SamsungOne-400" panose="020B0503030303020204" pitchFamily="34" charset="0"/>
              </a:rPr>
              <a:t>Lưu ý: 1) ADAS: Hệ thống hỗ trợ người lái nâng cao </a:t>
            </a:r>
          </a:p>
        </p:txBody>
      </p:sp>
      <p:sp>
        <p:nvSpPr>
          <p:cNvPr id="125" name="사각형: 둥근 모서리 32">
            <a:extLst>
              <a:ext uri="{FF2B5EF4-FFF2-40B4-BE49-F238E27FC236}">
                <a16:creationId xmlns:a16="http://schemas.microsoft.com/office/drawing/2014/main" id="{9F9FFF6C-7C72-4E08-8072-03F5113CBF51}"/>
              </a:ext>
            </a:extLst>
          </p:cNvPr>
          <p:cNvSpPr/>
          <p:nvPr/>
        </p:nvSpPr>
        <p:spPr>
          <a:xfrm>
            <a:off x="6634652" y="6162675"/>
            <a:ext cx="2820332" cy="19803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400" panose="020B0503030303020204" pitchFamily="34" charset="0"/>
                <a:ea typeface="SamsungOne-400" panose="020B0503030303020204" pitchFamily="34" charset="0"/>
              </a:rPr>
              <a:t>IEEE Spectrum, SAE International, Evercore ISI</a:t>
            </a:r>
          </a:p>
        </p:txBody>
      </p:sp>
      <p:sp>
        <p:nvSpPr>
          <p:cNvPr id="52" name="직사각형 51">
            <a:extLst>
              <a:ext uri="{FF2B5EF4-FFF2-40B4-BE49-F238E27FC236}">
                <a16:creationId xmlns:a16="http://schemas.microsoft.com/office/drawing/2014/main" id="{DCBDE143-801A-42C5-805A-6B938E744CD2}"/>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Mức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AEFC38DF-1402-4086-9719-74EE2BF718AA}"/>
              </a:ext>
            </a:extLst>
          </p:cNvPr>
          <p:cNvGrpSpPr/>
          <p:nvPr/>
        </p:nvGrpSpPr>
        <p:grpSpPr>
          <a:xfrm>
            <a:off x="989841" y="2091493"/>
            <a:ext cx="8166859" cy="3986228"/>
            <a:chOff x="989841" y="2091493"/>
            <a:chExt cx="8166859" cy="3986228"/>
          </a:xfrm>
        </p:grpSpPr>
        <p:sp>
          <p:nvSpPr>
            <p:cNvPr id="85" name="Rectangle 66">
              <a:extLst>
                <a:ext uri="{FF2B5EF4-FFF2-40B4-BE49-F238E27FC236}">
                  <a16:creationId xmlns:a16="http://schemas.microsoft.com/office/drawing/2014/main" id="{D51AE321-945B-4047-9A6C-65AE182DBB81}"/>
                </a:ext>
              </a:extLst>
            </p:cNvPr>
            <p:cNvSpPr/>
            <p:nvPr/>
          </p:nvSpPr>
          <p:spPr>
            <a:xfrm>
              <a:off x="4209463" y="2386132"/>
              <a:ext cx="4947237" cy="3112519"/>
            </a:xfrm>
            <a:prstGeom prst="rect">
              <a:avLst/>
            </a:prstGeom>
            <a:solidFill>
              <a:srgbClr val="193EB0">
                <a:alpha val="10000"/>
              </a:srgbClr>
            </a:solidFill>
            <a:ln w="2857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Rectangle 60">
              <a:extLst>
                <a:ext uri="{FF2B5EF4-FFF2-40B4-BE49-F238E27FC236}">
                  <a16:creationId xmlns:a16="http://schemas.microsoft.com/office/drawing/2014/main" id="{60630194-B5D5-4BB8-A0CE-B76D434323F8}"/>
                </a:ext>
              </a:extLst>
            </p:cNvPr>
            <p:cNvSpPr/>
            <p:nvPr/>
          </p:nvSpPr>
          <p:spPr>
            <a:xfrm>
              <a:off x="3762765" y="2091493"/>
              <a:ext cx="2365395" cy="307777"/>
            </a:xfrm>
            <a:prstGeom prst="rect">
              <a:avLst/>
            </a:prstGeom>
          </p:spPr>
          <p:txBody>
            <a:bodyPr wrap="square">
              <a:spAutoFit/>
            </a:bodyPr>
            <a:lstStyle/>
            <a:p>
              <a:pPr algn="ctr"/>
              <a:r>
                <a:rPr lang="en-US" altLang="ko-KR" sz="1400" dirty="0" err="1">
                  <a:solidFill>
                    <a:srgbClr val="294D9D"/>
                  </a:solidFill>
                  <a:latin typeface="SamsungOne-700" panose="020B0803030303020204" pitchFamily="34" charset="0"/>
                  <a:ea typeface="SamsungOne-700" panose="020B0803030303020204" pitchFamily="34" charset="0"/>
                </a:rPr>
                <a:t>Các</a:t>
              </a:r>
              <a:r>
                <a:rPr lang="en-US" altLang="ko-KR" sz="1400" dirty="0">
                  <a:solidFill>
                    <a:srgbClr val="294D9D"/>
                  </a:solidFill>
                  <a:latin typeface="SamsungOne-700" panose="020B0803030303020204" pitchFamily="34" charset="0"/>
                  <a:ea typeface="SamsungOne-700" panose="020B0803030303020204" pitchFamily="34" charset="0"/>
                </a:rPr>
                <a:t> </a:t>
              </a:r>
              <a:r>
                <a:rPr lang="en-US" altLang="ko-KR" sz="1400" dirty="0" err="1">
                  <a:solidFill>
                    <a:srgbClr val="294D9D"/>
                  </a:solidFill>
                  <a:latin typeface="SamsungOne-700" panose="020B0803030303020204" pitchFamily="34" charset="0"/>
                  <a:ea typeface="SamsungOne-700" panose="020B0803030303020204" pitchFamily="34" charset="0"/>
                </a:rPr>
                <a:t>mức</a:t>
              </a:r>
              <a:r>
                <a:rPr lang="en-US" altLang="ko-KR" sz="1400" dirty="0">
                  <a:solidFill>
                    <a:srgbClr val="294D9D"/>
                  </a:solidFill>
                  <a:latin typeface="SamsungOne-700" panose="020B0803030303020204" pitchFamily="34" charset="0"/>
                  <a:ea typeface="SamsungOne-700" panose="020B0803030303020204" pitchFamily="34" charset="0"/>
                </a:rPr>
                <a:t> </a:t>
              </a:r>
              <a:r>
                <a:rPr lang="en-US" altLang="ko-KR" sz="1400" dirty="0" err="1">
                  <a:solidFill>
                    <a:srgbClr val="294D9D"/>
                  </a:solidFill>
                  <a:latin typeface="SamsungOne-700" panose="020B0803030303020204" pitchFamily="34" charset="0"/>
                  <a:ea typeface="SamsungOne-700" panose="020B0803030303020204" pitchFamily="34" charset="0"/>
                </a:rPr>
                <a:t>độ</a:t>
              </a:r>
              <a:r>
                <a:rPr lang="en-US" altLang="ko-KR" sz="1400" dirty="0">
                  <a:solidFill>
                    <a:srgbClr val="294D9D"/>
                  </a:solidFill>
                  <a:latin typeface="SamsungOne-700" panose="020B0803030303020204" pitchFamily="34" charset="0"/>
                  <a:ea typeface="SamsungOne-700" panose="020B0803030303020204" pitchFamily="34" charset="0"/>
                </a:rPr>
                <a:t> </a:t>
              </a:r>
              <a:r>
                <a:rPr lang="en-US" altLang="ko-KR" sz="1400" dirty="0" err="1">
                  <a:solidFill>
                    <a:srgbClr val="294D9D"/>
                  </a:solidFill>
                  <a:latin typeface="SamsungOne-700" panose="020B0803030303020204" pitchFamily="34" charset="0"/>
                  <a:ea typeface="SamsungOne-700" panose="020B0803030303020204" pitchFamily="34" charset="0"/>
                </a:rPr>
                <a:t>tự</a:t>
              </a:r>
              <a:r>
                <a:rPr lang="en-US" altLang="ko-KR" sz="1400" dirty="0">
                  <a:solidFill>
                    <a:srgbClr val="294D9D"/>
                  </a:solidFill>
                  <a:latin typeface="SamsungOne-700" panose="020B0803030303020204" pitchFamily="34" charset="0"/>
                  <a:ea typeface="SamsungOne-700" panose="020B0803030303020204" pitchFamily="34" charset="0"/>
                </a:rPr>
                <a:t> </a:t>
              </a:r>
              <a:r>
                <a:rPr lang="en-US" altLang="ko-KR" sz="1400" dirty="0" err="1">
                  <a:solidFill>
                    <a:srgbClr val="294D9D"/>
                  </a:solidFill>
                  <a:latin typeface="SamsungOne-700" panose="020B0803030303020204" pitchFamily="34" charset="0"/>
                  <a:ea typeface="SamsungOne-700" panose="020B0803030303020204" pitchFamily="34" charset="0"/>
                </a:rPr>
                <a:t>hành</a:t>
              </a:r>
              <a:endParaRPr lang="en-US" altLang="ko-KR" sz="1400" dirty="0">
                <a:solidFill>
                  <a:srgbClr val="294D9D"/>
                </a:solidFill>
                <a:latin typeface="SamsungOne-700" panose="020B0803030303020204" pitchFamily="34" charset="0"/>
                <a:ea typeface="SamsungOne-700" panose="020B0803030303020204" pitchFamily="34" charset="0"/>
              </a:endParaRPr>
            </a:p>
          </p:txBody>
        </p:sp>
        <p:grpSp>
          <p:nvGrpSpPr>
            <p:cNvPr id="89" name="그룹 88"/>
            <p:cNvGrpSpPr/>
            <p:nvPr/>
          </p:nvGrpSpPr>
          <p:grpSpPr>
            <a:xfrm>
              <a:off x="7543387" y="2727844"/>
              <a:ext cx="1548000" cy="2671539"/>
              <a:chOff x="7543387" y="3501073"/>
              <a:chExt cx="1548000" cy="2938692"/>
            </a:xfrm>
          </p:grpSpPr>
          <p:sp>
            <p:nvSpPr>
              <p:cNvPr id="116" name="모서리가 둥근 직사각형 62">
                <a:extLst>
                  <a:ext uri="{FF2B5EF4-FFF2-40B4-BE49-F238E27FC236}">
                    <a16:creationId xmlns:a16="http://schemas.microsoft.com/office/drawing/2014/main" id="{1CEFD648-4FEB-4DAF-8223-D530F5348781}"/>
                  </a:ext>
                </a:extLst>
              </p:cNvPr>
              <p:cNvSpPr/>
              <p:nvPr/>
            </p:nvSpPr>
            <p:spPr>
              <a:xfrm>
                <a:off x="7543387"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7" name="Rectangle 26">
                <a:extLst>
                  <a:ext uri="{FF2B5EF4-FFF2-40B4-BE49-F238E27FC236}">
                    <a16:creationId xmlns:a16="http://schemas.microsoft.com/office/drawing/2014/main" id="{4058F48A-D787-4566-AEE3-6F42D5F44A97}"/>
                  </a:ext>
                </a:extLst>
              </p:cNvPr>
              <p:cNvSpPr/>
              <p:nvPr/>
            </p:nvSpPr>
            <p:spPr>
              <a:xfrm>
                <a:off x="7839999" y="3550302"/>
                <a:ext cx="747388" cy="220060"/>
              </a:xfrm>
              <a:prstGeom prst="rect">
                <a:avLst/>
              </a:prstGeom>
            </p:spPr>
            <p:txBody>
              <a:bodyPr wrap="square" lIns="0" tIns="0" rIns="0" bIns="0">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5</a:t>
                </a:r>
                <a:endParaRPr lang="ko-KR" altLang="en-US" sz="1300" dirty="0">
                  <a:solidFill>
                    <a:schemeClr val="tx1">
                      <a:lumMod val="65000"/>
                      <a:lumOff val="35000"/>
                    </a:schemeClr>
                  </a:solidFill>
                  <a:latin typeface="SamsungOne-400" panose="020B0503030303020204" pitchFamily="34" charset="0"/>
                  <a:ea typeface="SamsungOne-700" panose="020B0803030303020204" pitchFamily="34" charset="0"/>
                </a:endParaRPr>
              </a:p>
            </p:txBody>
          </p:sp>
          <p:sp>
            <p:nvSpPr>
              <p:cNvPr id="118" name="Rectangle 26">
                <a:extLst>
                  <a:ext uri="{FF2B5EF4-FFF2-40B4-BE49-F238E27FC236}">
                    <a16:creationId xmlns:a16="http://schemas.microsoft.com/office/drawing/2014/main" id="{577759B6-A74C-4D38-87CF-DED48F35AB7A}"/>
                  </a:ext>
                </a:extLst>
              </p:cNvPr>
              <p:cNvSpPr/>
              <p:nvPr/>
            </p:nvSpPr>
            <p:spPr>
              <a:xfrm>
                <a:off x="7687387" y="4298747"/>
                <a:ext cx="1260000" cy="452383"/>
              </a:xfrm>
              <a:prstGeom prst="rect">
                <a:avLst/>
              </a:prstGeom>
              <a:solidFill>
                <a:srgbClr val="3366CC"/>
              </a:solidFill>
            </p:spPr>
            <p:txBody>
              <a:bodyPr wrap="square" lIns="36000" tIns="36000" rIns="36000" bIns="36000" anchor="ctr" anchorCtr="0">
                <a:spAutoFit/>
              </a:bodyPr>
              <a:lstStyle/>
              <a:p>
                <a:pPr algn="ctr"/>
                <a:r>
                  <a:rPr lang="en-US" altLang="ko-KR" sz="1100" dirty="0" err="1">
                    <a:solidFill>
                      <a:schemeClr val="bg1"/>
                    </a:solidFill>
                    <a:latin typeface="SamsungOne-400" panose="020B0503030303020204" pitchFamily="34" charset="0"/>
                    <a:ea typeface="SamsungOne-400" panose="020B0503030303020204" pitchFamily="34" charset="0"/>
                  </a:rPr>
                  <a:t>Tự</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hành</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hoàn</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toàn</a:t>
                </a:r>
                <a:endParaRPr lang="en-US" altLang="ko-KR" sz="1100" dirty="0">
                  <a:solidFill>
                    <a:schemeClr val="bg1"/>
                  </a:solidFill>
                  <a:latin typeface="SamsungOne-400" panose="020B0503030303020204" pitchFamily="34" charset="0"/>
                  <a:ea typeface="SamsungOne-400" panose="020B0503030303020204" pitchFamily="34" charset="0"/>
                </a:endParaRPr>
              </a:p>
              <a:p>
                <a:pPr algn="ctr"/>
                <a:r>
                  <a:rPr lang="en-US" altLang="ko-KR" sz="1100" dirty="0">
                    <a:solidFill>
                      <a:schemeClr val="bg1"/>
                    </a:solidFill>
                    <a:latin typeface="SamsungOne-400" panose="020B0503030303020204" pitchFamily="34" charset="0"/>
                    <a:ea typeface="SamsungOne-400" panose="020B0503030303020204" pitchFamily="34" charset="0"/>
                  </a:rPr>
                  <a:t>Mind Off</a:t>
                </a:r>
              </a:p>
            </p:txBody>
          </p:sp>
          <p:pic>
            <p:nvPicPr>
              <p:cNvPr id="119" name="그림 1030">
                <a:extLst>
                  <a:ext uri="{FF2B5EF4-FFF2-40B4-BE49-F238E27FC236}">
                    <a16:creationId xmlns:a16="http://schemas.microsoft.com/office/drawing/2014/main" id="{A3B62B15-59E3-4F3A-A5D5-DF0746D972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5387" y="3804887"/>
                <a:ext cx="504000" cy="441649"/>
              </a:xfrm>
              <a:prstGeom prst="rect">
                <a:avLst/>
              </a:prstGeom>
            </p:spPr>
          </p:pic>
          <p:sp>
            <p:nvSpPr>
              <p:cNvPr id="120" name="Rectangle 26">
                <a:extLst>
                  <a:ext uri="{FF2B5EF4-FFF2-40B4-BE49-F238E27FC236}">
                    <a16:creationId xmlns:a16="http://schemas.microsoft.com/office/drawing/2014/main" id="{092E8CC9-5729-427F-A825-DBEB2400EEA6}"/>
                  </a:ext>
                </a:extLst>
              </p:cNvPr>
              <p:cNvSpPr/>
              <p:nvPr/>
            </p:nvSpPr>
            <p:spPr>
              <a:xfrm>
                <a:off x="7648237" y="4892446"/>
                <a:ext cx="1338301" cy="1100301"/>
              </a:xfrm>
              <a:prstGeom prst="rect">
                <a:avLst/>
              </a:prstGeom>
              <a:noFill/>
            </p:spPr>
            <p:txBody>
              <a:bodyPr wrap="square" lIns="0" tIns="0" rIns="0" bIns="0" anchor="t">
                <a:spAutoFit/>
              </a:bodyPr>
              <a:lstStyle/>
              <a:p>
                <a:r>
                  <a:rPr lang="vi-VN" altLang="ko-KR" sz="1300" dirty="0">
                    <a:solidFill>
                      <a:schemeClr val="tx1">
                        <a:lumMod val="75000"/>
                        <a:lumOff val="25000"/>
                      </a:schemeClr>
                    </a:solidFill>
                    <a:latin typeface="SamsungOne-400" panose="020B0503030303020204" pitchFamily="34" charset="0"/>
                    <a:ea typeface="SamsungOne-400" panose="020B0503030303020204" pitchFamily="34" charset="0"/>
                  </a:rPr>
                  <a:t>Hệ thống giao thông tự hành taxi không người lái </a:t>
                </a:r>
              </a:p>
              <a:p>
                <a:r>
                  <a:rPr lang="vi-VN" altLang="ko-KR" sz="1300" dirty="0">
                    <a:solidFill>
                      <a:schemeClr val="tx1">
                        <a:lumMod val="75000"/>
                        <a:lumOff val="25000"/>
                      </a:schemeClr>
                    </a:solidFill>
                    <a:latin typeface="SamsungOne-400" panose="020B0503030303020204" pitchFamily="34" charset="0"/>
                    <a:ea typeface="SamsungOne-400" panose="020B0503030303020204" pitchFamily="34" charset="0"/>
                  </a:rPr>
                  <a:t>Tất cả điều kiện lái xe</a:t>
                </a:r>
              </a:p>
            </p:txBody>
          </p:sp>
        </p:grpSp>
        <p:grpSp>
          <p:nvGrpSpPr>
            <p:cNvPr id="90" name="그룹 89"/>
            <p:cNvGrpSpPr/>
            <p:nvPr/>
          </p:nvGrpSpPr>
          <p:grpSpPr>
            <a:xfrm>
              <a:off x="5904999" y="2727844"/>
              <a:ext cx="1548000" cy="2671539"/>
              <a:chOff x="5928712" y="3501073"/>
              <a:chExt cx="1548000" cy="2938692"/>
            </a:xfrm>
          </p:grpSpPr>
          <p:sp>
            <p:nvSpPr>
              <p:cNvPr id="111" name="모서리가 둥근 직사각형 110">
                <a:extLst>
                  <a:ext uri="{FF2B5EF4-FFF2-40B4-BE49-F238E27FC236}">
                    <a16:creationId xmlns:a16="http://schemas.microsoft.com/office/drawing/2014/main" id="{D60B6EF1-890C-4146-BF22-D6614FE18CA6}"/>
                  </a:ext>
                </a:extLst>
              </p:cNvPr>
              <p:cNvSpPr/>
              <p:nvPr/>
            </p:nvSpPr>
            <p:spPr>
              <a:xfrm>
                <a:off x="592871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2" name="Rectangle 26">
                <a:extLst>
                  <a:ext uri="{FF2B5EF4-FFF2-40B4-BE49-F238E27FC236}">
                    <a16:creationId xmlns:a16="http://schemas.microsoft.com/office/drawing/2014/main" id="{6CD329C5-B480-491F-A331-5EA8FE0558EA}"/>
                  </a:ext>
                </a:extLst>
              </p:cNvPr>
              <p:cNvSpPr/>
              <p:nvPr/>
            </p:nvSpPr>
            <p:spPr>
              <a:xfrm>
                <a:off x="6287261" y="3539567"/>
                <a:ext cx="685451" cy="220060"/>
              </a:xfrm>
              <a:prstGeom prst="rect">
                <a:avLst/>
              </a:prstGeom>
            </p:spPr>
            <p:txBody>
              <a:bodyPr wrap="square" lIns="0" tIns="0" rIns="0" bIns="0">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4</a:t>
                </a:r>
                <a:endParaRPr lang="ko-KR" altLang="en-US" sz="1300" dirty="0">
                  <a:solidFill>
                    <a:schemeClr val="tx1">
                      <a:lumMod val="65000"/>
                      <a:lumOff val="35000"/>
                    </a:schemeClr>
                  </a:solidFill>
                  <a:latin typeface="SamsungOne-400" panose="020B0503030303020204" pitchFamily="34" charset="0"/>
                  <a:ea typeface="SamsungOne-700" panose="020B0803030303020204" pitchFamily="34" charset="0"/>
                </a:endParaRPr>
              </a:p>
            </p:txBody>
          </p:sp>
          <p:sp>
            <p:nvSpPr>
              <p:cNvPr id="113" name="Rectangle 26">
                <a:extLst>
                  <a:ext uri="{FF2B5EF4-FFF2-40B4-BE49-F238E27FC236}">
                    <a16:creationId xmlns:a16="http://schemas.microsoft.com/office/drawing/2014/main" id="{6D8D0A72-18F5-45C3-8797-11EB2BCEE3F2}"/>
                  </a:ext>
                </a:extLst>
              </p:cNvPr>
              <p:cNvSpPr/>
              <p:nvPr/>
            </p:nvSpPr>
            <p:spPr>
              <a:xfrm>
                <a:off x="6072712" y="4298748"/>
                <a:ext cx="1260000" cy="452383"/>
              </a:xfrm>
              <a:prstGeom prst="rect">
                <a:avLst/>
              </a:prstGeom>
              <a:solidFill>
                <a:srgbClr val="3366CC"/>
              </a:solidFill>
            </p:spPr>
            <p:txBody>
              <a:bodyPr wrap="square" lIns="36000" tIns="36000" rIns="36000" bIns="36000" anchor="ctr" anchorCtr="0">
                <a:spAutoFit/>
              </a:bodyPr>
              <a:lstStyle/>
              <a:p>
                <a:pPr algn="ctr"/>
                <a:r>
                  <a:rPr lang="en-US" altLang="ko-KR" sz="1100" dirty="0" err="1">
                    <a:solidFill>
                      <a:schemeClr val="bg1"/>
                    </a:solidFill>
                    <a:latin typeface="SamsungOne-400" panose="020B0503030303020204" pitchFamily="34" charset="0"/>
                    <a:ea typeface="SamsungOne-400" panose="020B0503030303020204" pitchFamily="34" charset="0"/>
                  </a:rPr>
                  <a:t>Tự</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hành</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cao</a:t>
                </a:r>
                <a:endParaRPr lang="en-US" altLang="ko-KR" sz="1100" dirty="0">
                  <a:solidFill>
                    <a:schemeClr val="bg1"/>
                  </a:solidFill>
                  <a:latin typeface="SamsungOne-400" panose="020B0503030303020204" pitchFamily="34" charset="0"/>
                  <a:ea typeface="SamsungOne-400" panose="020B0503030303020204" pitchFamily="34" charset="0"/>
                </a:endParaRPr>
              </a:p>
              <a:p>
                <a:pPr algn="ctr"/>
                <a:r>
                  <a:rPr lang="en-US" altLang="ko-KR" sz="1100" dirty="0">
                    <a:solidFill>
                      <a:schemeClr val="bg1"/>
                    </a:solidFill>
                    <a:latin typeface="SamsungOne-400" panose="020B0503030303020204" pitchFamily="34" charset="0"/>
                    <a:ea typeface="SamsungOne-400" panose="020B0503030303020204" pitchFamily="34" charset="0"/>
                  </a:rPr>
                  <a:t>Eyes Off</a:t>
                </a:r>
              </a:p>
            </p:txBody>
          </p:sp>
          <p:pic>
            <p:nvPicPr>
              <p:cNvPr id="114" name="그림 1031">
                <a:extLst>
                  <a:ext uri="{FF2B5EF4-FFF2-40B4-BE49-F238E27FC236}">
                    <a16:creationId xmlns:a16="http://schemas.microsoft.com/office/drawing/2014/main" id="{5A4EEBE4-48F7-4199-8567-C0E2DCCD58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9712" y="3786342"/>
                <a:ext cx="486000" cy="460194"/>
              </a:xfrm>
              <a:prstGeom prst="rect">
                <a:avLst/>
              </a:prstGeom>
            </p:spPr>
          </p:pic>
          <p:sp>
            <p:nvSpPr>
              <p:cNvPr id="115" name="Rectangle 26">
                <a:extLst>
                  <a:ext uri="{FF2B5EF4-FFF2-40B4-BE49-F238E27FC236}">
                    <a16:creationId xmlns:a16="http://schemas.microsoft.com/office/drawing/2014/main" id="{74B0E786-58B6-44BE-BB27-500D68B21C3A}"/>
                  </a:ext>
                </a:extLst>
              </p:cNvPr>
              <p:cNvSpPr/>
              <p:nvPr/>
            </p:nvSpPr>
            <p:spPr>
              <a:xfrm>
                <a:off x="5982712" y="4892446"/>
                <a:ext cx="1440000" cy="1100301"/>
              </a:xfrm>
              <a:prstGeom prst="rect">
                <a:avLst/>
              </a:prstGeom>
              <a:noFill/>
            </p:spPr>
            <p:txBody>
              <a:bodyPr wrap="square" lIns="0" tIns="0" rIns="0" bIns="0" anchor="t">
                <a:spAutoFit/>
              </a:bodyPr>
              <a:lstStyle/>
              <a:p>
                <a:r>
                  <a:rPr lang="vi-VN" altLang="ko-KR" sz="1300" spc="-50" dirty="0">
                    <a:solidFill>
                      <a:schemeClr val="tx1">
                        <a:lumMod val="75000"/>
                        <a:lumOff val="25000"/>
                      </a:schemeClr>
                    </a:solidFill>
                    <a:latin typeface="SamsungOne-400" panose="020B0503030303020204" pitchFamily="34" charset="0"/>
                    <a:ea typeface="SamsungOne-400" panose="020B0503030303020204" pitchFamily="34" charset="0"/>
                  </a:rPr>
                  <a:t>Lái xe trên cao tốc ~100 dặm trên giờ</a:t>
                </a:r>
              </a:p>
              <a:p>
                <a:r>
                  <a:rPr lang="vi-VN" altLang="ko-KR" sz="1300" spc="-50" dirty="0">
                    <a:solidFill>
                      <a:schemeClr val="tx1">
                        <a:lumMod val="75000"/>
                        <a:lumOff val="25000"/>
                      </a:schemeClr>
                    </a:solidFill>
                    <a:latin typeface="SamsungOne-400" panose="020B0503030303020204" pitchFamily="34" charset="0"/>
                    <a:ea typeface="SamsungOne-400" panose="020B0503030303020204" pitchFamily="34" charset="0"/>
                  </a:rPr>
                  <a:t>Tự chuyển làn đường</a:t>
                </a:r>
              </a:p>
              <a:p>
                <a:r>
                  <a:rPr lang="vi-VN" altLang="ko-KR" sz="1300" spc="-50" dirty="0">
                    <a:solidFill>
                      <a:schemeClr val="tx1">
                        <a:lumMod val="75000"/>
                        <a:lumOff val="25000"/>
                      </a:schemeClr>
                    </a:solidFill>
                    <a:latin typeface="SamsungOne-400" panose="020B0503030303020204" pitchFamily="34" charset="0"/>
                    <a:ea typeface="SamsungOne-400" panose="020B0503030303020204" pitchFamily="34" charset="0"/>
                  </a:rPr>
                  <a:t>Tự lái tiết kiệm nhiên liệu</a:t>
                </a:r>
              </a:p>
            </p:txBody>
          </p:sp>
        </p:grpSp>
        <p:grpSp>
          <p:nvGrpSpPr>
            <p:cNvPr id="91" name="그룹 90"/>
            <p:cNvGrpSpPr/>
            <p:nvPr/>
          </p:nvGrpSpPr>
          <p:grpSpPr>
            <a:xfrm>
              <a:off x="4266613" y="2727844"/>
              <a:ext cx="1548000" cy="2729250"/>
              <a:chOff x="4274282" y="3501073"/>
              <a:chExt cx="1548000" cy="3002174"/>
            </a:xfrm>
          </p:grpSpPr>
          <p:sp>
            <p:nvSpPr>
              <p:cNvPr id="106" name="모서리가 둥근 직사각형 60">
                <a:extLst>
                  <a:ext uri="{FF2B5EF4-FFF2-40B4-BE49-F238E27FC236}">
                    <a16:creationId xmlns:a16="http://schemas.microsoft.com/office/drawing/2014/main" id="{15CF8594-6D51-433D-923F-BFEF9FB22E8B}"/>
                  </a:ext>
                </a:extLst>
              </p:cNvPr>
              <p:cNvSpPr/>
              <p:nvPr/>
            </p:nvSpPr>
            <p:spPr>
              <a:xfrm>
                <a:off x="4274282" y="3501073"/>
                <a:ext cx="1548000" cy="293869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07" name="Rectangle 26">
                <a:extLst>
                  <a:ext uri="{FF2B5EF4-FFF2-40B4-BE49-F238E27FC236}">
                    <a16:creationId xmlns:a16="http://schemas.microsoft.com/office/drawing/2014/main" id="{83067A88-AB90-4FC7-B854-DC686F9FACA2}"/>
                  </a:ext>
                </a:extLst>
              </p:cNvPr>
              <p:cNvSpPr/>
              <p:nvPr/>
            </p:nvSpPr>
            <p:spPr>
              <a:xfrm>
                <a:off x="4570896" y="3539567"/>
                <a:ext cx="747386" cy="220060"/>
              </a:xfrm>
              <a:prstGeom prst="rect">
                <a:avLst/>
              </a:prstGeom>
            </p:spPr>
            <p:txBody>
              <a:bodyPr wrap="square" lIns="0" tIns="0" rIns="0" bIns="0">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3</a:t>
                </a:r>
                <a:endParaRPr lang="ko-KR" altLang="en-US" sz="1300" dirty="0">
                  <a:solidFill>
                    <a:schemeClr val="tx1">
                      <a:lumMod val="65000"/>
                      <a:lumOff val="35000"/>
                    </a:schemeClr>
                  </a:solidFill>
                  <a:latin typeface="SamsungOne-400" panose="020B0503030303020204" pitchFamily="34" charset="0"/>
                  <a:ea typeface="SamsungOne-700" panose="020B0803030303020204" pitchFamily="34" charset="0"/>
                </a:endParaRPr>
              </a:p>
            </p:txBody>
          </p:sp>
          <p:sp>
            <p:nvSpPr>
              <p:cNvPr id="108" name="Rectangle 26">
                <a:extLst>
                  <a:ext uri="{FF2B5EF4-FFF2-40B4-BE49-F238E27FC236}">
                    <a16:creationId xmlns:a16="http://schemas.microsoft.com/office/drawing/2014/main" id="{521AACC0-A8E5-4E00-B7D8-DC64CE460C34}"/>
                  </a:ext>
                </a:extLst>
              </p:cNvPr>
              <p:cNvSpPr/>
              <p:nvPr/>
            </p:nvSpPr>
            <p:spPr>
              <a:xfrm>
                <a:off x="4373089" y="4291576"/>
                <a:ext cx="1350386" cy="480595"/>
              </a:xfrm>
              <a:prstGeom prst="rect">
                <a:avLst/>
              </a:prstGeom>
              <a:solidFill>
                <a:srgbClr val="3366CC"/>
              </a:solidFill>
            </p:spPr>
            <p:txBody>
              <a:bodyPr wrap="square" lIns="36000" tIns="36000" rIns="36000" bIns="36000" anchor="ctr" anchorCtr="0">
                <a:spAutoFit/>
              </a:bodyPr>
              <a:lstStyle/>
              <a:p>
                <a:pPr algn="ctr">
                  <a:spcBef>
                    <a:spcPts val="200"/>
                  </a:spcBef>
                </a:pPr>
                <a:r>
                  <a:rPr lang="en-US" altLang="ko-KR" sz="1100" dirty="0" err="1">
                    <a:solidFill>
                      <a:schemeClr val="bg1"/>
                    </a:solidFill>
                    <a:latin typeface="SAMSUNGONE-400" panose="020B0503030303020204" pitchFamily="34" charset="0"/>
                    <a:ea typeface="SAMSUNGONE-400" panose="020B0503030303020204" pitchFamily="34" charset="0"/>
                  </a:rPr>
                  <a:t>Tự</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hành</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có</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điều</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kiện</a:t>
                </a:r>
                <a:endParaRPr lang="en-US" altLang="ko-KR" sz="1100" dirty="0">
                  <a:solidFill>
                    <a:schemeClr val="bg1"/>
                  </a:solidFill>
                  <a:latin typeface="SAMSUNGONE-400" panose="020B0503030303020204" pitchFamily="34" charset="0"/>
                  <a:ea typeface="SAMSUNGONE-400" panose="020B0503030303020204" pitchFamily="34" charset="0"/>
                </a:endParaRPr>
              </a:p>
              <a:p>
                <a:pPr algn="ctr">
                  <a:spcBef>
                    <a:spcPts val="200"/>
                  </a:spcBef>
                </a:pPr>
                <a:r>
                  <a:rPr lang="en-US" altLang="ko-KR" sz="1100" dirty="0">
                    <a:solidFill>
                      <a:schemeClr val="bg1"/>
                    </a:solidFill>
                    <a:latin typeface="SAMSUNGONE-400" panose="020B0503030303020204" pitchFamily="34" charset="0"/>
                    <a:ea typeface="SAMSUNGONE-400" panose="020B0503030303020204" pitchFamily="34" charset="0"/>
                  </a:rPr>
                  <a:t>Hands Off ands Off</a:t>
                </a:r>
                <a:endParaRPr lang="ko-KR" altLang="en-US" sz="1100" dirty="0">
                  <a:solidFill>
                    <a:schemeClr val="bg1"/>
                  </a:solidFill>
                  <a:latin typeface="SAMSUNGONE-400" panose="020B0503030303020204" pitchFamily="34" charset="0"/>
                  <a:ea typeface="SamsungOne-700" panose="020B0803030303020204" pitchFamily="34" charset="0"/>
                </a:endParaRPr>
              </a:p>
            </p:txBody>
          </p:sp>
          <p:pic>
            <p:nvPicPr>
              <p:cNvPr id="109" name="그림 1032">
                <a:extLst>
                  <a:ext uri="{FF2B5EF4-FFF2-40B4-BE49-F238E27FC236}">
                    <a16:creationId xmlns:a16="http://schemas.microsoft.com/office/drawing/2014/main" id="{5224F3D8-CBE6-4867-811F-B9BD3EF17E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6282" y="3773773"/>
                <a:ext cx="504000" cy="472763"/>
              </a:xfrm>
              <a:prstGeom prst="rect">
                <a:avLst/>
              </a:prstGeom>
            </p:spPr>
          </p:pic>
          <p:sp>
            <p:nvSpPr>
              <p:cNvPr id="110" name="Rectangle 26">
                <a:extLst>
                  <a:ext uri="{FF2B5EF4-FFF2-40B4-BE49-F238E27FC236}">
                    <a16:creationId xmlns:a16="http://schemas.microsoft.com/office/drawing/2014/main" id="{77AA40CD-8D95-4C79-B66F-8AD9CBAB8400}"/>
                  </a:ext>
                </a:extLst>
              </p:cNvPr>
              <p:cNvSpPr/>
              <p:nvPr/>
            </p:nvSpPr>
            <p:spPr>
              <a:xfrm>
                <a:off x="4355282" y="4962826"/>
                <a:ext cx="1386000" cy="1540421"/>
              </a:xfrm>
              <a:prstGeom prst="rect">
                <a:avLst/>
              </a:prstGeom>
              <a:noFill/>
            </p:spPr>
            <p:txBody>
              <a:bodyPr wrap="square" lIns="0" tIns="0" rIns="0" bIns="0" anchor="t">
                <a:spAutoFit/>
              </a:bodyPr>
              <a:lstStyle/>
              <a:p>
                <a:r>
                  <a:rPr lang="vi-VN" altLang="ko-KR" sz="1300" spc="-50" dirty="0">
                    <a:solidFill>
                      <a:schemeClr val="tx1">
                        <a:lumMod val="75000"/>
                        <a:lumOff val="25000"/>
                      </a:schemeClr>
                    </a:solidFill>
                    <a:latin typeface="SamsungOne-400" panose="020B0503030303020204" pitchFamily="34" charset="0"/>
                    <a:ea typeface="SamsungOne-400" panose="020B0503030303020204" pitchFamily="34" charset="0"/>
                  </a:rPr>
                  <a:t>Lái xe trên cao tốc ~50 dặm trên giờ</a:t>
                </a:r>
              </a:p>
              <a:p>
                <a:r>
                  <a:rPr lang="vi-VN" altLang="ko-KR" sz="1300" spc="-50" dirty="0">
                    <a:solidFill>
                      <a:schemeClr val="tx1">
                        <a:lumMod val="75000"/>
                        <a:lumOff val="25000"/>
                      </a:schemeClr>
                    </a:solidFill>
                    <a:latin typeface="SamsungOne-400" panose="020B0503030303020204" pitchFamily="34" charset="0"/>
                    <a:ea typeface="SamsungOne-400" panose="020B0503030303020204" pitchFamily="34" charset="0"/>
                  </a:rPr>
                  <a:t>Lái xe chuyển làn đường</a:t>
                </a:r>
              </a:p>
              <a:p>
                <a:r>
                  <a:rPr lang="vi-VN" altLang="ko-KR" sz="1300" spc="-50" dirty="0">
                    <a:solidFill>
                      <a:schemeClr val="tx1">
                        <a:lumMod val="75000"/>
                        <a:lumOff val="25000"/>
                      </a:schemeClr>
                    </a:solidFill>
                    <a:latin typeface="SamsungOne-400" panose="020B0503030303020204" pitchFamily="34" charset="0"/>
                    <a:ea typeface="SamsungOne-400" panose="020B0503030303020204" pitchFamily="34" charset="0"/>
                  </a:rPr>
                  <a:t>Chế độ lái ép xe tự nhường đường khi tắc đường</a:t>
                </a:r>
              </a:p>
            </p:txBody>
          </p:sp>
        </p:grpSp>
        <p:grpSp>
          <p:nvGrpSpPr>
            <p:cNvPr id="92" name="그룹 91"/>
            <p:cNvGrpSpPr/>
            <p:nvPr/>
          </p:nvGrpSpPr>
          <p:grpSpPr>
            <a:xfrm>
              <a:off x="2628227" y="2727844"/>
              <a:ext cx="1548000" cy="2671545"/>
              <a:chOff x="2608212" y="3501073"/>
              <a:chExt cx="1548000" cy="2938698"/>
            </a:xfrm>
          </p:grpSpPr>
          <p:sp>
            <p:nvSpPr>
              <p:cNvPr id="101" name="모서리가 둥근 직사각형 59">
                <a:extLst>
                  <a:ext uri="{FF2B5EF4-FFF2-40B4-BE49-F238E27FC236}">
                    <a16:creationId xmlns:a16="http://schemas.microsoft.com/office/drawing/2014/main" id="{7609CC9A-C066-4ECD-9A25-11BBF7F2ECE4}"/>
                  </a:ext>
                </a:extLst>
              </p:cNvPr>
              <p:cNvSpPr/>
              <p:nvPr/>
            </p:nvSpPr>
            <p:spPr>
              <a:xfrm>
                <a:off x="2608212" y="3501073"/>
                <a:ext cx="1548000" cy="2938698"/>
              </a:xfrm>
              <a:prstGeom prst="roundRect">
                <a:avLst>
                  <a:gd name="adj" fmla="val 496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02" name="Rectangle 26">
                <a:extLst>
                  <a:ext uri="{FF2B5EF4-FFF2-40B4-BE49-F238E27FC236}">
                    <a16:creationId xmlns:a16="http://schemas.microsoft.com/office/drawing/2014/main" id="{4F3864F9-454F-4413-BD7B-3B67B0DB1113}"/>
                  </a:ext>
                </a:extLst>
              </p:cNvPr>
              <p:cNvSpPr/>
              <p:nvPr/>
            </p:nvSpPr>
            <p:spPr>
              <a:xfrm>
                <a:off x="2918133" y="3539567"/>
                <a:ext cx="734079" cy="220060"/>
              </a:xfrm>
              <a:prstGeom prst="rect">
                <a:avLst/>
              </a:prstGeom>
            </p:spPr>
            <p:txBody>
              <a:bodyPr wrap="square" lIns="0" tIns="0" rIns="0" bIns="0">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2</a:t>
                </a:r>
                <a:endParaRPr lang="ko-KR" altLang="en-US" sz="1300" dirty="0">
                  <a:solidFill>
                    <a:schemeClr val="tx1">
                      <a:lumMod val="65000"/>
                      <a:lumOff val="35000"/>
                    </a:schemeClr>
                  </a:solidFill>
                  <a:latin typeface="SamsungOne-400" panose="020B0503030303020204" pitchFamily="34" charset="0"/>
                  <a:ea typeface="SamsungOne-700" panose="020B0803030303020204" pitchFamily="34" charset="0"/>
                </a:endParaRPr>
              </a:p>
            </p:txBody>
          </p:sp>
          <p:sp>
            <p:nvSpPr>
              <p:cNvPr id="103" name="Rectangle 26">
                <a:extLst>
                  <a:ext uri="{FF2B5EF4-FFF2-40B4-BE49-F238E27FC236}">
                    <a16:creationId xmlns:a16="http://schemas.microsoft.com/office/drawing/2014/main" id="{B37B888A-21F6-45ED-A0FE-9AB3AD89A90D}"/>
                  </a:ext>
                </a:extLst>
              </p:cNvPr>
              <p:cNvSpPr/>
              <p:nvPr/>
            </p:nvSpPr>
            <p:spPr>
              <a:xfrm>
                <a:off x="2752212" y="4298746"/>
                <a:ext cx="1260000" cy="452382"/>
              </a:xfrm>
              <a:prstGeom prst="rect">
                <a:avLst/>
              </a:prstGeom>
              <a:solidFill>
                <a:schemeClr val="bg1">
                  <a:lumMod val="50000"/>
                </a:schemeClr>
              </a:solidFill>
            </p:spPr>
            <p:txBody>
              <a:bodyPr wrap="square" lIns="36000" tIns="36000" rIns="36000" bIns="36000" anchor="ctr" anchorCtr="0">
                <a:spAutoFit/>
              </a:bodyPr>
              <a:lstStyle/>
              <a:p>
                <a:pPr algn="ctr"/>
                <a:r>
                  <a:rPr lang="en-US" altLang="ko-KR" sz="1100" dirty="0" err="1">
                    <a:solidFill>
                      <a:schemeClr val="bg1"/>
                    </a:solidFill>
                    <a:latin typeface="SamsungOne-400" panose="020B0503030303020204" pitchFamily="34" charset="0"/>
                    <a:ea typeface="SamsungOne-400" panose="020B0503030303020204" pitchFamily="34" charset="0"/>
                  </a:rPr>
                  <a:t>Tự</a:t>
                </a:r>
                <a:r>
                  <a:rPr lang="en-US" altLang="ko-KR" sz="1100" dirty="0">
                    <a:solidFill>
                      <a:schemeClr val="bg1"/>
                    </a:solidFill>
                    <a:latin typeface="SamsungOne-400" panose="020B0503030303020204" pitchFamily="34" charset="0"/>
                    <a:ea typeface="SamsungOne-400" panose="020B0503030303020204" pitchFamily="34" charset="0"/>
                  </a:rPr>
                  <a:t> </a:t>
                </a:r>
                <a:r>
                  <a:rPr lang="en-US" altLang="ko-KR" sz="1100" dirty="0" err="1">
                    <a:solidFill>
                      <a:schemeClr val="bg1"/>
                    </a:solidFill>
                    <a:latin typeface="SamsungOne-400" panose="020B0503030303020204" pitchFamily="34" charset="0"/>
                    <a:ea typeface="SamsungOne-400" panose="020B0503030303020204" pitchFamily="34" charset="0"/>
                  </a:rPr>
                  <a:t>hành</a:t>
                </a:r>
                <a:r>
                  <a:rPr lang="en-US" altLang="ko-KR" sz="1100" dirty="0">
                    <a:solidFill>
                      <a:schemeClr val="bg1"/>
                    </a:solidFill>
                    <a:latin typeface="SamsungOne-400" panose="020B0503030303020204" pitchFamily="34" charset="0"/>
                    <a:ea typeface="SamsungOne-400" panose="020B0503030303020204" pitchFamily="34" charset="0"/>
                  </a:rPr>
                  <a:t> một phần</a:t>
                </a:r>
              </a:p>
              <a:p>
                <a:pPr algn="ctr"/>
                <a:r>
                  <a:rPr lang="en-US" altLang="ko-KR" sz="1100" dirty="0">
                    <a:solidFill>
                      <a:schemeClr val="bg1"/>
                    </a:solidFill>
                    <a:latin typeface="SamsungOne-400" panose="020B0503030303020204" pitchFamily="34" charset="0"/>
                    <a:ea typeface="SamsungOne-400" panose="020B0503030303020204" pitchFamily="34" charset="0"/>
                  </a:rPr>
                  <a:t>Feet Off</a:t>
                </a:r>
              </a:p>
            </p:txBody>
          </p:sp>
          <p:pic>
            <p:nvPicPr>
              <p:cNvPr id="104" name="그림 1033">
                <a:extLst>
                  <a:ext uri="{FF2B5EF4-FFF2-40B4-BE49-F238E27FC236}">
                    <a16:creationId xmlns:a16="http://schemas.microsoft.com/office/drawing/2014/main" id="{F06F593C-CC4E-4D51-BD56-8D10E2620B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0212" y="3773773"/>
                <a:ext cx="504000" cy="472763"/>
              </a:xfrm>
              <a:prstGeom prst="rect">
                <a:avLst/>
              </a:prstGeom>
            </p:spPr>
          </p:pic>
          <p:sp>
            <p:nvSpPr>
              <p:cNvPr id="105" name="Rectangle 26">
                <a:extLst>
                  <a:ext uri="{FF2B5EF4-FFF2-40B4-BE49-F238E27FC236}">
                    <a16:creationId xmlns:a16="http://schemas.microsoft.com/office/drawing/2014/main" id="{6255B47E-9B4F-49A7-BD7F-501C6A1B274A}"/>
                  </a:ext>
                </a:extLst>
              </p:cNvPr>
              <p:cNvSpPr/>
              <p:nvPr/>
            </p:nvSpPr>
            <p:spPr>
              <a:xfrm>
                <a:off x="2815475" y="4892446"/>
                <a:ext cx="1133474" cy="1218795"/>
              </a:xfrm>
              <a:prstGeom prst="rect">
                <a:avLst/>
              </a:prstGeom>
              <a:noFill/>
            </p:spPr>
            <p:txBody>
              <a:bodyPr wrap="square" lIns="0" tIns="0" rIns="0" bIns="0" anchor="t">
                <a:spAutoFit/>
              </a:bodyPr>
              <a:lstStyle/>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ACC (Bẻ lái)</a:t>
                </a:r>
              </a:p>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Chuyển làn đường</a:t>
                </a:r>
              </a:p>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Hỗ trợ khi tắc đường</a:t>
                </a:r>
              </a:p>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Hỗ trợ vượt xe</a:t>
                </a:r>
              </a:p>
            </p:txBody>
          </p:sp>
        </p:grpSp>
        <p:grpSp>
          <p:nvGrpSpPr>
            <p:cNvPr id="93" name="그룹 92"/>
            <p:cNvGrpSpPr/>
            <p:nvPr/>
          </p:nvGrpSpPr>
          <p:grpSpPr>
            <a:xfrm>
              <a:off x="989841" y="2727843"/>
              <a:ext cx="1548000" cy="2671545"/>
              <a:chOff x="989841" y="3501072"/>
              <a:chExt cx="1548000" cy="2938698"/>
            </a:xfrm>
          </p:grpSpPr>
          <p:sp>
            <p:nvSpPr>
              <p:cNvPr id="96" name="모서리가 둥근 직사각형 7">
                <a:extLst>
                  <a:ext uri="{FF2B5EF4-FFF2-40B4-BE49-F238E27FC236}">
                    <a16:creationId xmlns:a16="http://schemas.microsoft.com/office/drawing/2014/main" id="{9E750E31-4931-44FC-BE45-AF4AF05267AC}"/>
                  </a:ext>
                </a:extLst>
              </p:cNvPr>
              <p:cNvSpPr/>
              <p:nvPr/>
            </p:nvSpPr>
            <p:spPr>
              <a:xfrm>
                <a:off x="989841" y="3501072"/>
                <a:ext cx="1548000" cy="2938698"/>
              </a:xfrm>
              <a:prstGeom prst="roundRect">
                <a:avLst>
                  <a:gd name="adj" fmla="val 77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97" name="Rectangle 26">
                <a:extLst>
                  <a:ext uri="{FF2B5EF4-FFF2-40B4-BE49-F238E27FC236}">
                    <a16:creationId xmlns:a16="http://schemas.microsoft.com/office/drawing/2014/main" id="{75A71728-8F06-47E8-BAC6-B4F4A1701BB5}"/>
                  </a:ext>
                </a:extLst>
              </p:cNvPr>
              <p:cNvSpPr/>
              <p:nvPr/>
            </p:nvSpPr>
            <p:spPr>
              <a:xfrm>
                <a:off x="1390148" y="3558061"/>
                <a:ext cx="747386" cy="220060"/>
              </a:xfrm>
              <a:prstGeom prst="rect">
                <a:avLst/>
              </a:prstGeom>
            </p:spPr>
            <p:txBody>
              <a:bodyPr wrap="square" lIns="0" tIns="0" rIns="0" bIns="0">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1</a:t>
                </a:r>
              </a:p>
            </p:txBody>
          </p:sp>
          <p:sp>
            <p:nvSpPr>
              <p:cNvPr id="98" name="Rectangle 26">
                <a:extLst>
                  <a:ext uri="{FF2B5EF4-FFF2-40B4-BE49-F238E27FC236}">
                    <a16:creationId xmlns:a16="http://schemas.microsoft.com/office/drawing/2014/main" id="{C096ED98-ADB8-4C9F-9BF3-EFE708C6E101}"/>
                  </a:ext>
                </a:extLst>
              </p:cNvPr>
              <p:cNvSpPr/>
              <p:nvPr/>
            </p:nvSpPr>
            <p:spPr>
              <a:xfrm>
                <a:off x="1133841" y="4298746"/>
                <a:ext cx="1260000" cy="452382"/>
              </a:xfrm>
              <a:prstGeom prst="rect">
                <a:avLst/>
              </a:prstGeom>
              <a:solidFill>
                <a:schemeClr val="bg1">
                  <a:lumMod val="65000"/>
                </a:schemeClr>
              </a:solidFill>
            </p:spPr>
            <p:txBody>
              <a:bodyPr wrap="square" lIns="36000" tIns="36000" rIns="36000" bIns="36000" anchor="ctr" anchorCtr="0">
                <a:spAutoFit/>
              </a:bodyPr>
              <a:lstStyle/>
              <a:p>
                <a:pPr algn="ctr"/>
                <a:r>
                  <a:rPr lang="vi-VN" altLang="ko-KR" sz="1100" dirty="0">
                    <a:solidFill>
                      <a:schemeClr val="bg1"/>
                    </a:solidFill>
                    <a:latin typeface="SamsungOne-400" panose="020B0503030303020204" pitchFamily="34" charset="0"/>
                    <a:ea typeface="SamsungOne-400" panose="020B0503030303020204" pitchFamily="34" charset="0"/>
                  </a:rPr>
                  <a:t>Hỗ trợ người lái</a:t>
                </a:r>
              </a:p>
              <a:p>
                <a:pPr algn="ctr"/>
                <a:r>
                  <a:rPr lang="vi-VN" altLang="ko-KR" sz="1100" dirty="0">
                    <a:solidFill>
                      <a:schemeClr val="bg1"/>
                    </a:solidFill>
                    <a:latin typeface="SamsungOne-400" panose="020B0503030303020204" pitchFamily="34" charset="0"/>
                    <a:ea typeface="SamsungOne-400" panose="020B0503030303020204" pitchFamily="34" charset="0"/>
                  </a:rPr>
                  <a:t>Lái xe tự điều khiển</a:t>
                </a:r>
              </a:p>
            </p:txBody>
          </p:sp>
          <p:pic>
            <p:nvPicPr>
              <p:cNvPr id="99" name="그림 1034">
                <a:extLst>
                  <a:ext uri="{FF2B5EF4-FFF2-40B4-BE49-F238E27FC236}">
                    <a16:creationId xmlns:a16="http://schemas.microsoft.com/office/drawing/2014/main" id="{68182497-2651-4B79-BD2E-56E36AB77A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1841" y="3782216"/>
                <a:ext cx="504000" cy="464320"/>
              </a:xfrm>
              <a:prstGeom prst="rect">
                <a:avLst/>
              </a:prstGeom>
            </p:spPr>
          </p:pic>
          <p:sp>
            <p:nvSpPr>
              <p:cNvPr id="100" name="Rectangle 26">
                <a:extLst>
                  <a:ext uri="{FF2B5EF4-FFF2-40B4-BE49-F238E27FC236}">
                    <a16:creationId xmlns:a16="http://schemas.microsoft.com/office/drawing/2014/main" id="{1D9C9DA8-4CCE-4BC8-B99B-D06A99C872EC}"/>
                  </a:ext>
                </a:extLst>
              </p:cNvPr>
              <p:cNvSpPr/>
              <p:nvPr/>
            </p:nvSpPr>
            <p:spPr>
              <a:xfrm>
                <a:off x="1168149" y="4892446"/>
                <a:ext cx="1191384" cy="1421927"/>
              </a:xfrm>
              <a:prstGeom prst="rect">
                <a:avLst/>
              </a:prstGeom>
              <a:noFill/>
            </p:spPr>
            <p:txBody>
              <a:bodyPr wrap="square" lIns="0" tIns="0" rIns="0" bIns="0" anchor="t">
                <a:spAutoFit/>
              </a:bodyPr>
              <a:lstStyle/>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ACC (Phanh)</a:t>
                </a:r>
              </a:p>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Hỗ trợ duy trì làn đường</a:t>
                </a:r>
              </a:p>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Hệ thống phanh tự động khẩn cấp</a:t>
                </a:r>
              </a:p>
              <a:p>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Hỗ trợ đỗ xe song song</a:t>
                </a:r>
              </a:p>
            </p:txBody>
          </p:sp>
        </p:grpSp>
        <p:pic>
          <p:nvPicPr>
            <p:cNvPr id="94" name="Picture 6" descr="Image result for waymo.png&quot;">
              <a:extLst>
                <a:ext uri="{FF2B5EF4-FFF2-40B4-BE49-F238E27FC236}">
                  <a16:creationId xmlns:a16="http://schemas.microsoft.com/office/drawing/2014/main" id="{E5BA7F2D-742C-473F-A291-5FCD7AB649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63548" y="5589240"/>
              <a:ext cx="830902" cy="488481"/>
            </a:xfrm>
            <a:prstGeom prst="rect">
              <a:avLst/>
            </a:prstGeom>
            <a:noFill/>
            <a:extLst>
              <a:ext uri="{909E8E84-426E-40DD-AFC4-6F175D3DCCD1}">
                <a14:hiddenFill xmlns:a14="http://schemas.microsoft.com/office/drawing/2010/main">
                  <a:solidFill>
                    <a:srgbClr val="FFFFFF"/>
                  </a:solidFill>
                </a14:hiddenFill>
              </a:ext>
            </a:extLst>
          </p:spPr>
        </p:pic>
        <p:sp>
          <p:nvSpPr>
            <p:cNvPr id="95" name="Isosceles Triangle 7">
              <a:extLst>
                <a:ext uri="{FF2B5EF4-FFF2-40B4-BE49-F238E27FC236}">
                  <a16:creationId xmlns:a16="http://schemas.microsoft.com/office/drawing/2014/main" id="{971B87C5-AFDB-4509-887A-D6F4C185BEB5}"/>
                </a:ext>
              </a:extLst>
            </p:cNvPr>
            <p:cNvSpPr/>
            <p:nvPr/>
          </p:nvSpPr>
          <p:spPr>
            <a:xfrm>
              <a:off x="6510013" y="5416385"/>
              <a:ext cx="337973" cy="164463"/>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87" name="그룹 86"/>
            <p:cNvGrpSpPr/>
            <p:nvPr/>
          </p:nvGrpSpPr>
          <p:grpSpPr>
            <a:xfrm>
              <a:off x="4266614" y="2492557"/>
              <a:ext cx="4824000" cy="200055"/>
              <a:chOff x="4396556" y="3242262"/>
              <a:chExt cx="4824000" cy="220061"/>
            </a:xfrm>
          </p:grpSpPr>
          <p:cxnSp>
            <p:nvCxnSpPr>
              <p:cNvPr id="121" name="직선 화살표 연결선 58">
                <a:extLst>
                  <a:ext uri="{FF2B5EF4-FFF2-40B4-BE49-F238E27FC236}">
                    <a16:creationId xmlns:a16="http://schemas.microsoft.com/office/drawing/2014/main" id="{26DE421B-BF7D-4AE4-82CA-1E7E305E4482}"/>
                  </a:ext>
                </a:extLst>
              </p:cNvPr>
              <p:cNvCxnSpPr/>
              <p:nvPr/>
            </p:nvCxnSpPr>
            <p:spPr>
              <a:xfrm>
                <a:off x="4396556" y="3323869"/>
                <a:ext cx="4824000" cy="0"/>
              </a:xfrm>
              <a:prstGeom prst="straightConnector1">
                <a:avLst/>
              </a:prstGeom>
              <a:ln w="187325">
                <a:solidFill>
                  <a:srgbClr val="193EB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2" name="Rectangle 26">
                <a:extLst>
                  <a:ext uri="{FF2B5EF4-FFF2-40B4-BE49-F238E27FC236}">
                    <a16:creationId xmlns:a16="http://schemas.microsoft.com/office/drawing/2014/main" id="{416433ED-036C-4DD6-B9FC-920B4CC744E5}"/>
                  </a:ext>
                </a:extLst>
              </p:cNvPr>
              <p:cNvSpPr/>
              <p:nvPr/>
            </p:nvSpPr>
            <p:spPr>
              <a:xfrm>
                <a:off x="6034942" y="3242262"/>
                <a:ext cx="1547999" cy="220061"/>
              </a:xfrm>
              <a:prstGeom prst="rect">
                <a:avLst/>
              </a:prstGeom>
              <a:noFill/>
              <a:ln>
                <a:noFill/>
              </a:ln>
            </p:spPr>
            <p:txBody>
              <a:bodyPr wrap="square" lIns="0" tIns="0" rIns="0" bIns="0">
                <a:spAutoFit/>
              </a:bodyPr>
              <a:lstStyle/>
              <a:p>
                <a:pPr algn="ctr"/>
                <a:r>
                  <a:rPr lang="vi-VN" altLang="ko-KR" sz="1300" dirty="0">
                    <a:solidFill>
                      <a:schemeClr val="bg1"/>
                    </a:solidFill>
                    <a:latin typeface="SamsungOne-700" panose="020B0803030303020204" pitchFamily="34" charset="0"/>
                    <a:ea typeface="SamsungOne-700" panose="020B0803030303020204" pitchFamily="34" charset="0"/>
                  </a:rPr>
                  <a:t>Điều hướng tự động</a:t>
                </a:r>
              </a:p>
            </p:txBody>
          </p:sp>
        </p:grpSp>
        <p:grpSp>
          <p:nvGrpSpPr>
            <p:cNvPr id="86" name="그룹 85"/>
            <p:cNvGrpSpPr/>
            <p:nvPr/>
          </p:nvGrpSpPr>
          <p:grpSpPr>
            <a:xfrm>
              <a:off x="989841" y="2471601"/>
              <a:ext cx="3168000" cy="181868"/>
              <a:chOff x="2033348" y="3219206"/>
              <a:chExt cx="3168000" cy="200055"/>
            </a:xfrm>
          </p:grpSpPr>
          <p:cxnSp>
            <p:nvCxnSpPr>
              <p:cNvPr id="123" name="직선 화살표 연결선 4">
                <a:extLst>
                  <a:ext uri="{FF2B5EF4-FFF2-40B4-BE49-F238E27FC236}">
                    <a16:creationId xmlns:a16="http://schemas.microsoft.com/office/drawing/2014/main" id="{0EF73760-7E5F-4632-85BC-F3A2E469734A}"/>
                  </a:ext>
                </a:extLst>
              </p:cNvPr>
              <p:cNvCxnSpPr/>
              <p:nvPr/>
            </p:nvCxnSpPr>
            <p:spPr>
              <a:xfrm>
                <a:off x="2033348" y="3310077"/>
                <a:ext cx="3168000" cy="0"/>
              </a:xfrm>
              <a:prstGeom prst="straightConnector1">
                <a:avLst/>
              </a:prstGeom>
              <a:ln w="193675">
                <a:solidFill>
                  <a:schemeClr val="bg1">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4" name="Rectangle 26">
                <a:extLst>
                  <a:ext uri="{FF2B5EF4-FFF2-40B4-BE49-F238E27FC236}">
                    <a16:creationId xmlns:a16="http://schemas.microsoft.com/office/drawing/2014/main" id="{28C4F3F4-EBFA-44CA-BB33-8615F9170EFD}"/>
                  </a:ext>
                </a:extLst>
              </p:cNvPr>
              <p:cNvSpPr/>
              <p:nvPr/>
            </p:nvSpPr>
            <p:spPr>
              <a:xfrm>
                <a:off x="3148942" y="3219206"/>
                <a:ext cx="936813" cy="200055"/>
              </a:xfrm>
              <a:prstGeom prst="rect">
                <a:avLst/>
              </a:prstGeom>
            </p:spPr>
            <p:txBody>
              <a:bodyPr wrap="square" lIns="0" tIns="0" rIns="0" bIns="0">
                <a:spAutoFit/>
              </a:bodyPr>
              <a:lstStyle/>
              <a:p>
                <a:pPr algn="ctr"/>
                <a:r>
                  <a:rPr lang="en-US" altLang="ko-KR" sz="1300" dirty="0">
                    <a:solidFill>
                      <a:schemeClr val="bg1"/>
                    </a:solidFill>
                    <a:latin typeface="SamsungOne-700" panose="020B0803030303020204" pitchFamily="34" charset="0"/>
                    <a:ea typeface="SamsungOne-700" panose="020B0803030303020204" pitchFamily="34" charset="0"/>
                  </a:rPr>
                  <a:t>ADAS</a:t>
                </a:r>
                <a:r>
                  <a:rPr lang="en-US" altLang="ko-KR" sz="1300" baseline="30000" dirty="0">
                    <a:solidFill>
                      <a:schemeClr val="bg1"/>
                    </a:solidFill>
                    <a:latin typeface="SamsungOne-700" panose="020B0803030303020204" pitchFamily="34" charset="0"/>
                    <a:ea typeface="SamsungOne-700" panose="020B0803030303020204" pitchFamily="34" charset="0"/>
                  </a:rPr>
                  <a:t>1)</a:t>
                </a:r>
                <a:endParaRPr lang="ko-KR" altLang="en-US" sz="1300" baseline="30000" dirty="0">
                  <a:solidFill>
                    <a:schemeClr val="bg1"/>
                  </a:solidFill>
                  <a:latin typeface="SamsungOne-700" panose="020B0803030303020204" pitchFamily="34" charset="0"/>
                  <a:ea typeface="SamsungOne-700" panose="020B0803030303020204" pitchFamily="34" charset="0"/>
                </a:endParaRPr>
              </a:p>
            </p:txBody>
          </p:sp>
        </p:grpSp>
      </p:grpSp>
    </p:spTree>
    <p:custDataLst>
      <p:tags r:id="rId1"/>
    </p:custDataLst>
    <p:extLst>
      <p:ext uri="{BB962C8B-B14F-4D97-AF65-F5344CB8AC3E}">
        <p14:creationId xmlns:p14="http://schemas.microsoft.com/office/powerpoint/2010/main" val="496348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3" name="직사각형 3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34" name="모서리가 둥근 직사각형 4">
            <a:extLst>
              <a:ext uri="{FF2B5EF4-FFF2-40B4-BE49-F238E27FC236}">
                <a16:creationId xmlns:a16="http://schemas.microsoft.com/office/drawing/2014/main" id="{96D7372A-914A-47EB-8F33-C8C8F007ACEE}"/>
              </a:ext>
            </a:extLst>
          </p:cNvPr>
          <p:cNvSpPr/>
          <p:nvPr/>
        </p:nvSpPr>
        <p:spPr>
          <a:xfrm>
            <a:off x="4951413" y="1730829"/>
            <a:ext cx="4400353" cy="3698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36" name="그룹 35">
            <a:extLst>
              <a:ext uri="{FF2B5EF4-FFF2-40B4-BE49-F238E27FC236}">
                <a16:creationId xmlns:a16="http://schemas.microsoft.com/office/drawing/2014/main" id="{CB72844A-B518-488C-A437-A8F7DA42F1D6}"/>
              </a:ext>
            </a:extLst>
          </p:cNvPr>
          <p:cNvGrpSpPr/>
          <p:nvPr/>
        </p:nvGrpSpPr>
        <p:grpSpPr>
          <a:xfrm>
            <a:off x="5195590" y="1826840"/>
            <a:ext cx="3911999" cy="3506404"/>
            <a:chOff x="5014440" y="1628800"/>
            <a:chExt cx="3911999" cy="3506404"/>
          </a:xfrm>
        </p:grpSpPr>
        <p:graphicFrame>
          <p:nvGraphicFramePr>
            <p:cNvPr id="37" name="차트 29">
              <a:extLst>
                <a:ext uri="{FF2B5EF4-FFF2-40B4-BE49-F238E27FC236}">
                  <a16:creationId xmlns:a16="http://schemas.microsoft.com/office/drawing/2014/main" id="{5E28D7F9-8C59-46DE-AA23-B328C3B13581}"/>
                </a:ext>
              </a:extLst>
            </p:cNvPr>
            <p:cNvGraphicFramePr/>
            <p:nvPr>
              <p:extLst>
                <p:ext uri="{D42A27DB-BD31-4B8C-83A1-F6EECF244321}">
                  <p14:modId xmlns:p14="http://schemas.microsoft.com/office/powerpoint/2010/main" val="3235653437"/>
                </p:ext>
              </p:extLst>
            </p:nvPr>
          </p:nvGraphicFramePr>
          <p:xfrm>
            <a:off x="5014440" y="2252301"/>
            <a:ext cx="3861566" cy="2882903"/>
          </p:xfrm>
          <a:graphic>
            <a:graphicData uri="http://schemas.openxmlformats.org/drawingml/2006/chart">
              <c:chart xmlns:c="http://schemas.openxmlformats.org/drawingml/2006/chart" xmlns:r="http://schemas.openxmlformats.org/officeDocument/2006/relationships" r:id="rId4"/>
            </a:graphicData>
          </a:graphic>
        </p:graphicFrame>
        <p:pic>
          <p:nvPicPr>
            <p:cNvPr id="38" name="그림 14">
              <a:extLst>
                <a:ext uri="{FF2B5EF4-FFF2-40B4-BE49-F238E27FC236}">
                  <a16:creationId xmlns:a16="http://schemas.microsoft.com/office/drawing/2014/main" id="{E9EE7A83-C1E6-445B-8FF8-9849DB9662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6284" y="2927679"/>
              <a:ext cx="2807499" cy="1714450"/>
            </a:xfrm>
            <a:prstGeom prst="rect">
              <a:avLst/>
            </a:prstGeom>
          </p:spPr>
        </p:pic>
        <p:sp>
          <p:nvSpPr>
            <p:cNvPr id="39" name="Rectangle 15">
              <a:extLst>
                <a:ext uri="{FF2B5EF4-FFF2-40B4-BE49-F238E27FC236}">
                  <a16:creationId xmlns:a16="http://schemas.microsoft.com/office/drawing/2014/main" id="{105E7D8A-0C0F-4C9D-A947-C0DCD74CAF8B}"/>
                </a:ext>
              </a:extLst>
            </p:cNvPr>
            <p:cNvSpPr/>
            <p:nvPr/>
          </p:nvSpPr>
          <p:spPr>
            <a:xfrm rot="5400000">
              <a:off x="7830765" y="3611920"/>
              <a:ext cx="1991293"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300" dirty="0">
                  <a:solidFill>
                    <a:schemeClr val="bg2">
                      <a:lumMod val="50000"/>
                    </a:schemeClr>
                  </a:solidFill>
                  <a:latin typeface="SamsungOne-400" panose="020B0503030303020204" pitchFamily="34" charset="0"/>
                  <a:ea typeface="SamsungOne-400" panose="020B0503030303020204" pitchFamily="34" charset="0"/>
                </a:rPr>
                <a:t>Số dặm lái được tại California</a:t>
              </a:r>
            </a:p>
          </p:txBody>
        </p:sp>
        <p:sp>
          <p:nvSpPr>
            <p:cNvPr id="40" name="Rectangle 15">
              <a:extLst>
                <a:ext uri="{FF2B5EF4-FFF2-40B4-BE49-F238E27FC236}">
                  <a16:creationId xmlns:a16="http://schemas.microsoft.com/office/drawing/2014/main" id="{68093F12-8C2C-4F70-81F8-A1CD59F3C86D}"/>
                </a:ext>
              </a:extLst>
            </p:cNvPr>
            <p:cNvSpPr/>
            <p:nvPr/>
          </p:nvSpPr>
          <p:spPr>
            <a:xfrm>
              <a:off x="5417940" y="387136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anose="020B0503030303020204" pitchFamily="34" charset="0"/>
                  <a:ea typeface="SamsungOne-400" panose="020B0503030303020204" pitchFamily="34" charset="0"/>
                </a:rPr>
                <a:t>424K</a:t>
              </a:r>
              <a:endParaRPr lang="ko-KR" altLang="en-US" sz="1300" dirty="0">
                <a:solidFill>
                  <a:schemeClr val="bg2">
                    <a:lumMod val="25000"/>
                  </a:schemeClr>
                </a:solidFill>
                <a:latin typeface="SamsungOne-400" panose="020B0503030303020204" pitchFamily="34" charset="0"/>
              </a:endParaRPr>
            </a:p>
          </p:txBody>
        </p:sp>
        <p:sp>
          <p:nvSpPr>
            <p:cNvPr id="41" name="Rectangle 15">
              <a:extLst>
                <a:ext uri="{FF2B5EF4-FFF2-40B4-BE49-F238E27FC236}">
                  <a16:creationId xmlns:a16="http://schemas.microsoft.com/office/drawing/2014/main" id="{496B576F-52AF-49D9-B6A6-B61416CD53DA}"/>
                </a:ext>
              </a:extLst>
            </p:cNvPr>
            <p:cNvSpPr/>
            <p:nvPr/>
          </p:nvSpPr>
          <p:spPr>
            <a:xfrm>
              <a:off x="6341076" y="3509410"/>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anose="020B0503030303020204" pitchFamily="34" charset="0"/>
                  <a:ea typeface="SamsungOne-400" panose="020B0503030303020204" pitchFamily="34" charset="0"/>
                </a:rPr>
                <a:t>636K</a:t>
              </a:r>
              <a:endParaRPr lang="ko-KR" altLang="en-US" sz="1300" dirty="0">
                <a:solidFill>
                  <a:schemeClr val="bg2">
                    <a:lumMod val="25000"/>
                  </a:schemeClr>
                </a:solidFill>
                <a:latin typeface="SamsungOne-400" panose="020B0503030303020204" pitchFamily="34" charset="0"/>
              </a:endParaRPr>
            </a:p>
          </p:txBody>
        </p:sp>
        <p:sp>
          <p:nvSpPr>
            <p:cNvPr id="42" name="직사각형 30">
              <a:extLst>
                <a:ext uri="{FF2B5EF4-FFF2-40B4-BE49-F238E27FC236}">
                  <a16:creationId xmlns:a16="http://schemas.microsoft.com/office/drawing/2014/main" id="{82D361FE-5834-4E33-AFC5-A9B15010759E}"/>
                </a:ext>
              </a:extLst>
            </p:cNvPr>
            <p:cNvSpPr/>
            <p:nvPr/>
          </p:nvSpPr>
          <p:spPr>
            <a:xfrm>
              <a:off x="5159653" y="1628800"/>
              <a:ext cx="3736008" cy="338554"/>
            </a:xfrm>
            <a:prstGeom prst="rect">
              <a:avLst/>
            </a:prstGeom>
          </p:spPr>
          <p:txBody>
            <a:bodyPr wrap="square">
              <a:spAutoFit/>
            </a:bodyPr>
            <a:lstStyle/>
            <a:p>
              <a:pPr algn="ctr"/>
              <a:r>
                <a:rPr lang="en-US" altLang="ko-KR" sz="1600" dirty="0" err="1">
                  <a:solidFill>
                    <a:srgbClr val="294D9D"/>
                  </a:solidFill>
                  <a:latin typeface="SamsungOne-700" panose="020B0803030303020204" pitchFamily="34" charset="0"/>
                  <a:ea typeface="SamsungOne-700" panose="020B0803030303020204" pitchFamily="34" charset="0"/>
                </a:rPr>
                <a:t>Tần</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suất</a:t>
              </a:r>
              <a:r>
                <a:rPr lang="en-US" altLang="ko-KR" sz="1600" dirty="0">
                  <a:solidFill>
                    <a:srgbClr val="294D9D"/>
                  </a:solidFill>
                  <a:latin typeface="SamsungOne-700" panose="020B0803030303020204" pitchFamily="34" charset="0"/>
                  <a:ea typeface="SamsungOne-700" panose="020B0803030303020204" pitchFamily="34" charset="0"/>
                </a:rPr>
                <a:t> can </a:t>
              </a:r>
              <a:r>
                <a:rPr lang="en-US" altLang="ko-KR" sz="1600" dirty="0" err="1">
                  <a:solidFill>
                    <a:srgbClr val="294D9D"/>
                  </a:solidFill>
                  <a:latin typeface="SamsungOne-700" panose="020B0803030303020204" pitchFamily="34" charset="0"/>
                  <a:ea typeface="SamsungOne-700" panose="020B0803030303020204" pitchFamily="34" charset="0"/>
                </a:rPr>
                <a:t>thiệp</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của</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lái</a:t>
              </a:r>
              <a:r>
                <a:rPr lang="en-US" altLang="ko-KR" sz="1600" dirty="0">
                  <a:solidFill>
                    <a:srgbClr val="294D9D"/>
                  </a:solidFill>
                  <a:latin typeface="SamsungOne-700" panose="020B0803030303020204" pitchFamily="34" charset="0"/>
                  <a:ea typeface="SamsungOne-700" panose="020B0803030303020204" pitchFamily="34" charset="0"/>
                </a:rPr>
                <a:t> </a:t>
              </a:r>
              <a:r>
                <a:rPr lang="en-US" altLang="ko-KR" sz="1600" dirty="0" err="1">
                  <a:solidFill>
                    <a:srgbClr val="294D9D"/>
                  </a:solidFill>
                  <a:latin typeface="SamsungOne-700" panose="020B0803030303020204" pitchFamily="34" charset="0"/>
                  <a:ea typeface="SamsungOne-700" panose="020B0803030303020204" pitchFamily="34" charset="0"/>
                </a:rPr>
                <a:t>xe</a:t>
              </a:r>
              <a:r>
                <a:rPr lang="en-US" altLang="ko-KR" sz="1600" dirty="0">
                  <a:solidFill>
                    <a:srgbClr val="294D9D"/>
                  </a:solidFill>
                  <a:latin typeface="SamsungOne-700" panose="020B0803030303020204" pitchFamily="34" charset="0"/>
                  <a:ea typeface="SamsungOne-700" panose="020B0803030303020204" pitchFamily="34" charset="0"/>
                </a:rPr>
                <a:t> Waymo</a:t>
              </a:r>
            </a:p>
          </p:txBody>
        </p:sp>
        <p:sp>
          <p:nvSpPr>
            <p:cNvPr id="43" name="Rectangle 15">
              <a:extLst>
                <a:ext uri="{FF2B5EF4-FFF2-40B4-BE49-F238E27FC236}">
                  <a16:creationId xmlns:a16="http://schemas.microsoft.com/office/drawing/2014/main" id="{616F55B6-9ECC-4A2D-9B9D-5C8D32BB03DD}"/>
                </a:ext>
              </a:extLst>
            </p:cNvPr>
            <p:cNvSpPr/>
            <p:nvPr/>
          </p:nvSpPr>
          <p:spPr>
            <a:xfrm>
              <a:off x="7221526" y="2200591"/>
              <a:ext cx="150485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Trên</a:t>
              </a:r>
              <a:r>
                <a:rPr lang="en-US" altLang="ko-KR" sz="1300" dirty="0">
                  <a:solidFill>
                    <a:schemeClr val="bg2">
                      <a:lumMod val="50000"/>
                    </a:schemeClr>
                  </a:solidFill>
                  <a:latin typeface="SamsungOne-400" panose="020B0503030303020204" pitchFamily="34" charset="0"/>
                  <a:ea typeface="SamsungOne-400" panose="020B0503030303020204" pitchFamily="34" charset="0"/>
                </a:rPr>
                <a:t> 1000 </a:t>
              </a:r>
              <a:r>
                <a:rPr lang="en-US" altLang="ko-KR" sz="1300" dirty="0" err="1">
                  <a:solidFill>
                    <a:schemeClr val="bg2">
                      <a:lumMod val="50000"/>
                    </a:schemeClr>
                  </a:solidFill>
                  <a:latin typeface="SamsungOne-400" panose="020B0503030303020204" pitchFamily="34" charset="0"/>
                  <a:ea typeface="SamsungOne-400" panose="020B0503030303020204" pitchFamily="34" charset="0"/>
                </a:rPr>
                <a:t>dặm</a:t>
              </a:r>
              <a:endParaRPr lang="en-US" altLang="ko-KR" sz="1300" dirty="0">
                <a:solidFill>
                  <a:schemeClr val="bg2">
                    <a:lumMod val="50000"/>
                  </a:schemeClr>
                </a:solidFill>
                <a:latin typeface="SamsungOne-400" panose="020B0503030303020204" pitchFamily="34" charset="0"/>
                <a:ea typeface="SamsungOne-400" panose="020B0503030303020204" pitchFamily="34" charset="0"/>
              </a:endParaRPr>
            </a:p>
          </p:txBody>
        </p:sp>
        <p:pic>
          <p:nvPicPr>
            <p:cNvPr id="44" name="그림 12">
              <a:extLst>
                <a:ext uri="{FF2B5EF4-FFF2-40B4-BE49-F238E27FC236}">
                  <a16:creationId xmlns:a16="http://schemas.microsoft.com/office/drawing/2014/main" id="{7C70AD56-4218-47A0-A4FD-60B95D08D5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9653" y="2458056"/>
              <a:ext cx="893261" cy="446631"/>
            </a:xfrm>
            <a:prstGeom prst="rect">
              <a:avLst/>
            </a:prstGeom>
          </p:spPr>
        </p:pic>
        <p:sp>
          <p:nvSpPr>
            <p:cNvPr id="45" name="Rectangle 15">
              <a:extLst>
                <a:ext uri="{FF2B5EF4-FFF2-40B4-BE49-F238E27FC236}">
                  <a16:creationId xmlns:a16="http://schemas.microsoft.com/office/drawing/2014/main" id="{28AE5F53-CECF-4DF6-A759-0B489DA7AB61}"/>
                </a:ext>
              </a:extLst>
            </p:cNvPr>
            <p:cNvSpPr/>
            <p:nvPr/>
          </p:nvSpPr>
          <p:spPr>
            <a:xfrm>
              <a:off x="7245951" y="3999848"/>
              <a:ext cx="376689"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anose="020B0503030303020204" pitchFamily="34" charset="0"/>
                  <a:ea typeface="SamsungOne-400" panose="020B0503030303020204" pitchFamily="34" charset="0"/>
                </a:rPr>
                <a:t>352K</a:t>
              </a:r>
              <a:endParaRPr lang="ko-KR" altLang="en-US" sz="1300" dirty="0">
                <a:solidFill>
                  <a:schemeClr val="bg2">
                    <a:lumMod val="25000"/>
                  </a:schemeClr>
                </a:solidFill>
                <a:latin typeface="SamsungOne-400" panose="020B0503030303020204" pitchFamily="34" charset="0"/>
              </a:endParaRPr>
            </a:p>
          </p:txBody>
        </p:sp>
        <p:sp>
          <p:nvSpPr>
            <p:cNvPr id="46" name="Rectangle 15">
              <a:extLst>
                <a:ext uri="{FF2B5EF4-FFF2-40B4-BE49-F238E27FC236}">
                  <a16:creationId xmlns:a16="http://schemas.microsoft.com/office/drawing/2014/main" id="{5E6A7C9E-9629-458A-93F5-5B6468542F6B}"/>
                </a:ext>
              </a:extLst>
            </p:cNvPr>
            <p:cNvSpPr/>
            <p:nvPr/>
          </p:nvSpPr>
          <p:spPr>
            <a:xfrm>
              <a:off x="7929798" y="2472664"/>
              <a:ext cx="733560"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chemeClr val="bg2">
                      <a:lumMod val="25000"/>
                    </a:schemeClr>
                  </a:solidFill>
                  <a:latin typeface="SamsungOne-400" panose="020B0503030303020204" pitchFamily="34" charset="0"/>
                  <a:ea typeface="SamsungOne-400" panose="020B0503030303020204" pitchFamily="34" charset="0"/>
                </a:rPr>
                <a:t>1.26M</a:t>
              </a:r>
              <a:endParaRPr lang="ko-KR" altLang="en-US" sz="1300" dirty="0">
                <a:solidFill>
                  <a:schemeClr val="bg2">
                    <a:lumMod val="25000"/>
                  </a:schemeClr>
                </a:solidFill>
                <a:latin typeface="SamsungOne-400" panose="020B0503030303020204" pitchFamily="34" charset="0"/>
              </a:endParaRPr>
            </a:p>
          </p:txBody>
        </p:sp>
        <p:sp>
          <p:nvSpPr>
            <p:cNvPr id="47" name="Rectangle 15">
              <a:extLst>
                <a:ext uri="{FF2B5EF4-FFF2-40B4-BE49-F238E27FC236}">
                  <a16:creationId xmlns:a16="http://schemas.microsoft.com/office/drawing/2014/main" id="{1D232AA2-14A7-402E-A320-AD0E17F39081}"/>
                </a:ext>
              </a:extLst>
            </p:cNvPr>
            <p:cNvSpPr/>
            <p:nvPr/>
          </p:nvSpPr>
          <p:spPr>
            <a:xfrm>
              <a:off x="5776342" y="292158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400" panose="020B0503030303020204" pitchFamily="34" charset="0"/>
                  <a:ea typeface="SamsungOne-400" panose="020B0503030303020204" pitchFamily="34" charset="0"/>
                </a:rPr>
                <a:t>.64</a:t>
              </a:r>
              <a:endParaRPr lang="ko-KR" altLang="en-US" sz="1300" dirty="0">
                <a:solidFill>
                  <a:srgbClr val="3366CC"/>
                </a:solidFill>
                <a:latin typeface="SamsungOne-400" panose="020B0503030303020204" pitchFamily="34" charset="0"/>
              </a:endParaRPr>
            </a:p>
          </p:txBody>
        </p:sp>
        <p:sp>
          <p:nvSpPr>
            <p:cNvPr id="48" name="Rectangle 15">
              <a:extLst>
                <a:ext uri="{FF2B5EF4-FFF2-40B4-BE49-F238E27FC236}">
                  <a16:creationId xmlns:a16="http://schemas.microsoft.com/office/drawing/2014/main" id="{DDCA7495-F151-40D2-926F-7C63EB378092}"/>
                </a:ext>
              </a:extLst>
            </p:cNvPr>
            <p:cNvSpPr/>
            <p:nvPr/>
          </p:nvSpPr>
          <p:spPr>
            <a:xfrm>
              <a:off x="6404537" y="445041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400" panose="020B0503030303020204" pitchFamily="34" charset="0"/>
                  <a:ea typeface="SamsungOne-400" panose="020B0503030303020204" pitchFamily="34" charset="0"/>
                </a:rPr>
                <a:t>.19</a:t>
              </a:r>
              <a:endParaRPr lang="ko-KR" altLang="en-US" sz="1300" dirty="0">
                <a:solidFill>
                  <a:srgbClr val="3366CC"/>
                </a:solidFill>
                <a:latin typeface="SamsungOne-400" panose="020B0503030303020204" pitchFamily="34" charset="0"/>
              </a:endParaRPr>
            </a:p>
          </p:txBody>
        </p:sp>
        <p:sp>
          <p:nvSpPr>
            <p:cNvPr id="49" name="Rectangle 15">
              <a:extLst>
                <a:ext uri="{FF2B5EF4-FFF2-40B4-BE49-F238E27FC236}">
                  <a16:creationId xmlns:a16="http://schemas.microsoft.com/office/drawing/2014/main" id="{85DD8738-EE34-4F23-BEDD-231A7B041040}"/>
                </a:ext>
              </a:extLst>
            </p:cNvPr>
            <p:cNvSpPr/>
            <p:nvPr/>
          </p:nvSpPr>
          <p:spPr>
            <a:xfrm>
              <a:off x="7309412" y="4450133"/>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400" panose="020B0503030303020204" pitchFamily="34" charset="0"/>
                  <a:ea typeface="SamsungOne-400" panose="020B0503030303020204" pitchFamily="34" charset="0"/>
                </a:rPr>
                <a:t>.18</a:t>
              </a:r>
              <a:endParaRPr lang="ko-KR" altLang="en-US" sz="1300" dirty="0">
                <a:solidFill>
                  <a:srgbClr val="3366CC"/>
                </a:solidFill>
                <a:latin typeface="SamsungOne-400" panose="020B0503030303020204" pitchFamily="34" charset="0"/>
              </a:endParaRPr>
            </a:p>
          </p:txBody>
        </p:sp>
        <p:sp>
          <p:nvSpPr>
            <p:cNvPr id="50" name="Rectangle 15">
              <a:extLst>
                <a:ext uri="{FF2B5EF4-FFF2-40B4-BE49-F238E27FC236}">
                  <a16:creationId xmlns:a16="http://schemas.microsoft.com/office/drawing/2014/main" id="{9B2F6C66-9EFE-4F95-A00E-F6F682698D39}"/>
                </a:ext>
              </a:extLst>
            </p:cNvPr>
            <p:cNvSpPr/>
            <p:nvPr/>
          </p:nvSpPr>
          <p:spPr>
            <a:xfrm>
              <a:off x="8208270" y="4265467"/>
              <a:ext cx="231478" cy="200055"/>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solidFill>
                    <a:srgbClr val="3366CC"/>
                  </a:solidFill>
                  <a:latin typeface="SamsungOne-400" panose="020B0503030303020204" pitchFamily="34" charset="0"/>
                  <a:ea typeface="SamsungOne-400" panose="020B0503030303020204" pitchFamily="34" charset="0"/>
                </a:rPr>
                <a:t>.09</a:t>
              </a:r>
              <a:endParaRPr lang="ko-KR" altLang="en-US" sz="1300" dirty="0">
                <a:solidFill>
                  <a:srgbClr val="3366CC"/>
                </a:solidFill>
                <a:latin typeface="SamsungOne-400" panose="020B0503030303020204" pitchFamily="34" charset="0"/>
              </a:endParaRPr>
            </a:p>
          </p:txBody>
        </p:sp>
      </p:grpSp>
      <p:sp>
        <p:nvSpPr>
          <p:cNvPr id="52" name="사각형: 둥근 모서리 32">
            <a:extLst>
              <a:ext uri="{FF2B5EF4-FFF2-40B4-BE49-F238E27FC236}">
                <a16:creationId xmlns:a16="http://schemas.microsoft.com/office/drawing/2014/main" id="{9F9FFF6C-7C72-4E08-8072-03F5113CBF51}"/>
              </a:ext>
            </a:extLst>
          </p:cNvPr>
          <p:cNvSpPr/>
          <p:nvPr/>
        </p:nvSpPr>
        <p:spPr>
          <a:xfrm>
            <a:off x="8141453" y="6156677"/>
            <a:ext cx="1325591" cy="19926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00" b="1" dirty="0">
                <a:latin typeface="SamsungOne-400" panose="020B0503030303020204" pitchFamily="34" charset="0"/>
                <a:ea typeface="SamsungOne-400" panose="020B0503030303020204" pitchFamily="34" charset="0"/>
              </a:rPr>
              <a:t>The Verge, Forbes</a:t>
            </a:r>
          </a:p>
        </p:txBody>
      </p:sp>
      <p:sp>
        <p:nvSpPr>
          <p:cNvPr id="51" name="직사각형 50">
            <a:extLst>
              <a:ext uri="{FF2B5EF4-FFF2-40B4-BE49-F238E27FC236}">
                <a16:creationId xmlns:a16="http://schemas.microsoft.com/office/drawing/2014/main" id="{02BFD686-EED9-4A77-9ED9-61C67668709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400" panose="020B0503030303020204" pitchFamily="34" charset="0"/>
                <a:ea typeface="SamsungOne-400" panose="020B0503030303020204" pitchFamily="34" charset="0"/>
              </a:rPr>
              <a:t>Số </a:t>
            </a:r>
            <a:r>
              <a:rPr lang="en-US" altLang="ko-KR" sz="1400" dirty="0" err="1">
                <a:solidFill>
                  <a:schemeClr val="tx1"/>
                </a:solidFill>
                <a:latin typeface="SamsungOne-400" panose="020B0503030303020204" pitchFamily="34" charset="0"/>
                <a:ea typeface="SamsungOne-400" panose="020B0503030303020204" pitchFamily="34" charset="0"/>
              </a:rPr>
              <a:t>dặm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can </a:t>
            </a:r>
            <a:r>
              <a:rPr lang="en-US" altLang="ko-KR" sz="1400" dirty="0" err="1">
                <a:solidFill>
                  <a:schemeClr val="tx1"/>
                </a:solidFill>
                <a:latin typeface="SamsungOne-400" panose="020B0503030303020204" pitchFamily="34" charset="0"/>
                <a:ea typeface="SamsungOne-400" panose="020B0503030303020204" pitchFamily="34" charset="0"/>
              </a:rPr>
              <a:t>thiệp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xe</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3" name="직사각형 52">
            <a:extLst>
              <a:ext uri="{FF2B5EF4-FFF2-40B4-BE49-F238E27FC236}">
                <a16:creationId xmlns:a16="http://schemas.microsoft.com/office/drawing/2014/main" id="{28A38FC0-4082-468F-87D8-D0C48184E891}"/>
              </a:ext>
            </a:extLst>
          </p:cNvPr>
          <p:cNvSpPr/>
          <p:nvPr/>
        </p:nvSpPr>
        <p:spPr>
          <a:xfrm>
            <a:off x="702940" y="1700808"/>
            <a:ext cx="4217695" cy="275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Tất cả các công ty chủ động thử nghiệm xe tự lái trên đường công cộng tại California phải công bố số dặm lái xe và tần số lái xe buộc phải kiểm soát các phương tiện không người lái - còn được gọi là “tần suất can thiệp”.</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Waymo nói hệ thống tự hành của họ chỉ cần lái xe can thiệp sau mỗi 11.017 dặm. GM Cruise báo cáo tần suất can thiệp thấp thứ hai với lái xe an toàn trên mỗi 5.205 dặm</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công ty khởi nghiệp khác bao gồm Zoox (tần suất can thiệp 0,50 trên mỗi 1.000 dặm), Nuro (tần suất can thiệp 0,97 trên mỗi 1.000 dặm), và Pony.ai (tần suất can thiệp 0,98 trên mỗi 1.000 dặm). </a:t>
            </a:r>
          </a:p>
        </p:txBody>
      </p:sp>
    </p:spTree>
    <p:custDataLst>
      <p:tags r:id="rId1"/>
    </p:custDataLst>
    <p:extLst>
      <p:ext uri="{BB962C8B-B14F-4D97-AF65-F5344CB8AC3E}">
        <p14:creationId xmlns:p14="http://schemas.microsoft.com/office/powerpoint/2010/main" val="39288349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8" name="사각형: 둥근 모서리 32">
            <a:extLst>
              <a:ext uri="{FF2B5EF4-FFF2-40B4-BE49-F238E27FC236}">
                <a16:creationId xmlns:a16="http://schemas.microsoft.com/office/drawing/2014/main" id="{9F9FFF6C-7C72-4E08-8072-03F5113CBF51}"/>
              </a:ext>
            </a:extLst>
          </p:cNvPr>
          <p:cNvSpPr/>
          <p:nvPr/>
        </p:nvSpPr>
        <p:spPr>
          <a:xfrm>
            <a:off x="2581763" y="5805264"/>
            <a:ext cx="4875177" cy="36004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4138"/>
            <a:r>
              <a:rPr lang="en-US" altLang="ko-KR" sz="1000" b="1" dirty="0">
                <a:solidFill>
                  <a:schemeClr val="bg1"/>
                </a:solidFill>
                <a:latin typeface="SamsungOne-400" panose="020B0503030303020204" pitchFamily="34" charset="0"/>
                <a:ea typeface="SamsungOne-400" panose="020B0503030303020204" pitchFamily="34" charset="0"/>
              </a:rPr>
              <a:t>https://www.forbes.com/sites/alanohnsman/2018/03/02/waymo-is-millions-of-miles-ahead-in-robot-car-tests-does-it-need-a-billion-more/#c854b381ef4c</a:t>
            </a:r>
          </a:p>
        </p:txBody>
      </p:sp>
      <p:grpSp>
        <p:nvGrpSpPr>
          <p:cNvPr id="19" name="그룹 18">
            <a:extLst>
              <a:ext uri="{FF2B5EF4-FFF2-40B4-BE49-F238E27FC236}">
                <a16:creationId xmlns:a16="http://schemas.microsoft.com/office/drawing/2014/main" id="{ED269402-F347-4A76-A2BC-51557A0064FC}"/>
              </a:ext>
            </a:extLst>
          </p:cNvPr>
          <p:cNvGrpSpPr/>
          <p:nvPr/>
        </p:nvGrpSpPr>
        <p:grpSpPr>
          <a:xfrm>
            <a:off x="2647156" y="3042235"/>
            <a:ext cx="4680520" cy="2680404"/>
            <a:chOff x="3655268" y="4077392"/>
            <a:chExt cx="4400353" cy="2519960"/>
          </a:xfrm>
        </p:grpSpPr>
        <p:sp>
          <p:nvSpPr>
            <p:cNvPr id="20" name="모서리가 둥근 직사각형 4">
              <a:extLst>
                <a:ext uri="{FF2B5EF4-FFF2-40B4-BE49-F238E27FC236}">
                  <a16:creationId xmlns:a16="http://schemas.microsoft.com/office/drawing/2014/main" id="{16587D51-53DA-426A-ABAE-424BA9C2FA5C}"/>
                </a:ext>
              </a:extLst>
            </p:cNvPr>
            <p:cNvSpPr/>
            <p:nvPr/>
          </p:nvSpPr>
          <p:spPr>
            <a:xfrm>
              <a:off x="3655268" y="4077392"/>
              <a:ext cx="4400353" cy="25199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21" name="Picture 2" descr="Image result for google waymo autonomous vehicle&quot;">
              <a:extLst>
                <a:ext uri="{FF2B5EF4-FFF2-40B4-BE49-F238E27FC236}">
                  <a16:creationId xmlns:a16="http://schemas.microsoft.com/office/drawing/2014/main" id="{5BE93A5C-64BB-4DD2-A8EE-CA40F50698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5527" y="4149080"/>
              <a:ext cx="4239834" cy="238499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직사각형 21">
            <a:extLst>
              <a:ext uri="{FF2B5EF4-FFF2-40B4-BE49-F238E27FC236}">
                <a16:creationId xmlns:a16="http://schemas.microsoft.com/office/drawing/2014/main" id="{9A765AF6-02D7-47A4-BB72-C8B0676D45CF}"/>
              </a:ext>
            </a:extLst>
          </p:cNvPr>
          <p:cNvSpPr/>
          <p:nvPr/>
        </p:nvSpPr>
        <p:spPr>
          <a:xfrm>
            <a:off x="702940" y="1700808"/>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Google đã tạo nên tên tuổi trên thị trường ô tô. Dự án xe tự lái Waymo là nhà phát triển xe tự hành đầu tiên triển khai đội xe tự hành thương mại.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nhà đầu tư vẫn tin tưởng vào các công ty đang phát triển hệ thống lái xe tự hành hoàn toàn, rót hàng trăm triệu đô la vào Hệ thống tự hành hành trình của GM (750 triệu đô la từ Honda vào tháng 10 năm 2018 và 900 triệu đô la từ SoftBank vào tháng 5 trước đó) và Zoox (500 triệu đô la vào tháng 7 năm 2018). Các công ty khởi nghiệp khác bao gồm Drive.ai, Pony.ai, và Nuro.</a:t>
            </a:r>
          </a:p>
        </p:txBody>
      </p:sp>
      <p:sp>
        <p:nvSpPr>
          <p:cNvPr id="23" name="직사각형 22">
            <a:extLst>
              <a:ext uri="{FF2B5EF4-FFF2-40B4-BE49-F238E27FC236}">
                <a16:creationId xmlns:a16="http://schemas.microsoft.com/office/drawing/2014/main" id="{0749BE4A-8D52-4CC7-8FB5-DF5D36D92A5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Thị trường toàn cầu</a:t>
            </a:r>
          </a:p>
        </p:txBody>
      </p:sp>
    </p:spTree>
    <p:custDataLst>
      <p:tags r:id="rId1"/>
    </p:custDataLst>
    <p:extLst>
      <p:ext uri="{BB962C8B-B14F-4D97-AF65-F5344CB8AC3E}">
        <p14:creationId xmlns:p14="http://schemas.microsoft.com/office/powerpoint/2010/main" val="1967080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2" name="직사각형 5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53" name="직사각형 5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85" name="Group 1">
            <a:extLst>
              <a:ext uri="{FF2B5EF4-FFF2-40B4-BE49-F238E27FC236}">
                <a16:creationId xmlns:a16="http://schemas.microsoft.com/office/drawing/2014/main" id="{DF0AE0E3-82C1-4FC5-B3ED-CDEAE2C795D7}"/>
              </a:ext>
            </a:extLst>
          </p:cNvPr>
          <p:cNvGrpSpPr/>
          <p:nvPr/>
        </p:nvGrpSpPr>
        <p:grpSpPr>
          <a:xfrm>
            <a:off x="2713021" y="2924944"/>
            <a:ext cx="4872364" cy="3130478"/>
            <a:chOff x="4053030" y="2484140"/>
            <a:chExt cx="4872364" cy="3203795"/>
          </a:xfrm>
        </p:grpSpPr>
        <p:grpSp>
          <p:nvGrpSpPr>
            <p:cNvPr id="86" name="그룹 41">
              <a:extLst>
                <a:ext uri="{FF2B5EF4-FFF2-40B4-BE49-F238E27FC236}">
                  <a16:creationId xmlns:a16="http://schemas.microsoft.com/office/drawing/2014/main" id="{00AB5F7F-6152-45DF-B14A-140D0F1EBE79}"/>
                </a:ext>
              </a:extLst>
            </p:cNvPr>
            <p:cNvGrpSpPr/>
            <p:nvPr/>
          </p:nvGrpSpPr>
          <p:grpSpPr>
            <a:xfrm>
              <a:off x="5149148" y="2930019"/>
              <a:ext cx="2376364" cy="2340000"/>
              <a:chOff x="5149148" y="2930019"/>
              <a:chExt cx="2376364" cy="2340000"/>
            </a:xfrm>
          </p:grpSpPr>
          <p:cxnSp>
            <p:nvCxnSpPr>
              <p:cNvPr id="107" name="직선 연결선 30">
                <a:extLst>
                  <a:ext uri="{FF2B5EF4-FFF2-40B4-BE49-F238E27FC236}">
                    <a16:creationId xmlns:a16="http://schemas.microsoft.com/office/drawing/2014/main" id="{FC471E30-9D0A-45A3-9C03-5A3E7F21C298}"/>
                  </a:ext>
                </a:extLst>
              </p:cNvPr>
              <p:cNvCxnSpPr/>
              <p:nvPr/>
            </p:nvCxnSpPr>
            <p:spPr>
              <a:xfrm>
                <a:off x="6337330" y="2930019"/>
                <a:ext cx="0" cy="234000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 35">
                <a:extLst>
                  <a:ext uri="{FF2B5EF4-FFF2-40B4-BE49-F238E27FC236}">
                    <a16:creationId xmlns:a16="http://schemas.microsoft.com/office/drawing/2014/main" id="{95BA8288-7E9D-45A5-BCB6-BEA32DDC4052}"/>
                  </a:ext>
                </a:extLst>
              </p:cNvPr>
              <p:cNvCxnSpPr/>
              <p:nvPr/>
            </p:nvCxnSpPr>
            <p:spPr>
              <a:xfrm>
                <a:off x="5149148" y="4104620"/>
                <a:ext cx="2376364"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직선 연결선 38">
                <a:extLst>
                  <a:ext uri="{FF2B5EF4-FFF2-40B4-BE49-F238E27FC236}">
                    <a16:creationId xmlns:a16="http://schemas.microsoft.com/office/drawing/2014/main" id="{59B165EB-7B0E-4E7F-8D66-37CAD67406E9}"/>
                  </a:ext>
                </a:extLst>
              </p:cNvPr>
              <p:cNvCxnSpPr/>
              <p:nvPr/>
            </p:nvCxnSpPr>
            <p:spPr>
              <a:xfrm>
                <a:off x="5499966" y="3267256"/>
                <a:ext cx="1674728" cy="1674728"/>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40">
                <a:extLst>
                  <a:ext uri="{FF2B5EF4-FFF2-40B4-BE49-F238E27FC236}">
                    <a16:creationId xmlns:a16="http://schemas.microsoft.com/office/drawing/2014/main" id="{4E85315A-A7A3-4B8D-8B76-04720D67940A}"/>
                  </a:ext>
                </a:extLst>
              </p:cNvPr>
              <p:cNvCxnSpPr/>
              <p:nvPr/>
            </p:nvCxnSpPr>
            <p:spPr>
              <a:xfrm flipH="1">
                <a:off x="5505587" y="3272877"/>
                <a:ext cx="1663486" cy="1663486"/>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87" name="그림 28">
              <a:extLst>
                <a:ext uri="{FF2B5EF4-FFF2-40B4-BE49-F238E27FC236}">
                  <a16:creationId xmlns:a16="http://schemas.microsoft.com/office/drawing/2014/main" id="{8B9EEFF4-85BE-4095-BDD9-0F7A8CE616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229" y="3685519"/>
              <a:ext cx="838202" cy="838202"/>
            </a:xfrm>
            <a:prstGeom prst="rect">
              <a:avLst/>
            </a:prstGeom>
          </p:spPr>
        </p:pic>
        <p:sp>
          <p:nvSpPr>
            <p:cNvPr id="88" name="Rectangle 15">
              <a:extLst>
                <a:ext uri="{FF2B5EF4-FFF2-40B4-BE49-F238E27FC236}">
                  <a16:creationId xmlns:a16="http://schemas.microsoft.com/office/drawing/2014/main" id="{BD45AABB-CD62-4226-B19A-35AF05BA5333}"/>
                </a:ext>
              </a:extLst>
            </p:cNvPr>
            <p:cNvSpPr/>
            <p:nvPr/>
          </p:nvSpPr>
          <p:spPr>
            <a:xfrm>
              <a:off x="5736875" y="2842509"/>
              <a:ext cx="1200908" cy="157492"/>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dirty="0">
                  <a:solidFill>
                    <a:schemeClr val="bg2">
                      <a:lumMod val="50000"/>
                    </a:schemeClr>
                  </a:solidFill>
                  <a:latin typeface="SamsungOne-400" panose="020B0503030303020204" pitchFamily="34" charset="0"/>
                  <a:ea typeface="SamsungOne-400" panose="020B0503030303020204" pitchFamily="34" charset="0"/>
                </a:rPr>
                <a:t>NHÀ SẢN XUẤT Ô TÔ</a:t>
              </a:r>
            </a:p>
          </p:txBody>
        </p:sp>
        <p:pic>
          <p:nvPicPr>
            <p:cNvPr id="89" name="그림 4">
              <a:extLst>
                <a:ext uri="{FF2B5EF4-FFF2-40B4-BE49-F238E27FC236}">
                  <a16:creationId xmlns:a16="http://schemas.microsoft.com/office/drawing/2014/main" id="{5192E472-BC20-4C99-8822-58A59D146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7417" y="2563455"/>
              <a:ext cx="934472" cy="118488"/>
            </a:xfrm>
            <a:prstGeom prst="rect">
              <a:avLst/>
            </a:prstGeom>
          </p:spPr>
        </p:pic>
        <p:pic>
          <p:nvPicPr>
            <p:cNvPr id="90" name="그림 5">
              <a:extLst>
                <a:ext uri="{FF2B5EF4-FFF2-40B4-BE49-F238E27FC236}">
                  <a16:creationId xmlns:a16="http://schemas.microsoft.com/office/drawing/2014/main" id="{96E5E3BD-9AE6-4C0E-AAEA-4194BBBEFA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5926" y="2484140"/>
              <a:ext cx="623321" cy="277118"/>
            </a:xfrm>
            <a:prstGeom prst="rect">
              <a:avLst/>
            </a:prstGeom>
          </p:spPr>
        </p:pic>
        <p:pic>
          <p:nvPicPr>
            <p:cNvPr id="91" name="그림 7">
              <a:extLst>
                <a:ext uri="{FF2B5EF4-FFF2-40B4-BE49-F238E27FC236}">
                  <a16:creationId xmlns:a16="http://schemas.microsoft.com/office/drawing/2014/main" id="{D662173B-E229-4C41-82F1-4DFD0D184E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7352" y="4156637"/>
              <a:ext cx="1170434" cy="324613"/>
            </a:xfrm>
            <a:prstGeom prst="rect">
              <a:avLst/>
            </a:prstGeom>
          </p:spPr>
        </p:pic>
        <p:sp>
          <p:nvSpPr>
            <p:cNvPr id="92" name="Rectangle 15">
              <a:extLst>
                <a:ext uri="{FF2B5EF4-FFF2-40B4-BE49-F238E27FC236}">
                  <a16:creationId xmlns:a16="http://schemas.microsoft.com/office/drawing/2014/main" id="{723BB841-A508-4333-BCA6-8290E7337797}"/>
                </a:ext>
              </a:extLst>
            </p:cNvPr>
            <p:cNvSpPr/>
            <p:nvPr/>
          </p:nvSpPr>
          <p:spPr>
            <a:xfrm>
              <a:off x="4241259" y="4021953"/>
              <a:ext cx="982622" cy="141743"/>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900" dirty="0">
                  <a:solidFill>
                    <a:schemeClr val="bg2">
                      <a:lumMod val="50000"/>
                    </a:schemeClr>
                  </a:solidFill>
                  <a:latin typeface="SamsungOne-400" panose="020B0503030303020204" pitchFamily="34" charset="0"/>
                  <a:ea typeface="SamsungOne-400" panose="020B0503030303020204" pitchFamily="34" charset="0"/>
                </a:rPr>
                <a:t>CÔNG NGHỆ LiDAR</a:t>
              </a:r>
            </a:p>
          </p:txBody>
        </p:sp>
        <p:sp>
          <p:nvSpPr>
            <p:cNvPr id="93" name="Rectangle 15">
              <a:extLst>
                <a:ext uri="{FF2B5EF4-FFF2-40B4-BE49-F238E27FC236}">
                  <a16:creationId xmlns:a16="http://schemas.microsoft.com/office/drawing/2014/main" id="{41F2E0DD-ECBC-43CD-80BF-A8D84FFE5622}"/>
                </a:ext>
              </a:extLst>
            </p:cNvPr>
            <p:cNvSpPr/>
            <p:nvPr/>
          </p:nvSpPr>
          <p:spPr>
            <a:xfrm>
              <a:off x="4422048" y="3210981"/>
              <a:ext cx="1200908" cy="157492"/>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it-IT" altLang="ko-KR" sz="1000" dirty="0">
                  <a:solidFill>
                    <a:schemeClr val="bg2">
                      <a:lumMod val="50000"/>
                    </a:schemeClr>
                  </a:solidFill>
                  <a:latin typeface="SamsungOne-400" panose="020B0503030303020204" pitchFamily="34" charset="0"/>
                  <a:ea typeface="SamsungOne-400" panose="020B0503030303020204" pitchFamily="34" charset="0"/>
                </a:rPr>
                <a:t>NHÀ SẢN XUẤT CHIP</a:t>
              </a:r>
            </a:p>
          </p:txBody>
        </p:sp>
        <p:pic>
          <p:nvPicPr>
            <p:cNvPr id="94" name="그림 10">
              <a:extLst>
                <a:ext uri="{FF2B5EF4-FFF2-40B4-BE49-F238E27FC236}">
                  <a16:creationId xmlns:a16="http://schemas.microsoft.com/office/drawing/2014/main" id="{C87960FF-3F15-49A1-BF35-24FE6E2AC1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2255" y="2784101"/>
              <a:ext cx="484984" cy="362126"/>
            </a:xfrm>
            <a:prstGeom prst="rect">
              <a:avLst/>
            </a:prstGeom>
          </p:spPr>
        </p:pic>
        <p:pic>
          <p:nvPicPr>
            <p:cNvPr id="95" name="그림 11">
              <a:extLst>
                <a:ext uri="{FF2B5EF4-FFF2-40B4-BE49-F238E27FC236}">
                  <a16:creationId xmlns:a16="http://schemas.microsoft.com/office/drawing/2014/main" id="{AE3AF0C2-D787-44B5-BBD2-BDA798EC91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3386" y="2793276"/>
              <a:ext cx="484984" cy="343776"/>
            </a:xfrm>
            <a:prstGeom prst="rect">
              <a:avLst/>
            </a:prstGeom>
          </p:spPr>
        </p:pic>
        <p:sp>
          <p:nvSpPr>
            <p:cNvPr id="96" name="Rectangle 15">
              <a:extLst>
                <a:ext uri="{FF2B5EF4-FFF2-40B4-BE49-F238E27FC236}">
                  <a16:creationId xmlns:a16="http://schemas.microsoft.com/office/drawing/2014/main" id="{37E3BAE2-BCD1-442F-A7B1-BE01990CEB6B}"/>
                </a:ext>
              </a:extLst>
            </p:cNvPr>
            <p:cNvSpPr/>
            <p:nvPr/>
          </p:nvSpPr>
          <p:spPr>
            <a:xfrm>
              <a:off x="4053030" y="4851671"/>
              <a:ext cx="1596154" cy="173242"/>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50000"/>
                    </a:schemeClr>
                  </a:solidFill>
                  <a:latin typeface="SamsungOne-400" panose="020B0503030303020204" pitchFamily="34" charset="0"/>
                  <a:ea typeface="SamsungOne-400" panose="020B0503030303020204" pitchFamily="34" charset="0"/>
                </a:rPr>
                <a:t>HỆ ĐIỀU HÀNH</a:t>
              </a:r>
            </a:p>
          </p:txBody>
        </p:sp>
        <p:pic>
          <p:nvPicPr>
            <p:cNvPr id="97" name="그림 27">
              <a:extLst>
                <a:ext uri="{FF2B5EF4-FFF2-40B4-BE49-F238E27FC236}">
                  <a16:creationId xmlns:a16="http://schemas.microsoft.com/office/drawing/2014/main" id="{92E7B27B-EB70-4E62-A620-03F8916A99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7817" y="5062834"/>
              <a:ext cx="1526581" cy="212161"/>
            </a:xfrm>
            <a:prstGeom prst="rect">
              <a:avLst/>
            </a:prstGeom>
          </p:spPr>
        </p:pic>
        <p:sp>
          <p:nvSpPr>
            <p:cNvPr id="98" name="Rectangle 15">
              <a:extLst>
                <a:ext uri="{FF2B5EF4-FFF2-40B4-BE49-F238E27FC236}">
                  <a16:creationId xmlns:a16="http://schemas.microsoft.com/office/drawing/2014/main" id="{B5CDF295-E23B-4EF2-8A73-9123483C1251}"/>
                </a:ext>
              </a:extLst>
            </p:cNvPr>
            <p:cNvSpPr/>
            <p:nvPr/>
          </p:nvSpPr>
          <p:spPr>
            <a:xfrm>
              <a:off x="5703170" y="5258677"/>
              <a:ext cx="1268318" cy="173242"/>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50000"/>
                    </a:schemeClr>
                  </a:solidFill>
                  <a:latin typeface="SamsungOne-400" panose="020B0503030303020204" pitchFamily="34" charset="0"/>
                  <a:ea typeface="SamsungOne-400" panose="020B0503030303020204" pitchFamily="34" charset="0"/>
                </a:rPr>
                <a:t>DỊCH VỤ ĐÁM MÂY</a:t>
              </a:r>
            </a:p>
          </p:txBody>
        </p:sp>
        <p:pic>
          <p:nvPicPr>
            <p:cNvPr id="99" name="그림 43">
              <a:extLst>
                <a:ext uri="{FF2B5EF4-FFF2-40B4-BE49-F238E27FC236}">
                  <a16:creationId xmlns:a16="http://schemas.microsoft.com/office/drawing/2014/main" id="{4C4F6CE1-7378-466B-9560-240ED5EF38E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3585" y="5490029"/>
              <a:ext cx="927488" cy="197906"/>
            </a:xfrm>
            <a:prstGeom prst="rect">
              <a:avLst/>
            </a:prstGeom>
          </p:spPr>
        </p:pic>
        <p:sp>
          <p:nvSpPr>
            <p:cNvPr id="100" name="Rectangle 15">
              <a:extLst>
                <a:ext uri="{FF2B5EF4-FFF2-40B4-BE49-F238E27FC236}">
                  <a16:creationId xmlns:a16="http://schemas.microsoft.com/office/drawing/2014/main" id="{66DCEC3A-CA05-4AD7-9323-9D5DB6B9A225}"/>
                </a:ext>
              </a:extLst>
            </p:cNvPr>
            <p:cNvSpPr/>
            <p:nvPr/>
          </p:nvSpPr>
          <p:spPr>
            <a:xfrm>
              <a:off x="7040362" y="4851671"/>
              <a:ext cx="1496722" cy="173242"/>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50000"/>
                    </a:schemeClr>
                  </a:solidFill>
                  <a:latin typeface="SamsungOne-400" panose="020B0503030303020204" pitchFamily="34" charset="0"/>
                  <a:ea typeface="SamsungOne-400" panose="020B0503030303020204" pitchFamily="34" charset="0"/>
                </a:rPr>
                <a:t>DỊCH VỤ DI CHUYỂN</a:t>
              </a:r>
            </a:p>
          </p:txBody>
        </p:sp>
        <p:pic>
          <p:nvPicPr>
            <p:cNvPr id="101" name="그림 45">
              <a:extLst>
                <a:ext uri="{FF2B5EF4-FFF2-40B4-BE49-F238E27FC236}">
                  <a16:creationId xmlns:a16="http://schemas.microsoft.com/office/drawing/2014/main" id="{9DBB478C-1F47-4334-920F-554D2ECEA1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84110" y="5086791"/>
              <a:ext cx="605096" cy="233134"/>
            </a:xfrm>
            <a:prstGeom prst="rect">
              <a:avLst/>
            </a:prstGeom>
          </p:spPr>
        </p:pic>
        <p:sp>
          <p:nvSpPr>
            <p:cNvPr id="102" name="Rectangle 15">
              <a:extLst>
                <a:ext uri="{FF2B5EF4-FFF2-40B4-BE49-F238E27FC236}">
                  <a16:creationId xmlns:a16="http://schemas.microsoft.com/office/drawing/2014/main" id="{BD469313-58D7-4FB2-8288-2FA7F8E70F60}"/>
                </a:ext>
              </a:extLst>
            </p:cNvPr>
            <p:cNvSpPr/>
            <p:nvPr/>
          </p:nvSpPr>
          <p:spPr>
            <a:xfrm>
              <a:off x="7402284" y="4006203"/>
              <a:ext cx="1523110" cy="173242"/>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bg2">
                      <a:lumMod val="50000"/>
                    </a:schemeClr>
                  </a:solidFill>
                  <a:latin typeface="SamsungOne-400" panose="020B0503030303020204" pitchFamily="34" charset="0"/>
                  <a:ea typeface="SamsungOne-400" panose="020B0503030303020204" pitchFamily="34" charset="0"/>
                </a:rPr>
                <a:t>DỊCH VỤ BẢN ĐỒ</a:t>
              </a:r>
            </a:p>
          </p:txBody>
        </p:sp>
        <p:pic>
          <p:nvPicPr>
            <p:cNvPr id="103" name="그림 47">
              <a:extLst>
                <a:ext uri="{FF2B5EF4-FFF2-40B4-BE49-F238E27FC236}">
                  <a16:creationId xmlns:a16="http://schemas.microsoft.com/office/drawing/2014/main" id="{1C51C38F-D8A6-4BD4-8612-07E305884C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57783" y="4224310"/>
              <a:ext cx="984280" cy="210024"/>
            </a:xfrm>
            <a:prstGeom prst="rect">
              <a:avLst/>
            </a:prstGeom>
          </p:spPr>
        </p:pic>
        <p:sp>
          <p:nvSpPr>
            <p:cNvPr id="104" name="Rectangle 15">
              <a:extLst>
                <a:ext uri="{FF2B5EF4-FFF2-40B4-BE49-F238E27FC236}">
                  <a16:creationId xmlns:a16="http://schemas.microsoft.com/office/drawing/2014/main" id="{E321BDEC-82AB-4D34-8C65-71C9421D38ED}"/>
                </a:ext>
              </a:extLst>
            </p:cNvPr>
            <p:cNvSpPr/>
            <p:nvPr/>
          </p:nvSpPr>
          <p:spPr>
            <a:xfrm>
              <a:off x="7099696" y="3221085"/>
              <a:ext cx="1285534" cy="165367"/>
            </a:xfrm>
            <a:prstGeom prst="rect">
              <a:avLst/>
            </a:prstGeom>
            <a:solidFill>
              <a:schemeClr val="bg2"/>
            </a:solidFill>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a:solidFill>
                    <a:schemeClr val="bg2">
                      <a:lumMod val="50000"/>
                    </a:schemeClr>
                  </a:solidFill>
                  <a:latin typeface="SamsungOne-400" panose="020B0503030303020204" pitchFamily="34" charset="0"/>
                  <a:ea typeface="SamsungOne-400" panose="020B0503030303020204" pitchFamily="34" charset="0"/>
                </a:rPr>
                <a:t>NHÀ CUNG CẤP </a:t>
              </a:r>
              <a:r>
                <a:rPr lang="en-US" altLang="ko-KR" sz="1050" dirty="0" err="1">
                  <a:solidFill>
                    <a:schemeClr val="bg2">
                      <a:lumMod val="50000"/>
                    </a:schemeClr>
                  </a:solidFill>
                  <a:latin typeface="SamsungOne-400" panose="020B0503030303020204" pitchFamily="34" charset="0"/>
                  <a:ea typeface="SamsungOne-400" panose="020B0503030303020204" pitchFamily="34" charset="0"/>
                </a:rPr>
                <a:t>CẤP</a:t>
              </a:r>
              <a:r>
                <a:rPr lang="en-US" altLang="ko-KR" sz="1050" dirty="0">
                  <a:solidFill>
                    <a:schemeClr val="bg2">
                      <a:lumMod val="50000"/>
                    </a:schemeClr>
                  </a:solidFill>
                  <a:latin typeface="SamsungOne-400" panose="020B0503030303020204" pitchFamily="34" charset="0"/>
                  <a:ea typeface="SamsungOne-400" panose="020B0503030303020204" pitchFamily="34" charset="0"/>
                </a:rPr>
                <a:t> 1</a:t>
              </a:r>
            </a:p>
          </p:txBody>
        </p:sp>
        <p:pic>
          <p:nvPicPr>
            <p:cNvPr id="105" name="그림 49">
              <a:extLst>
                <a:ext uri="{FF2B5EF4-FFF2-40B4-BE49-F238E27FC236}">
                  <a16:creationId xmlns:a16="http://schemas.microsoft.com/office/drawing/2014/main" id="{551CC096-E495-405E-B46C-42A8C539CB4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53964" y="2705408"/>
              <a:ext cx="853507" cy="193683"/>
            </a:xfrm>
            <a:prstGeom prst="rect">
              <a:avLst/>
            </a:prstGeom>
          </p:spPr>
        </p:pic>
        <p:pic>
          <p:nvPicPr>
            <p:cNvPr id="106" name="그림 50">
              <a:extLst>
                <a:ext uri="{FF2B5EF4-FFF2-40B4-BE49-F238E27FC236}">
                  <a16:creationId xmlns:a16="http://schemas.microsoft.com/office/drawing/2014/main" id="{4F68CFCB-FD9F-4691-A058-FF29D127D4E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6232" y="2962564"/>
              <a:ext cx="1008971" cy="187412"/>
            </a:xfrm>
            <a:prstGeom prst="rect">
              <a:avLst/>
            </a:prstGeom>
          </p:spPr>
        </p:pic>
      </p:grpSp>
      <p:sp>
        <p:nvSpPr>
          <p:cNvPr id="112" name="사각형: 둥근 모서리 32">
            <a:extLst>
              <a:ext uri="{FF2B5EF4-FFF2-40B4-BE49-F238E27FC236}">
                <a16:creationId xmlns:a16="http://schemas.microsoft.com/office/drawing/2014/main" id="{9F9FFF6C-7C72-4E08-8072-03F5113CBF51}"/>
              </a:ext>
            </a:extLst>
          </p:cNvPr>
          <p:cNvSpPr/>
          <p:nvPr/>
        </p:nvSpPr>
        <p:spPr>
          <a:xfrm>
            <a:off x="8512389" y="6126838"/>
            <a:ext cx="965551" cy="22056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dirty="0">
                <a:latin typeface="SamsungOne-400" panose="020B0503030303020204" pitchFamily="34" charset="0"/>
                <a:ea typeface="SamsungOne-400" panose="020B0503030303020204" pitchFamily="34" charset="0"/>
              </a:rPr>
              <a:t>CB Insights</a:t>
            </a:r>
          </a:p>
        </p:txBody>
      </p:sp>
      <p:sp>
        <p:nvSpPr>
          <p:cNvPr id="37" name="직사각형 36">
            <a:extLst>
              <a:ext uri="{FF2B5EF4-FFF2-40B4-BE49-F238E27FC236}">
                <a16:creationId xmlns:a16="http://schemas.microsoft.com/office/drawing/2014/main" id="{5B3F9FFE-4979-495D-B5C9-DEE97742D5A8}"/>
              </a:ext>
            </a:extLst>
          </p:cNvPr>
          <p:cNvSpPr/>
          <p:nvPr/>
        </p:nvSpPr>
        <p:spPr>
          <a:xfrm>
            <a:off x="702940" y="1700808"/>
            <a:ext cx="8632825"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Năm ngoái, Bộ Khoa học Trung Quốc đã công bố làn sóng nền tảng AI mở đầu tiên của quốc gia này sẽ phụ thuộc rất nhiều vào Baidu trong ngành lái xe tự hành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Tháng 4 năm 2017, Baidu đã công bố một nền tảng mở có một không hai, có tên là Apollo, dành cho các giải pháp lái xe tự hành, thu hút các đối tác từ khắp nơi trên thế giới</a:t>
            </a:r>
          </a:p>
        </p:txBody>
      </p:sp>
      <p:sp>
        <p:nvSpPr>
          <p:cNvPr id="38" name="직사각형 37">
            <a:extLst>
              <a:ext uri="{FF2B5EF4-FFF2-40B4-BE49-F238E27FC236}">
                <a16:creationId xmlns:a16="http://schemas.microsoft.com/office/drawing/2014/main" id="{ED997B0D-2CB3-4194-B2CE-4A787437E81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6"/>
              </a:buBlip>
              <a:defRPr/>
            </a:pPr>
            <a:r>
              <a:rPr lang="vi-VN" altLang="ko-KR" sz="1400" dirty="0">
                <a:solidFill>
                  <a:schemeClr val="tx1"/>
                </a:solidFill>
                <a:latin typeface="SamsungOne-400" panose="020B0503030303020204" pitchFamily="34" charset="0"/>
                <a:ea typeface="SamsungOne-400" panose="020B0503030303020204" pitchFamily="34" charset="0"/>
              </a:rPr>
              <a:t>Thị trường Trung Quốc</a:t>
            </a:r>
          </a:p>
        </p:txBody>
      </p:sp>
    </p:spTree>
    <p:custDataLst>
      <p:tags r:id="rId1"/>
    </p:custDataLst>
    <p:extLst>
      <p:ext uri="{BB962C8B-B14F-4D97-AF65-F5344CB8AC3E}">
        <p14:creationId xmlns:p14="http://schemas.microsoft.com/office/powerpoint/2010/main" val="2457011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그룹 14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2" name="직사각형 14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3" name="직사각형 14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322" name="Group 12">
            <a:extLst>
              <a:ext uri="{FF2B5EF4-FFF2-40B4-BE49-F238E27FC236}">
                <a16:creationId xmlns:a16="http://schemas.microsoft.com/office/drawing/2014/main" id="{CDB82E0B-EC27-42E5-9D45-83CA97B466F7}"/>
              </a:ext>
            </a:extLst>
          </p:cNvPr>
          <p:cNvGrpSpPr/>
          <p:nvPr/>
        </p:nvGrpSpPr>
        <p:grpSpPr>
          <a:xfrm>
            <a:off x="2143100" y="3131029"/>
            <a:ext cx="5936239" cy="3015687"/>
            <a:chOff x="2776898" y="2608505"/>
            <a:chExt cx="6749286" cy="3428726"/>
          </a:xfrm>
        </p:grpSpPr>
        <p:sp>
          <p:nvSpPr>
            <p:cNvPr id="323" name="Rectangle 23">
              <a:extLst>
                <a:ext uri="{FF2B5EF4-FFF2-40B4-BE49-F238E27FC236}">
                  <a16:creationId xmlns:a16="http://schemas.microsoft.com/office/drawing/2014/main" id="{5E618A41-D444-4BDD-B914-779F1CDB8927}"/>
                </a:ext>
              </a:extLst>
            </p:cNvPr>
            <p:cNvSpPr/>
            <p:nvPr/>
          </p:nvSpPr>
          <p:spPr>
            <a:xfrm>
              <a:off x="7199672" y="3573093"/>
              <a:ext cx="2326512" cy="710706"/>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anose="020B0503030303020204" pitchFamily="34" charset="0"/>
              </a:endParaRPr>
            </a:p>
          </p:txBody>
        </p:sp>
        <p:sp>
          <p:nvSpPr>
            <p:cNvPr id="324" name="Rectangle 23">
              <a:extLst>
                <a:ext uri="{FF2B5EF4-FFF2-40B4-BE49-F238E27FC236}">
                  <a16:creationId xmlns:a16="http://schemas.microsoft.com/office/drawing/2014/main" id="{3496DD8C-D078-4F5B-B986-258131F564EE}"/>
                </a:ext>
              </a:extLst>
            </p:cNvPr>
            <p:cNvSpPr/>
            <p:nvPr/>
          </p:nvSpPr>
          <p:spPr>
            <a:xfrm>
              <a:off x="7438189" y="5175697"/>
              <a:ext cx="1836000" cy="826091"/>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anose="020B0503030303020204" pitchFamily="34" charset="0"/>
              </a:endParaRPr>
            </a:p>
          </p:txBody>
        </p:sp>
        <p:sp>
          <p:nvSpPr>
            <p:cNvPr id="325" name="직사각형 86">
              <a:extLst>
                <a:ext uri="{FF2B5EF4-FFF2-40B4-BE49-F238E27FC236}">
                  <a16:creationId xmlns:a16="http://schemas.microsoft.com/office/drawing/2014/main" id="{8F2BE3F5-21FB-4DA9-980D-880115D0BDE8}"/>
                </a:ext>
              </a:extLst>
            </p:cNvPr>
            <p:cNvSpPr/>
            <p:nvPr/>
          </p:nvSpPr>
          <p:spPr>
            <a:xfrm>
              <a:off x="7465197" y="3678451"/>
              <a:ext cx="1800000"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326" name="그림 79">
              <a:extLst>
                <a:ext uri="{FF2B5EF4-FFF2-40B4-BE49-F238E27FC236}">
                  <a16:creationId xmlns:a16="http://schemas.microsoft.com/office/drawing/2014/main" id="{953D8E3B-EE11-47D7-9A94-EB5C14440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159" t="12895" r="11793" b="11517"/>
            <a:stretch/>
          </p:blipFill>
          <p:spPr>
            <a:xfrm>
              <a:off x="7787264" y="3813080"/>
              <a:ext cx="344703" cy="252705"/>
            </a:xfrm>
            <a:prstGeom prst="rect">
              <a:avLst/>
            </a:prstGeom>
          </p:spPr>
        </p:pic>
        <p:pic>
          <p:nvPicPr>
            <p:cNvPr id="327" name="그림 82">
              <a:extLst>
                <a:ext uri="{FF2B5EF4-FFF2-40B4-BE49-F238E27FC236}">
                  <a16:creationId xmlns:a16="http://schemas.microsoft.com/office/drawing/2014/main" id="{EAF5671A-F4B4-42F3-AC5C-B5EA1D325B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6328" y="3843315"/>
              <a:ext cx="827184" cy="173710"/>
            </a:xfrm>
            <a:prstGeom prst="rect">
              <a:avLst/>
            </a:prstGeom>
          </p:spPr>
        </p:pic>
        <p:pic>
          <p:nvPicPr>
            <p:cNvPr id="328" name="그림 83">
              <a:extLst>
                <a:ext uri="{FF2B5EF4-FFF2-40B4-BE49-F238E27FC236}">
                  <a16:creationId xmlns:a16="http://schemas.microsoft.com/office/drawing/2014/main" id="{0FEBB710-EAB0-4F39-B057-491D89CC51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7918" y="4065785"/>
              <a:ext cx="869157" cy="110915"/>
            </a:xfrm>
            <a:prstGeom prst="rect">
              <a:avLst/>
            </a:prstGeom>
          </p:spPr>
        </p:pic>
        <p:pic>
          <p:nvPicPr>
            <p:cNvPr id="329" name="그림 84">
              <a:extLst>
                <a:ext uri="{FF2B5EF4-FFF2-40B4-BE49-F238E27FC236}">
                  <a16:creationId xmlns:a16="http://schemas.microsoft.com/office/drawing/2014/main" id="{DD170F89-2EA9-41DB-986F-15B17C1827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4706" y="3955172"/>
              <a:ext cx="623619" cy="262577"/>
            </a:xfrm>
            <a:prstGeom prst="rect">
              <a:avLst/>
            </a:prstGeom>
          </p:spPr>
        </p:pic>
        <p:sp>
          <p:nvSpPr>
            <p:cNvPr id="330" name="Rectangle 15">
              <a:extLst>
                <a:ext uri="{FF2B5EF4-FFF2-40B4-BE49-F238E27FC236}">
                  <a16:creationId xmlns:a16="http://schemas.microsoft.com/office/drawing/2014/main" id="{2895BC74-08F8-466B-8145-614B3886A50F}"/>
                </a:ext>
              </a:extLst>
            </p:cNvPr>
            <p:cNvSpPr/>
            <p:nvPr/>
          </p:nvSpPr>
          <p:spPr>
            <a:xfrm>
              <a:off x="7288934" y="3617537"/>
              <a:ext cx="2152526"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400" panose="020B0503030303020204" pitchFamily="34" charset="0"/>
                  <a:ea typeface="SamsungOne-400" panose="020B0503030303020204" pitchFamily="34" charset="0"/>
                </a:rPr>
                <a:t>CAMERA VÀ THỊ GIÁC MÁY TÍNH</a:t>
              </a:r>
            </a:p>
          </p:txBody>
        </p:sp>
        <p:sp>
          <p:nvSpPr>
            <p:cNvPr id="331" name="직사각형 64">
              <a:extLst>
                <a:ext uri="{FF2B5EF4-FFF2-40B4-BE49-F238E27FC236}">
                  <a16:creationId xmlns:a16="http://schemas.microsoft.com/office/drawing/2014/main" id="{E6FC9693-498F-456A-B2EB-72189665834C}"/>
                </a:ext>
              </a:extLst>
            </p:cNvPr>
            <p:cNvSpPr/>
            <p:nvPr/>
          </p:nvSpPr>
          <p:spPr>
            <a:xfrm>
              <a:off x="7490063" y="5295060"/>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332" name="그림 66">
              <a:extLst>
                <a:ext uri="{FF2B5EF4-FFF2-40B4-BE49-F238E27FC236}">
                  <a16:creationId xmlns:a16="http://schemas.microsoft.com/office/drawing/2014/main" id="{2209ACE2-DCCB-4E75-9879-A076216221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2102" y="5407287"/>
              <a:ext cx="527479" cy="226866"/>
            </a:xfrm>
            <a:prstGeom prst="rect">
              <a:avLst/>
            </a:prstGeom>
          </p:spPr>
        </p:pic>
        <p:pic>
          <p:nvPicPr>
            <p:cNvPr id="333" name="그림 67">
              <a:extLst>
                <a:ext uri="{FF2B5EF4-FFF2-40B4-BE49-F238E27FC236}">
                  <a16:creationId xmlns:a16="http://schemas.microsoft.com/office/drawing/2014/main" id="{50F7B5F0-743D-4B99-AE53-D4B239051D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8557" y="5557296"/>
              <a:ext cx="446318" cy="145513"/>
            </a:xfrm>
            <a:prstGeom prst="rect">
              <a:avLst/>
            </a:prstGeom>
          </p:spPr>
        </p:pic>
        <p:pic>
          <p:nvPicPr>
            <p:cNvPr id="334" name="그림 68">
              <a:extLst>
                <a:ext uri="{FF2B5EF4-FFF2-40B4-BE49-F238E27FC236}">
                  <a16:creationId xmlns:a16="http://schemas.microsoft.com/office/drawing/2014/main" id="{D8C3103F-A3F2-4F08-BF87-628FF04C882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772" t="39657" r="15370" b="38268"/>
            <a:stretch/>
          </p:blipFill>
          <p:spPr>
            <a:xfrm>
              <a:off x="8486775" y="5410334"/>
              <a:ext cx="669132" cy="160888"/>
            </a:xfrm>
            <a:prstGeom prst="rect">
              <a:avLst/>
            </a:prstGeom>
          </p:spPr>
        </p:pic>
        <p:pic>
          <p:nvPicPr>
            <p:cNvPr id="335" name="그림 69">
              <a:extLst>
                <a:ext uri="{FF2B5EF4-FFF2-40B4-BE49-F238E27FC236}">
                  <a16:creationId xmlns:a16="http://schemas.microsoft.com/office/drawing/2014/main" id="{14A73D9A-BAA1-46E4-BD37-751B914BD76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6663" y="5605231"/>
              <a:ext cx="796590" cy="432000"/>
            </a:xfrm>
            <a:prstGeom prst="rect">
              <a:avLst/>
            </a:prstGeom>
          </p:spPr>
        </p:pic>
        <p:pic>
          <p:nvPicPr>
            <p:cNvPr id="336" name="그림 70">
              <a:extLst>
                <a:ext uri="{FF2B5EF4-FFF2-40B4-BE49-F238E27FC236}">
                  <a16:creationId xmlns:a16="http://schemas.microsoft.com/office/drawing/2014/main" id="{EC34E477-4FD5-4517-8CCC-CB0B2AA17B8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402" y="5693174"/>
              <a:ext cx="794342" cy="221133"/>
            </a:xfrm>
            <a:prstGeom prst="rect">
              <a:avLst/>
            </a:prstGeom>
          </p:spPr>
        </p:pic>
        <p:sp>
          <p:nvSpPr>
            <p:cNvPr id="337" name="Rectangle 15">
              <a:extLst>
                <a:ext uri="{FF2B5EF4-FFF2-40B4-BE49-F238E27FC236}">
                  <a16:creationId xmlns:a16="http://schemas.microsoft.com/office/drawing/2014/main" id="{64A898DF-D07E-4245-85D1-4D33D29277FB}"/>
                </a:ext>
              </a:extLst>
            </p:cNvPr>
            <p:cNvSpPr/>
            <p:nvPr/>
          </p:nvSpPr>
          <p:spPr>
            <a:xfrm>
              <a:off x="7601283" y="5222543"/>
              <a:ext cx="1505562" cy="157468"/>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900" b="1" dirty="0">
                  <a:solidFill>
                    <a:schemeClr val="tx1">
                      <a:lumMod val="75000"/>
                      <a:lumOff val="25000"/>
                    </a:schemeClr>
                  </a:solidFill>
                  <a:latin typeface="SamsungOne-400" panose="020B0503030303020204" pitchFamily="34" charset="0"/>
                  <a:ea typeface="SamsungOne-400" panose="020B0503030303020204" pitchFamily="34" charset="0"/>
                </a:rPr>
                <a:t>DỮ LIỆU VÀ MÔ PHỎNG</a:t>
              </a:r>
            </a:p>
          </p:txBody>
        </p:sp>
        <p:grpSp>
          <p:nvGrpSpPr>
            <p:cNvPr id="338" name="그룹 123">
              <a:extLst>
                <a:ext uri="{FF2B5EF4-FFF2-40B4-BE49-F238E27FC236}">
                  <a16:creationId xmlns:a16="http://schemas.microsoft.com/office/drawing/2014/main" id="{D473FA40-1328-469B-9BDC-265F5F942976}"/>
                </a:ext>
              </a:extLst>
            </p:cNvPr>
            <p:cNvGrpSpPr/>
            <p:nvPr/>
          </p:nvGrpSpPr>
          <p:grpSpPr>
            <a:xfrm>
              <a:off x="4594594" y="3051829"/>
              <a:ext cx="377559" cy="1782066"/>
              <a:chOff x="4533634" y="3051829"/>
              <a:chExt cx="377559" cy="1782066"/>
            </a:xfrm>
          </p:grpSpPr>
          <p:sp>
            <p:nvSpPr>
              <p:cNvPr id="408" name="모서리가 둥근 직사각형 120">
                <a:extLst>
                  <a:ext uri="{FF2B5EF4-FFF2-40B4-BE49-F238E27FC236}">
                    <a16:creationId xmlns:a16="http://schemas.microsoft.com/office/drawing/2014/main" id="{8D4C4E20-8351-4F06-A503-727E100B9D2C}"/>
                  </a:ext>
                </a:extLst>
              </p:cNvPr>
              <p:cNvSpPr/>
              <p:nvPr/>
            </p:nvSpPr>
            <p:spPr>
              <a:xfrm>
                <a:off x="4533634" y="3124043"/>
                <a:ext cx="289467" cy="1637638"/>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409" name="직사각형 122">
                <a:extLst>
                  <a:ext uri="{FF2B5EF4-FFF2-40B4-BE49-F238E27FC236}">
                    <a16:creationId xmlns:a16="http://schemas.microsoft.com/office/drawing/2014/main" id="{E6BA8203-11C8-4B61-BCDF-E44AE2B15BF1}"/>
                  </a:ext>
                </a:extLst>
              </p:cNvPr>
              <p:cNvSpPr/>
              <p:nvPr/>
            </p:nvSpPr>
            <p:spPr>
              <a:xfrm>
                <a:off x="4674141" y="3051829"/>
                <a:ext cx="237052" cy="178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pic>
          <p:nvPicPr>
            <p:cNvPr id="339" name="그림 5">
              <a:extLst>
                <a:ext uri="{FF2B5EF4-FFF2-40B4-BE49-F238E27FC236}">
                  <a16:creationId xmlns:a16="http://schemas.microsoft.com/office/drawing/2014/main" id="{0EA28CA2-FC3A-48C6-AE70-48A66E44AD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1059" y="3320314"/>
              <a:ext cx="2711209" cy="1608103"/>
            </a:xfrm>
            <a:prstGeom prst="rect">
              <a:avLst/>
            </a:prstGeom>
          </p:spPr>
        </p:pic>
        <p:sp>
          <p:nvSpPr>
            <p:cNvPr id="340" name="모서리가 둥근 직사각형 32">
              <a:extLst>
                <a:ext uri="{FF2B5EF4-FFF2-40B4-BE49-F238E27FC236}">
                  <a16:creationId xmlns:a16="http://schemas.microsoft.com/office/drawing/2014/main" id="{DD9FDFD8-FE9B-452F-BEF9-BFDD6B646355}"/>
                </a:ext>
              </a:extLst>
            </p:cNvPr>
            <p:cNvSpPr/>
            <p:nvPr/>
          </p:nvSpPr>
          <p:spPr>
            <a:xfrm>
              <a:off x="2830790" y="2608505"/>
              <a:ext cx="1713242" cy="214478"/>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TOÀN HỆ THỐNG</a:t>
              </a:r>
            </a:p>
          </p:txBody>
        </p:sp>
        <p:sp>
          <p:nvSpPr>
            <p:cNvPr id="341" name="모서리가 둥근 직사각형 35">
              <a:extLst>
                <a:ext uri="{FF2B5EF4-FFF2-40B4-BE49-F238E27FC236}">
                  <a16:creationId xmlns:a16="http://schemas.microsoft.com/office/drawing/2014/main" id="{6C66D91D-BD82-4E34-9881-A9870FB1E2CD}"/>
                </a:ext>
              </a:extLst>
            </p:cNvPr>
            <p:cNvSpPr/>
            <p:nvPr/>
          </p:nvSpPr>
          <p:spPr>
            <a:xfrm>
              <a:off x="5535889" y="2608505"/>
              <a:ext cx="370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NHẬN THỨC</a:t>
              </a:r>
            </a:p>
          </p:txBody>
        </p:sp>
        <p:sp>
          <p:nvSpPr>
            <p:cNvPr id="342" name="모서리가 둥근 직사각형 36">
              <a:extLst>
                <a:ext uri="{FF2B5EF4-FFF2-40B4-BE49-F238E27FC236}">
                  <a16:creationId xmlns:a16="http://schemas.microsoft.com/office/drawing/2014/main" id="{0CB99D6A-8F77-45A9-A1AA-E142881BCA16}"/>
                </a:ext>
              </a:extLst>
            </p:cNvPr>
            <p:cNvSpPr/>
            <p:nvPr/>
          </p:nvSpPr>
          <p:spPr>
            <a:xfrm>
              <a:off x="2830789" y="4962605"/>
              <a:ext cx="2088000" cy="216000"/>
            </a:xfrm>
            <a:prstGeom prst="roundRect">
              <a:avLst/>
            </a:prstGeom>
            <a:solidFill>
              <a:srgbClr val="33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bg1"/>
                  </a:solidFill>
                  <a:latin typeface="SamsungOne-400" panose="020B0503030303020204" pitchFamily="34" charset="0"/>
                  <a:ea typeface="SamsungOne-400" panose="020B0503030303020204" pitchFamily="34" charset="0"/>
                </a:rPr>
                <a:t>ĐỊNH VỊ</a:t>
              </a:r>
            </a:p>
          </p:txBody>
        </p:sp>
        <p:sp>
          <p:nvSpPr>
            <p:cNvPr id="343" name="Rectangle 23">
              <a:extLst>
                <a:ext uri="{FF2B5EF4-FFF2-40B4-BE49-F238E27FC236}">
                  <a16:creationId xmlns:a16="http://schemas.microsoft.com/office/drawing/2014/main" id="{DBBB92AC-7466-4ED0-AE1E-8695E1AB2DFD}"/>
                </a:ext>
              </a:extLst>
            </p:cNvPr>
            <p:cNvSpPr/>
            <p:nvPr/>
          </p:nvSpPr>
          <p:spPr>
            <a:xfrm>
              <a:off x="2776898" y="2853083"/>
              <a:ext cx="1766350" cy="1368000"/>
            </a:xfrm>
            <a:prstGeom prst="rect">
              <a:avLst/>
            </a:prstGeom>
            <a:solidFill>
              <a:srgbClr val="FF4337">
                <a:alpha val="10000"/>
              </a:srgbClr>
            </a:solidFill>
            <a:ln w="28575" cap="rnd">
              <a:solidFill>
                <a:srgbClr val="FF4337"/>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b="1" dirty="0">
                <a:latin typeface="SamsungOne-400" panose="020B0503030303020204" pitchFamily="34" charset="0"/>
              </a:endParaRPr>
            </a:p>
          </p:txBody>
        </p:sp>
        <p:cxnSp>
          <p:nvCxnSpPr>
            <p:cNvPr id="344" name="직선 연결선 125">
              <a:extLst>
                <a:ext uri="{FF2B5EF4-FFF2-40B4-BE49-F238E27FC236}">
                  <a16:creationId xmlns:a16="http://schemas.microsoft.com/office/drawing/2014/main" id="{1469A398-A4F4-4D5E-BEAC-B2BEEA2CAE21}"/>
                </a:ext>
              </a:extLst>
            </p:cNvPr>
            <p:cNvCxnSpPr>
              <a:endCxn id="381" idx="3"/>
            </p:cNvCxnSpPr>
            <p:nvPr/>
          </p:nvCxnSpPr>
          <p:spPr>
            <a:xfrm flipH="1">
              <a:off x="4902074" y="4349787"/>
              <a:ext cx="209676" cy="12744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 128">
              <a:extLst>
                <a:ext uri="{FF2B5EF4-FFF2-40B4-BE49-F238E27FC236}">
                  <a16:creationId xmlns:a16="http://schemas.microsoft.com/office/drawing/2014/main" id="{9B25FD81-1C3F-45FA-A80E-BB1F794828A1}"/>
                </a:ext>
              </a:extLst>
            </p:cNvPr>
            <p:cNvCxnSpPr>
              <a:endCxn id="356" idx="1"/>
            </p:cNvCxnSpPr>
            <p:nvPr/>
          </p:nvCxnSpPr>
          <p:spPr>
            <a:xfrm>
              <a:off x="5158740" y="4349787"/>
              <a:ext cx="519812" cy="126932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 130">
              <a:extLst>
                <a:ext uri="{FF2B5EF4-FFF2-40B4-BE49-F238E27FC236}">
                  <a16:creationId xmlns:a16="http://schemas.microsoft.com/office/drawing/2014/main" id="{DF7D4E21-BFA5-47B2-9CC8-D73CD855B75B}"/>
                </a:ext>
              </a:extLst>
            </p:cNvPr>
            <p:cNvCxnSpPr/>
            <p:nvPr/>
          </p:nvCxnSpPr>
          <p:spPr>
            <a:xfrm>
              <a:off x="5248275" y="4397483"/>
              <a:ext cx="2241788" cy="90839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 132">
              <a:extLst>
                <a:ext uri="{FF2B5EF4-FFF2-40B4-BE49-F238E27FC236}">
                  <a16:creationId xmlns:a16="http://schemas.microsoft.com/office/drawing/2014/main" id="{44C60EFC-48C7-443C-A2C2-8CA91A793813}"/>
                </a:ext>
              </a:extLst>
            </p:cNvPr>
            <p:cNvCxnSpPr>
              <a:endCxn id="363" idx="1"/>
            </p:cNvCxnSpPr>
            <p:nvPr/>
          </p:nvCxnSpPr>
          <p:spPr>
            <a:xfrm>
              <a:off x="7059125" y="4493787"/>
              <a:ext cx="516900" cy="26369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 134">
              <a:extLst>
                <a:ext uri="{FF2B5EF4-FFF2-40B4-BE49-F238E27FC236}">
                  <a16:creationId xmlns:a16="http://schemas.microsoft.com/office/drawing/2014/main" id="{87B4D3E8-8BC9-426D-A74D-21F1149D8929}"/>
                </a:ext>
              </a:extLst>
            </p:cNvPr>
            <p:cNvCxnSpPr/>
            <p:nvPr/>
          </p:nvCxnSpPr>
          <p:spPr>
            <a:xfrm>
              <a:off x="5678552" y="3678451"/>
              <a:ext cx="1882908" cy="270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 136">
              <a:extLst>
                <a:ext uri="{FF2B5EF4-FFF2-40B4-BE49-F238E27FC236}">
                  <a16:creationId xmlns:a16="http://schemas.microsoft.com/office/drawing/2014/main" id="{05249EAC-BB04-4F74-B8F3-16627393A90E}"/>
                </a:ext>
              </a:extLst>
            </p:cNvPr>
            <p:cNvCxnSpPr>
              <a:endCxn id="370" idx="1"/>
            </p:cNvCxnSpPr>
            <p:nvPr/>
          </p:nvCxnSpPr>
          <p:spPr>
            <a:xfrm flipV="1">
              <a:off x="5489575" y="3241435"/>
              <a:ext cx="532707" cy="14765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50" name="그룹 349"/>
            <p:cNvGrpSpPr/>
            <p:nvPr/>
          </p:nvGrpSpPr>
          <p:grpSpPr>
            <a:xfrm>
              <a:off x="2886073" y="4256620"/>
              <a:ext cx="1548000" cy="617005"/>
              <a:chOff x="2886073" y="4256620"/>
              <a:chExt cx="1548000" cy="617005"/>
            </a:xfrm>
          </p:grpSpPr>
          <p:sp>
            <p:nvSpPr>
              <p:cNvPr id="401" name="직사각형 39">
                <a:extLst>
                  <a:ext uri="{FF2B5EF4-FFF2-40B4-BE49-F238E27FC236}">
                    <a16:creationId xmlns:a16="http://schemas.microsoft.com/office/drawing/2014/main" id="{2F399C64-5F80-4AC4-BA6E-31609671E46F}"/>
                  </a:ext>
                </a:extLst>
              </p:cNvPr>
              <p:cNvSpPr/>
              <p:nvPr/>
            </p:nvSpPr>
            <p:spPr>
              <a:xfrm>
                <a:off x="2886073" y="4336260"/>
                <a:ext cx="1548000" cy="5373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402" name="그룹 103">
                <a:extLst>
                  <a:ext uri="{FF2B5EF4-FFF2-40B4-BE49-F238E27FC236}">
                    <a16:creationId xmlns:a16="http://schemas.microsoft.com/office/drawing/2014/main" id="{8726D42E-3B30-4149-8502-A51990693659}"/>
                  </a:ext>
                </a:extLst>
              </p:cNvPr>
              <p:cNvGrpSpPr/>
              <p:nvPr/>
            </p:nvGrpSpPr>
            <p:grpSpPr>
              <a:xfrm>
                <a:off x="2930524" y="4475694"/>
                <a:ext cx="1439862" cy="378401"/>
                <a:chOff x="2957513" y="4475694"/>
                <a:chExt cx="1439862" cy="378401"/>
              </a:xfrm>
            </p:grpSpPr>
            <p:pic>
              <p:nvPicPr>
                <p:cNvPr id="404" name="그림 41">
                  <a:extLst>
                    <a:ext uri="{FF2B5EF4-FFF2-40B4-BE49-F238E27FC236}">
                      <a16:creationId xmlns:a16="http://schemas.microsoft.com/office/drawing/2014/main" id="{F79041CC-9058-401D-B026-D0DB52770DF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57513" y="4680427"/>
                  <a:ext cx="534813" cy="153468"/>
                </a:xfrm>
                <a:prstGeom prst="rect">
                  <a:avLst/>
                </a:prstGeom>
              </p:spPr>
            </p:pic>
            <p:pic>
              <p:nvPicPr>
                <p:cNvPr id="405" name="그림 42">
                  <a:extLst>
                    <a:ext uri="{FF2B5EF4-FFF2-40B4-BE49-F238E27FC236}">
                      <a16:creationId xmlns:a16="http://schemas.microsoft.com/office/drawing/2014/main" id="{333ABC3C-CE80-4D82-882B-083DED56298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2986" r="15028"/>
                <a:stretch/>
              </p:blipFill>
              <p:spPr>
                <a:xfrm>
                  <a:off x="3949700" y="4529157"/>
                  <a:ext cx="447675" cy="324938"/>
                </a:xfrm>
                <a:prstGeom prst="rect">
                  <a:avLst/>
                </a:prstGeom>
              </p:spPr>
            </p:pic>
            <p:pic>
              <p:nvPicPr>
                <p:cNvPr id="406" name="그림 30">
                  <a:extLst>
                    <a:ext uri="{FF2B5EF4-FFF2-40B4-BE49-F238E27FC236}">
                      <a16:creationId xmlns:a16="http://schemas.microsoft.com/office/drawing/2014/main" id="{B0EC638C-507F-490F-A710-74B2EF35EA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73388" y="4475694"/>
                  <a:ext cx="1069626" cy="174795"/>
                </a:xfrm>
                <a:prstGeom prst="rect">
                  <a:avLst/>
                </a:prstGeom>
              </p:spPr>
            </p:pic>
            <p:pic>
              <p:nvPicPr>
                <p:cNvPr id="407" name="그림 43">
                  <a:extLst>
                    <a:ext uri="{FF2B5EF4-FFF2-40B4-BE49-F238E27FC236}">
                      <a16:creationId xmlns:a16="http://schemas.microsoft.com/office/drawing/2014/main" id="{A7ED76C5-4E62-4DCE-AD5A-8169AD6C0F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12790" y="4620097"/>
                  <a:ext cx="492124" cy="165110"/>
                </a:xfrm>
                <a:prstGeom prst="rect">
                  <a:avLst/>
                </a:prstGeom>
              </p:spPr>
            </p:pic>
          </p:grpSp>
          <p:sp>
            <p:nvSpPr>
              <p:cNvPr id="403" name="Rectangle 15">
                <a:extLst>
                  <a:ext uri="{FF2B5EF4-FFF2-40B4-BE49-F238E27FC236}">
                    <a16:creationId xmlns:a16="http://schemas.microsoft.com/office/drawing/2014/main" id="{E46C8887-42F6-4124-A29B-94B0B6ED9439}"/>
                  </a:ext>
                </a:extLst>
              </p:cNvPr>
              <p:cNvSpPr/>
              <p:nvPr/>
            </p:nvSpPr>
            <p:spPr>
              <a:xfrm>
                <a:off x="3102468" y="4256620"/>
                <a:ext cx="1115212" cy="157468"/>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900" b="1" dirty="0">
                    <a:solidFill>
                      <a:schemeClr val="tx1">
                        <a:lumMod val="75000"/>
                        <a:lumOff val="25000"/>
                      </a:schemeClr>
                    </a:solidFill>
                    <a:latin typeface="SamsungOne-400" panose="020B0503030303020204" pitchFamily="34" charset="0"/>
                    <a:ea typeface="SamsungOne-400" panose="020B0503030303020204" pitchFamily="34" charset="0"/>
                  </a:rPr>
                  <a:t>TOÀN BỘ XE</a:t>
                </a:r>
              </a:p>
            </p:txBody>
          </p:sp>
        </p:grpSp>
        <p:grpSp>
          <p:nvGrpSpPr>
            <p:cNvPr id="351" name="그룹 350"/>
            <p:cNvGrpSpPr/>
            <p:nvPr/>
          </p:nvGrpSpPr>
          <p:grpSpPr>
            <a:xfrm>
              <a:off x="2816724" y="2865417"/>
              <a:ext cx="1686698" cy="1313677"/>
              <a:chOff x="2816724" y="2865417"/>
              <a:chExt cx="1686698" cy="1313677"/>
            </a:xfrm>
          </p:grpSpPr>
          <p:sp>
            <p:nvSpPr>
              <p:cNvPr id="389" name="직사각형 15">
                <a:extLst>
                  <a:ext uri="{FF2B5EF4-FFF2-40B4-BE49-F238E27FC236}">
                    <a16:creationId xmlns:a16="http://schemas.microsoft.com/office/drawing/2014/main" id="{49256609-F3CE-4AE0-8CCE-A33B752144FC}"/>
                  </a:ext>
                </a:extLst>
              </p:cNvPr>
              <p:cNvSpPr/>
              <p:nvPr/>
            </p:nvSpPr>
            <p:spPr>
              <a:xfrm>
                <a:off x="2886073" y="3051829"/>
                <a:ext cx="1548000" cy="1127265"/>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390" name="그룹 389"/>
              <p:cNvGrpSpPr/>
              <p:nvPr/>
            </p:nvGrpSpPr>
            <p:grpSpPr>
              <a:xfrm>
                <a:off x="2902308" y="3186788"/>
                <a:ext cx="1482743" cy="947815"/>
                <a:chOff x="2902308" y="3186788"/>
                <a:chExt cx="1482743" cy="947815"/>
              </a:xfrm>
            </p:grpSpPr>
            <p:pic>
              <p:nvPicPr>
                <p:cNvPr id="392" name="그림 12">
                  <a:extLst>
                    <a:ext uri="{FF2B5EF4-FFF2-40B4-BE49-F238E27FC236}">
                      <a16:creationId xmlns:a16="http://schemas.microsoft.com/office/drawing/2014/main" id="{ACCDA0BE-1C76-451C-A0C9-8BBBF0415C9E}"/>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492" t="14027" r="5565" b="17647"/>
                <a:stretch/>
              </p:blipFill>
              <p:spPr>
                <a:xfrm>
                  <a:off x="3174669" y="3808293"/>
                  <a:ext cx="597695" cy="183356"/>
                </a:xfrm>
                <a:prstGeom prst="rect">
                  <a:avLst/>
                </a:prstGeom>
              </p:spPr>
            </p:pic>
            <p:pic>
              <p:nvPicPr>
                <p:cNvPr id="393" name="그림 1">
                  <a:extLst>
                    <a:ext uri="{FF2B5EF4-FFF2-40B4-BE49-F238E27FC236}">
                      <a16:creationId xmlns:a16="http://schemas.microsoft.com/office/drawing/2014/main" id="{9D1F6EBE-6F5D-4245-BC1E-BF5DF0472C5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25457" y="3216496"/>
                  <a:ext cx="559594" cy="212358"/>
                </a:xfrm>
                <a:prstGeom prst="rect">
                  <a:avLst/>
                </a:prstGeom>
              </p:spPr>
            </p:pic>
            <p:pic>
              <p:nvPicPr>
                <p:cNvPr id="394" name="그림 4">
                  <a:extLst>
                    <a:ext uri="{FF2B5EF4-FFF2-40B4-BE49-F238E27FC236}">
                      <a16:creationId xmlns:a16="http://schemas.microsoft.com/office/drawing/2014/main" id="{48EE36F1-FDC0-4800-84B5-5C15274D2B6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02308" y="3408216"/>
                  <a:ext cx="775738" cy="202304"/>
                </a:xfrm>
                <a:prstGeom prst="rect">
                  <a:avLst/>
                </a:prstGeom>
              </p:spPr>
            </p:pic>
            <p:pic>
              <p:nvPicPr>
                <p:cNvPr id="395" name="그림 3">
                  <a:extLst>
                    <a:ext uri="{FF2B5EF4-FFF2-40B4-BE49-F238E27FC236}">
                      <a16:creationId xmlns:a16="http://schemas.microsoft.com/office/drawing/2014/main" id="{E1C8A32D-B4D1-47AA-BAA8-780E7CEBDEE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10495" y="3186788"/>
                  <a:ext cx="831986" cy="295811"/>
                </a:xfrm>
                <a:prstGeom prst="rect">
                  <a:avLst/>
                </a:prstGeom>
              </p:spPr>
            </p:pic>
            <p:pic>
              <p:nvPicPr>
                <p:cNvPr id="396" name="그림 6">
                  <a:extLst>
                    <a:ext uri="{FF2B5EF4-FFF2-40B4-BE49-F238E27FC236}">
                      <a16:creationId xmlns:a16="http://schemas.microsoft.com/office/drawing/2014/main" id="{46C67799-80B8-453E-AF8A-2FAABD0A168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856411" y="3469584"/>
                  <a:ext cx="481635" cy="154011"/>
                </a:xfrm>
                <a:prstGeom prst="rect">
                  <a:avLst/>
                </a:prstGeom>
              </p:spPr>
            </p:pic>
            <p:pic>
              <p:nvPicPr>
                <p:cNvPr id="397" name="그림 9">
                  <a:extLst>
                    <a:ext uri="{FF2B5EF4-FFF2-40B4-BE49-F238E27FC236}">
                      <a16:creationId xmlns:a16="http://schemas.microsoft.com/office/drawing/2014/main" id="{89BA829A-D99B-49AF-A1E0-69186A1C68F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99159" y="3600994"/>
                  <a:ext cx="602456" cy="202536"/>
                </a:xfrm>
                <a:prstGeom prst="rect">
                  <a:avLst/>
                </a:prstGeom>
              </p:spPr>
            </p:pic>
            <p:pic>
              <p:nvPicPr>
                <p:cNvPr id="398" name="그림 10">
                  <a:extLst>
                    <a:ext uri="{FF2B5EF4-FFF2-40B4-BE49-F238E27FC236}">
                      <a16:creationId xmlns:a16="http://schemas.microsoft.com/office/drawing/2014/main" id="{24BCE8CC-51F9-463A-9157-1284F0DD4ED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68291" y="3560941"/>
                  <a:ext cx="697707" cy="312486"/>
                </a:xfrm>
                <a:prstGeom prst="rect">
                  <a:avLst/>
                </a:prstGeom>
              </p:spPr>
            </p:pic>
            <p:pic>
              <p:nvPicPr>
                <p:cNvPr id="399" name="그림 11">
                  <a:extLst>
                    <a:ext uri="{FF2B5EF4-FFF2-40B4-BE49-F238E27FC236}">
                      <a16:creationId xmlns:a16="http://schemas.microsoft.com/office/drawing/2014/main" id="{A045EE3C-0597-4416-848D-CFDA1FFD9D7F}"/>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t="9641" b="10277"/>
                <a:stretch/>
              </p:blipFill>
              <p:spPr>
                <a:xfrm>
                  <a:off x="2950823" y="3977360"/>
                  <a:ext cx="612472" cy="157243"/>
                </a:xfrm>
                <a:prstGeom prst="rect">
                  <a:avLst/>
                </a:prstGeom>
              </p:spPr>
            </p:pic>
            <p:pic>
              <p:nvPicPr>
                <p:cNvPr id="400" name="그림 14">
                  <a:extLst>
                    <a:ext uri="{FF2B5EF4-FFF2-40B4-BE49-F238E27FC236}">
                      <a16:creationId xmlns:a16="http://schemas.microsoft.com/office/drawing/2014/main" id="{E223656E-FF82-41B0-844F-62B183C43286}"/>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9321" t="16062" r="7506" b="15161"/>
                <a:stretch/>
              </p:blipFill>
              <p:spPr>
                <a:xfrm>
                  <a:off x="3885205" y="3820117"/>
                  <a:ext cx="380307" cy="314486"/>
                </a:xfrm>
                <a:prstGeom prst="rect">
                  <a:avLst/>
                </a:prstGeom>
              </p:spPr>
            </p:pic>
          </p:grpSp>
          <p:sp>
            <p:nvSpPr>
              <p:cNvPr id="391" name="Rectangle 15">
                <a:extLst>
                  <a:ext uri="{FF2B5EF4-FFF2-40B4-BE49-F238E27FC236}">
                    <a16:creationId xmlns:a16="http://schemas.microsoft.com/office/drawing/2014/main" id="{8FA665B7-83A7-4C29-A785-DC57FD34FD72}"/>
                  </a:ext>
                </a:extLst>
              </p:cNvPr>
              <p:cNvSpPr/>
              <p:nvPr/>
            </p:nvSpPr>
            <p:spPr>
              <a:xfrm>
                <a:off x="2816724" y="2865417"/>
                <a:ext cx="1686698" cy="157468"/>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900" b="1" dirty="0">
                    <a:solidFill>
                      <a:schemeClr val="tx1">
                        <a:lumMod val="75000"/>
                        <a:lumOff val="25000"/>
                      </a:schemeClr>
                    </a:solidFill>
                    <a:latin typeface="SamsungOne-400" panose="020B0503030303020204" pitchFamily="34" charset="0"/>
                    <a:ea typeface="SamsungOne-400" panose="020B0503030303020204" pitchFamily="34" charset="0"/>
                  </a:rPr>
                  <a:t>HỆ THỐNG LÁI XE TỰ ĐỘNG</a:t>
                </a:r>
              </a:p>
            </p:txBody>
          </p:sp>
        </p:grpSp>
        <p:grpSp>
          <p:nvGrpSpPr>
            <p:cNvPr id="352" name="그룹 351"/>
            <p:cNvGrpSpPr/>
            <p:nvPr/>
          </p:nvGrpSpPr>
          <p:grpSpPr>
            <a:xfrm>
              <a:off x="2886074" y="5227142"/>
              <a:ext cx="2016000" cy="721131"/>
              <a:chOff x="2886074" y="5227142"/>
              <a:chExt cx="2016000" cy="721131"/>
            </a:xfrm>
          </p:grpSpPr>
          <p:sp>
            <p:nvSpPr>
              <p:cNvPr id="381" name="직사각형 45">
                <a:extLst>
                  <a:ext uri="{FF2B5EF4-FFF2-40B4-BE49-F238E27FC236}">
                    <a16:creationId xmlns:a16="http://schemas.microsoft.com/office/drawing/2014/main" id="{FE2CC1BA-195D-411A-A91D-F035187B2911}"/>
                  </a:ext>
                </a:extLst>
              </p:cNvPr>
              <p:cNvSpPr/>
              <p:nvPr/>
            </p:nvSpPr>
            <p:spPr>
              <a:xfrm>
                <a:off x="2886074" y="5300273"/>
                <a:ext cx="2016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382" name="그룹 104">
                <a:extLst>
                  <a:ext uri="{FF2B5EF4-FFF2-40B4-BE49-F238E27FC236}">
                    <a16:creationId xmlns:a16="http://schemas.microsoft.com/office/drawing/2014/main" id="{8889914D-52C2-4CA4-AC6A-EA581AE23AEC}"/>
                  </a:ext>
                </a:extLst>
              </p:cNvPr>
              <p:cNvGrpSpPr/>
              <p:nvPr/>
            </p:nvGrpSpPr>
            <p:grpSpPr>
              <a:xfrm>
                <a:off x="2942649" y="5400156"/>
                <a:ext cx="1910493" cy="466061"/>
                <a:chOff x="2942649" y="5400156"/>
                <a:chExt cx="1910493" cy="466061"/>
              </a:xfrm>
            </p:grpSpPr>
            <p:pic>
              <p:nvPicPr>
                <p:cNvPr id="384" name="그림 47">
                  <a:extLst>
                    <a:ext uri="{FF2B5EF4-FFF2-40B4-BE49-F238E27FC236}">
                      <a16:creationId xmlns:a16="http://schemas.microsoft.com/office/drawing/2014/main" id="{5C88344B-3BC0-46A8-A472-74DE19A45C2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42649" y="5400156"/>
                  <a:ext cx="390008" cy="440769"/>
                </a:xfrm>
                <a:prstGeom prst="rect">
                  <a:avLst/>
                </a:prstGeom>
              </p:spPr>
            </p:pic>
            <p:pic>
              <p:nvPicPr>
                <p:cNvPr id="385" name="그림 48">
                  <a:extLst>
                    <a:ext uri="{FF2B5EF4-FFF2-40B4-BE49-F238E27FC236}">
                      <a16:creationId xmlns:a16="http://schemas.microsoft.com/office/drawing/2014/main" id="{3F642DDC-4BEA-4F84-9D43-F82E7A2DF76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28935" y="5455616"/>
                  <a:ext cx="728569" cy="218111"/>
                </a:xfrm>
                <a:prstGeom prst="rect">
                  <a:avLst/>
                </a:prstGeom>
              </p:spPr>
            </p:pic>
            <p:pic>
              <p:nvPicPr>
                <p:cNvPr id="386" name="그림 49">
                  <a:extLst>
                    <a:ext uri="{FF2B5EF4-FFF2-40B4-BE49-F238E27FC236}">
                      <a16:creationId xmlns:a16="http://schemas.microsoft.com/office/drawing/2014/main" id="{ED5EAE2A-4083-4A76-8C04-344DEFE8995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361235" y="5673727"/>
                  <a:ext cx="504341" cy="192490"/>
                </a:xfrm>
                <a:prstGeom prst="rect">
                  <a:avLst/>
                </a:prstGeom>
              </p:spPr>
            </p:pic>
            <p:pic>
              <p:nvPicPr>
                <p:cNvPr id="387" name="그림 50">
                  <a:extLst>
                    <a:ext uri="{FF2B5EF4-FFF2-40B4-BE49-F238E27FC236}">
                      <a16:creationId xmlns:a16="http://schemas.microsoft.com/office/drawing/2014/main" id="{9D7D14DB-8AC2-47F2-80F9-7449EF0A605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81286" y="5616482"/>
                  <a:ext cx="560543" cy="238827"/>
                </a:xfrm>
                <a:prstGeom prst="rect">
                  <a:avLst/>
                </a:prstGeom>
              </p:spPr>
            </p:pic>
            <p:pic>
              <p:nvPicPr>
                <p:cNvPr id="388" name="그림 53">
                  <a:extLst>
                    <a:ext uri="{FF2B5EF4-FFF2-40B4-BE49-F238E27FC236}">
                      <a16:creationId xmlns:a16="http://schemas.microsoft.com/office/drawing/2014/main" id="{7B8642A1-4A30-4055-9A0A-2D86D2909AD9}"/>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274209" y="5463020"/>
                  <a:ext cx="578933" cy="287902"/>
                </a:xfrm>
                <a:prstGeom prst="rect">
                  <a:avLst/>
                </a:prstGeom>
              </p:spPr>
            </p:pic>
          </p:grpSp>
          <p:sp>
            <p:nvSpPr>
              <p:cNvPr id="383" name="Rectangle 15">
                <a:extLst>
                  <a:ext uri="{FF2B5EF4-FFF2-40B4-BE49-F238E27FC236}">
                    <a16:creationId xmlns:a16="http://schemas.microsoft.com/office/drawing/2014/main" id="{DAB2344B-072D-409E-BDBD-C0D8EAE35C12}"/>
                  </a:ext>
                </a:extLst>
              </p:cNvPr>
              <p:cNvSpPr/>
              <p:nvPr/>
            </p:nvSpPr>
            <p:spPr>
              <a:xfrm>
                <a:off x="3284728" y="5227142"/>
                <a:ext cx="1218696" cy="157468"/>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900" b="1" dirty="0">
                    <a:solidFill>
                      <a:schemeClr val="tx1">
                        <a:lumMod val="75000"/>
                        <a:lumOff val="25000"/>
                      </a:schemeClr>
                    </a:solidFill>
                    <a:latin typeface="SamsungOne-400" panose="020B0503030303020204" pitchFamily="34" charset="0"/>
                    <a:ea typeface="SamsungOne-400" panose="020B0503030303020204" pitchFamily="34" charset="0"/>
                  </a:rPr>
                  <a:t>BẢN ĐỒ TÍCH HỢP</a:t>
                </a:r>
              </a:p>
            </p:txBody>
          </p:sp>
        </p:grpSp>
        <p:grpSp>
          <p:nvGrpSpPr>
            <p:cNvPr id="353" name="그룹 352"/>
            <p:cNvGrpSpPr/>
            <p:nvPr/>
          </p:nvGrpSpPr>
          <p:grpSpPr>
            <a:xfrm>
              <a:off x="6022282" y="2912039"/>
              <a:ext cx="3195781" cy="599396"/>
              <a:chOff x="6022282" y="2912039"/>
              <a:chExt cx="3195781" cy="599396"/>
            </a:xfrm>
          </p:grpSpPr>
          <p:sp>
            <p:nvSpPr>
              <p:cNvPr id="370" name="직사각형 100">
                <a:extLst>
                  <a:ext uri="{FF2B5EF4-FFF2-40B4-BE49-F238E27FC236}">
                    <a16:creationId xmlns:a16="http://schemas.microsoft.com/office/drawing/2014/main" id="{687D9F54-AFC6-4B37-8997-E70687E41862}"/>
                  </a:ext>
                </a:extLst>
              </p:cNvPr>
              <p:cNvSpPr/>
              <p:nvPr/>
            </p:nvSpPr>
            <p:spPr>
              <a:xfrm>
                <a:off x="6022282" y="2971435"/>
                <a:ext cx="3195781" cy="54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371" name="그림 89">
                <a:extLst>
                  <a:ext uri="{FF2B5EF4-FFF2-40B4-BE49-F238E27FC236}">
                    <a16:creationId xmlns:a16="http://schemas.microsoft.com/office/drawing/2014/main" id="{BC824C01-5BE9-4C20-9B98-F9893492283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065992" y="3192680"/>
                <a:ext cx="243368" cy="296772"/>
              </a:xfrm>
              <a:prstGeom prst="rect">
                <a:avLst/>
              </a:prstGeom>
            </p:spPr>
          </p:pic>
          <p:pic>
            <p:nvPicPr>
              <p:cNvPr id="372" name="그림 91">
                <a:extLst>
                  <a:ext uri="{FF2B5EF4-FFF2-40B4-BE49-F238E27FC236}">
                    <a16:creationId xmlns:a16="http://schemas.microsoft.com/office/drawing/2014/main" id="{536ADD45-2BFC-4645-A036-37F58E27F410}"/>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108828" y="3010536"/>
                <a:ext cx="586678" cy="276295"/>
              </a:xfrm>
              <a:prstGeom prst="rect">
                <a:avLst/>
              </a:prstGeom>
            </p:spPr>
          </p:pic>
          <p:pic>
            <p:nvPicPr>
              <p:cNvPr id="373" name="그림 92">
                <a:extLst>
                  <a:ext uri="{FF2B5EF4-FFF2-40B4-BE49-F238E27FC236}">
                    <a16:creationId xmlns:a16="http://schemas.microsoft.com/office/drawing/2014/main" id="{7BF8F807-34CE-4782-8873-09DA1B5502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461813" y="3186975"/>
                <a:ext cx="616362" cy="308181"/>
              </a:xfrm>
              <a:prstGeom prst="rect">
                <a:avLst/>
              </a:prstGeom>
            </p:spPr>
          </p:pic>
          <p:pic>
            <p:nvPicPr>
              <p:cNvPr id="374" name="그림 93">
                <a:extLst>
                  <a:ext uri="{FF2B5EF4-FFF2-40B4-BE49-F238E27FC236}">
                    <a16:creationId xmlns:a16="http://schemas.microsoft.com/office/drawing/2014/main" id="{07FD89F0-420D-4F59-BFD0-D0FB13AF8BD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02602" y="3116654"/>
                <a:ext cx="530220" cy="163706"/>
              </a:xfrm>
              <a:prstGeom prst="rect">
                <a:avLst/>
              </a:prstGeom>
            </p:spPr>
          </p:pic>
          <p:pic>
            <p:nvPicPr>
              <p:cNvPr id="375" name="그림 94">
                <a:extLst>
                  <a:ext uri="{FF2B5EF4-FFF2-40B4-BE49-F238E27FC236}">
                    <a16:creationId xmlns:a16="http://schemas.microsoft.com/office/drawing/2014/main" id="{9D923C6C-85C3-4125-BADB-5401C290E336}"/>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835187" y="3073440"/>
                <a:ext cx="330937" cy="272510"/>
              </a:xfrm>
              <a:prstGeom prst="rect">
                <a:avLst/>
              </a:prstGeom>
            </p:spPr>
          </p:pic>
          <p:pic>
            <p:nvPicPr>
              <p:cNvPr id="376" name="그림 95">
                <a:extLst>
                  <a:ext uri="{FF2B5EF4-FFF2-40B4-BE49-F238E27FC236}">
                    <a16:creationId xmlns:a16="http://schemas.microsoft.com/office/drawing/2014/main" id="{E8B8EDE6-C66A-44D2-8975-FB1EA23DBB9C}"/>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086322" y="3324634"/>
                <a:ext cx="712611" cy="130645"/>
              </a:xfrm>
              <a:prstGeom prst="rect">
                <a:avLst/>
              </a:prstGeom>
            </p:spPr>
          </p:pic>
          <p:pic>
            <p:nvPicPr>
              <p:cNvPr id="377" name="그림 96">
                <a:extLst>
                  <a:ext uri="{FF2B5EF4-FFF2-40B4-BE49-F238E27FC236}">
                    <a16:creationId xmlns:a16="http://schemas.microsoft.com/office/drawing/2014/main" id="{BDD68DAE-DFDF-4A3E-84A6-FA16DBC02D1F}"/>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132427" y="3277539"/>
                <a:ext cx="896166" cy="223108"/>
              </a:xfrm>
              <a:prstGeom prst="rect">
                <a:avLst/>
              </a:prstGeom>
            </p:spPr>
          </p:pic>
          <p:pic>
            <p:nvPicPr>
              <p:cNvPr id="378" name="그림 97">
                <a:extLst>
                  <a:ext uri="{FF2B5EF4-FFF2-40B4-BE49-F238E27FC236}">
                    <a16:creationId xmlns:a16="http://schemas.microsoft.com/office/drawing/2014/main" id="{72A7DF8D-712C-4149-AAAD-E99BC4876D9A}"/>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46123" y="3111661"/>
                <a:ext cx="564659" cy="180691"/>
              </a:xfrm>
              <a:prstGeom prst="rect">
                <a:avLst/>
              </a:prstGeom>
            </p:spPr>
          </p:pic>
          <p:pic>
            <p:nvPicPr>
              <p:cNvPr id="379" name="그림 98">
                <a:extLst>
                  <a:ext uri="{FF2B5EF4-FFF2-40B4-BE49-F238E27FC236}">
                    <a16:creationId xmlns:a16="http://schemas.microsoft.com/office/drawing/2014/main" id="{80FEDEB1-2291-49A9-A363-56614A9E8BFC}"/>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507452" y="3119523"/>
                <a:ext cx="687325" cy="208788"/>
              </a:xfrm>
              <a:prstGeom prst="rect">
                <a:avLst/>
              </a:prstGeom>
            </p:spPr>
          </p:pic>
          <p:sp>
            <p:nvSpPr>
              <p:cNvPr id="380" name="Rectangle 15">
                <a:extLst>
                  <a:ext uri="{FF2B5EF4-FFF2-40B4-BE49-F238E27FC236}">
                    <a16:creationId xmlns:a16="http://schemas.microsoft.com/office/drawing/2014/main" id="{4ACAEAA5-9A4A-49F8-B79E-FFC69B1CB6B3}"/>
                  </a:ext>
                </a:extLst>
              </p:cNvPr>
              <p:cNvSpPr/>
              <p:nvPr/>
            </p:nvSpPr>
            <p:spPr>
              <a:xfrm>
                <a:off x="6240723" y="2912039"/>
                <a:ext cx="2721119" cy="157468"/>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900" b="1" dirty="0">
                    <a:solidFill>
                      <a:schemeClr val="tx1">
                        <a:lumMod val="75000"/>
                        <a:lumOff val="25000"/>
                      </a:schemeClr>
                    </a:solidFill>
                    <a:latin typeface="SamsungOne-400" panose="020B0503030303020204" pitchFamily="34" charset="0"/>
                    <a:ea typeface="SamsungOne-400" panose="020B0503030303020204" pitchFamily="34" charset="0"/>
                  </a:rPr>
                  <a:t>DÒ TÌM VÀ ĐỊNH VỊ BẰNG ÁNH SÁNG (LIDAR)</a:t>
                </a:r>
              </a:p>
            </p:txBody>
          </p:sp>
        </p:grpSp>
        <p:grpSp>
          <p:nvGrpSpPr>
            <p:cNvPr id="354" name="그룹 353"/>
            <p:cNvGrpSpPr/>
            <p:nvPr/>
          </p:nvGrpSpPr>
          <p:grpSpPr>
            <a:xfrm>
              <a:off x="7576025" y="4334305"/>
              <a:ext cx="1656000" cy="783178"/>
              <a:chOff x="7576025" y="4334305"/>
              <a:chExt cx="1656000" cy="783178"/>
            </a:xfrm>
          </p:grpSpPr>
          <p:sp>
            <p:nvSpPr>
              <p:cNvPr id="363" name="직사각형 72">
                <a:extLst>
                  <a:ext uri="{FF2B5EF4-FFF2-40B4-BE49-F238E27FC236}">
                    <a16:creationId xmlns:a16="http://schemas.microsoft.com/office/drawing/2014/main" id="{BB28F846-343C-4312-B84E-8FBDF2CD9BC2}"/>
                  </a:ext>
                </a:extLst>
              </p:cNvPr>
              <p:cNvSpPr/>
              <p:nvPr/>
            </p:nvSpPr>
            <p:spPr>
              <a:xfrm>
                <a:off x="7576025" y="4397483"/>
                <a:ext cx="1656000" cy="720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364" name="그림 71">
                <a:extLst>
                  <a:ext uri="{FF2B5EF4-FFF2-40B4-BE49-F238E27FC236}">
                    <a16:creationId xmlns:a16="http://schemas.microsoft.com/office/drawing/2014/main" id="{D702EE49-1FFC-4DB4-BAD3-933322C8C74B}"/>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t="15873" b="8681"/>
              <a:stretch/>
            </p:blipFill>
            <p:spPr>
              <a:xfrm>
                <a:off x="7625129" y="4517309"/>
                <a:ext cx="1104534" cy="137420"/>
              </a:xfrm>
              <a:prstGeom prst="rect">
                <a:avLst/>
              </a:prstGeom>
            </p:spPr>
          </p:pic>
          <p:pic>
            <p:nvPicPr>
              <p:cNvPr id="365" name="그림 75">
                <a:extLst>
                  <a:ext uri="{FF2B5EF4-FFF2-40B4-BE49-F238E27FC236}">
                    <a16:creationId xmlns:a16="http://schemas.microsoft.com/office/drawing/2014/main" id="{1B03F542-D837-480E-9071-F7371D80C49D}"/>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43875" y="4670983"/>
                <a:ext cx="962969" cy="106154"/>
              </a:xfrm>
              <a:prstGeom prst="rect">
                <a:avLst/>
              </a:prstGeom>
            </p:spPr>
          </p:pic>
          <p:pic>
            <p:nvPicPr>
              <p:cNvPr id="366" name="그림 76">
                <a:extLst>
                  <a:ext uri="{FF2B5EF4-FFF2-40B4-BE49-F238E27FC236}">
                    <a16:creationId xmlns:a16="http://schemas.microsoft.com/office/drawing/2014/main" id="{58A8FCCF-08E3-44B7-8172-F6AA86CFCDC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105" y="4791392"/>
                <a:ext cx="485358" cy="243236"/>
              </a:xfrm>
              <a:prstGeom prst="rect">
                <a:avLst/>
              </a:prstGeom>
            </p:spPr>
          </p:pic>
          <p:pic>
            <p:nvPicPr>
              <p:cNvPr id="367" name="그림 77">
                <a:extLst>
                  <a:ext uri="{FF2B5EF4-FFF2-40B4-BE49-F238E27FC236}">
                    <a16:creationId xmlns:a16="http://schemas.microsoft.com/office/drawing/2014/main" id="{0638408D-E4DD-4DAC-84DF-EEF9E5B0BF97}"/>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8090396" y="4825847"/>
                <a:ext cx="460182" cy="230091"/>
              </a:xfrm>
              <a:prstGeom prst="rect">
                <a:avLst/>
              </a:prstGeom>
            </p:spPr>
          </p:pic>
          <p:pic>
            <p:nvPicPr>
              <p:cNvPr id="368" name="그림 78">
                <a:extLst>
                  <a:ext uri="{FF2B5EF4-FFF2-40B4-BE49-F238E27FC236}">
                    <a16:creationId xmlns:a16="http://schemas.microsoft.com/office/drawing/2014/main" id="{780BCAC0-635C-4033-BFCE-77419B513583}"/>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493616" y="4815985"/>
                <a:ext cx="653459" cy="164186"/>
              </a:xfrm>
              <a:prstGeom prst="rect">
                <a:avLst/>
              </a:prstGeom>
            </p:spPr>
          </p:pic>
          <p:sp>
            <p:nvSpPr>
              <p:cNvPr id="369" name="Rectangle 15">
                <a:extLst>
                  <a:ext uri="{FF2B5EF4-FFF2-40B4-BE49-F238E27FC236}">
                    <a16:creationId xmlns:a16="http://schemas.microsoft.com/office/drawing/2014/main" id="{794E37A0-372A-44FD-99F8-123092241804}"/>
                  </a:ext>
                </a:extLst>
              </p:cNvPr>
              <p:cNvSpPr/>
              <p:nvPr/>
            </p:nvSpPr>
            <p:spPr>
              <a:xfrm>
                <a:off x="8063089" y="4334305"/>
                <a:ext cx="772099" cy="174965"/>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1000" b="1" dirty="0">
                    <a:solidFill>
                      <a:schemeClr val="tx1">
                        <a:lumMod val="75000"/>
                        <a:lumOff val="25000"/>
                      </a:schemeClr>
                    </a:solidFill>
                    <a:latin typeface="SamsungOne-400" panose="020B0503030303020204" pitchFamily="34" charset="0"/>
                    <a:ea typeface="SamsungOne-400" panose="020B0503030303020204" pitchFamily="34" charset="0"/>
                  </a:rPr>
                  <a:t>RADAR</a:t>
                </a:r>
                <a:endParaRPr lang="ko-KR" altLang="en-US" sz="1000" b="1" dirty="0">
                  <a:solidFill>
                    <a:schemeClr val="tx1">
                      <a:lumMod val="75000"/>
                      <a:lumOff val="25000"/>
                    </a:schemeClr>
                  </a:solidFill>
                  <a:latin typeface="SamsungOne-400" panose="020B0503030303020204" pitchFamily="34" charset="0"/>
                </a:endParaRPr>
              </a:p>
            </p:txBody>
          </p:sp>
        </p:grpSp>
        <p:grpSp>
          <p:nvGrpSpPr>
            <p:cNvPr id="355" name="그룹 354"/>
            <p:cNvGrpSpPr/>
            <p:nvPr/>
          </p:nvGrpSpPr>
          <p:grpSpPr>
            <a:xfrm>
              <a:off x="5678552" y="5222545"/>
              <a:ext cx="1728000" cy="720567"/>
              <a:chOff x="5678552" y="5222545"/>
              <a:chExt cx="1728000" cy="720567"/>
            </a:xfrm>
          </p:grpSpPr>
          <p:sp>
            <p:nvSpPr>
              <p:cNvPr id="356" name="직사각형 58">
                <a:extLst>
                  <a:ext uri="{FF2B5EF4-FFF2-40B4-BE49-F238E27FC236}">
                    <a16:creationId xmlns:a16="http://schemas.microsoft.com/office/drawing/2014/main" id="{7BA01D3C-B02F-4FC8-87C7-32A9998D1C43}"/>
                  </a:ext>
                </a:extLst>
              </p:cNvPr>
              <p:cNvSpPr/>
              <p:nvPr/>
            </p:nvSpPr>
            <p:spPr>
              <a:xfrm>
                <a:off x="5678552" y="5295112"/>
                <a:ext cx="1728000" cy="648000"/>
              </a:xfrm>
              <a:prstGeom prst="rect">
                <a:avLst/>
              </a:prstGeom>
              <a:solidFill>
                <a:schemeClr val="bg1"/>
              </a:solidFill>
              <a:ln>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b="1"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357" name="그룹 105">
                <a:extLst>
                  <a:ext uri="{FF2B5EF4-FFF2-40B4-BE49-F238E27FC236}">
                    <a16:creationId xmlns:a16="http://schemas.microsoft.com/office/drawing/2014/main" id="{22F12182-CFD9-4936-9885-2BD815123AB4}"/>
                  </a:ext>
                </a:extLst>
              </p:cNvPr>
              <p:cNvGrpSpPr/>
              <p:nvPr/>
            </p:nvGrpSpPr>
            <p:grpSpPr>
              <a:xfrm>
                <a:off x="5773376" y="5355408"/>
                <a:ext cx="1564123" cy="501419"/>
                <a:chOff x="5803856" y="5271588"/>
                <a:chExt cx="1564123" cy="501419"/>
              </a:xfrm>
            </p:grpSpPr>
            <p:pic>
              <p:nvPicPr>
                <p:cNvPr id="359" name="그림 55">
                  <a:extLst>
                    <a:ext uri="{FF2B5EF4-FFF2-40B4-BE49-F238E27FC236}">
                      <a16:creationId xmlns:a16="http://schemas.microsoft.com/office/drawing/2014/main" id="{E003A8C0-B7B1-465D-A924-86815AF7A14A}"/>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906600" y="5354917"/>
                  <a:ext cx="956929" cy="148180"/>
                </a:xfrm>
                <a:prstGeom prst="rect">
                  <a:avLst/>
                </a:prstGeom>
              </p:spPr>
            </p:pic>
            <p:pic>
              <p:nvPicPr>
                <p:cNvPr id="360" name="그림 61">
                  <a:extLst>
                    <a:ext uri="{FF2B5EF4-FFF2-40B4-BE49-F238E27FC236}">
                      <a16:creationId xmlns:a16="http://schemas.microsoft.com/office/drawing/2014/main" id="{FC64975B-B0E7-4AF0-A16E-74F8B1A5182B}"/>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t="23558" b="22629"/>
                <a:stretch/>
              </p:blipFill>
              <p:spPr>
                <a:xfrm>
                  <a:off x="5803856" y="5553335"/>
                  <a:ext cx="654438" cy="217291"/>
                </a:xfrm>
                <a:prstGeom prst="rect">
                  <a:avLst/>
                </a:prstGeom>
              </p:spPr>
            </p:pic>
            <p:pic>
              <p:nvPicPr>
                <p:cNvPr id="361" name="그림 62">
                  <a:extLst>
                    <a:ext uri="{FF2B5EF4-FFF2-40B4-BE49-F238E27FC236}">
                      <a16:creationId xmlns:a16="http://schemas.microsoft.com/office/drawing/2014/main" id="{28F12E94-7464-4A1B-A9C9-68849A9D5B3A}"/>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t="36229" b="31745"/>
                <a:stretch/>
              </p:blipFill>
              <p:spPr>
                <a:xfrm>
                  <a:off x="6513384" y="5590304"/>
                  <a:ext cx="845383" cy="182703"/>
                </a:xfrm>
                <a:prstGeom prst="rect">
                  <a:avLst/>
                </a:prstGeom>
              </p:spPr>
            </p:pic>
            <p:pic>
              <p:nvPicPr>
                <p:cNvPr id="362" name="그림 60">
                  <a:extLst>
                    <a:ext uri="{FF2B5EF4-FFF2-40B4-BE49-F238E27FC236}">
                      <a16:creationId xmlns:a16="http://schemas.microsoft.com/office/drawing/2014/main" id="{9401E91B-2FA3-4B6A-8D52-039DACB45281}"/>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29345" y="5271588"/>
                  <a:ext cx="438634" cy="360212"/>
                </a:xfrm>
                <a:prstGeom prst="rect">
                  <a:avLst/>
                </a:prstGeom>
              </p:spPr>
            </p:pic>
          </p:grpSp>
          <p:sp>
            <p:nvSpPr>
              <p:cNvPr id="358" name="Rectangle 15">
                <a:extLst>
                  <a:ext uri="{FF2B5EF4-FFF2-40B4-BE49-F238E27FC236}">
                    <a16:creationId xmlns:a16="http://schemas.microsoft.com/office/drawing/2014/main" id="{9E4BA24E-B1C9-4F13-B4AC-5E92A74F5A95}"/>
                  </a:ext>
                </a:extLst>
              </p:cNvPr>
              <p:cNvSpPr/>
              <p:nvPr/>
            </p:nvSpPr>
            <p:spPr>
              <a:xfrm>
                <a:off x="5957355" y="5222545"/>
                <a:ext cx="1170396" cy="157468"/>
              </a:xfrm>
              <a:prstGeom prst="rect">
                <a:avLst/>
              </a:prstGeom>
              <a:solidFill>
                <a:schemeClr val="bg2"/>
              </a:solidFill>
              <a:ln w="12700">
                <a:solidFill>
                  <a:srgbClr val="3366CC"/>
                </a:solid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98463" indent="-398463" algn="ctr"/>
                <a:r>
                  <a:rPr lang="en-US" altLang="ko-KR" sz="900" b="1" dirty="0">
                    <a:solidFill>
                      <a:schemeClr val="tx1">
                        <a:lumMod val="75000"/>
                        <a:lumOff val="25000"/>
                      </a:schemeClr>
                    </a:solidFill>
                    <a:latin typeface="SamsungOne-400" panose="020B0503030303020204" pitchFamily="34" charset="0"/>
                    <a:ea typeface="SamsungOne-400" panose="020B0503030303020204" pitchFamily="34" charset="0"/>
                  </a:rPr>
                  <a:t>HỆ THỐNG V2X</a:t>
                </a:r>
              </a:p>
            </p:txBody>
          </p:sp>
        </p:grpSp>
      </p:grpSp>
      <p:graphicFrame>
        <p:nvGraphicFramePr>
          <p:cNvPr id="410" name="표 409">
            <a:extLst>
              <a:ext uri="{FF2B5EF4-FFF2-40B4-BE49-F238E27FC236}">
                <a16:creationId xmlns:a16="http://schemas.microsoft.com/office/drawing/2014/main" id="{D5650F98-5B8A-4AC0-9FD4-4E4795179ACB}"/>
              </a:ext>
            </a:extLst>
          </p:cNvPr>
          <p:cNvGraphicFramePr>
            <a:graphicFrameLocks noGrp="1"/>
          </p:cNvGraphicFramePr>
          <p:nvPr>
            <p:extLst>
              <p:ext uri="{D42A27DB-BD31-4B8C-83A1-F6EECF244321}">
                <p14:modId xmlns:p14="http://schemas.microsoft.com/office/powerpoint/2010/main" val="1177956785"/>
              </p:ext>
            </p:extLst>
          </p:nvPr>
        </p:nvGraphicFramePr>
        <p:xfrm>
          <a:off x="571756" y="1733060"/>
          <a:ext cx="8630829" cy="1119470"/>
        </p:xfrm>
        <a:graphic>
          <a:graphicData uri="http://schemas.openxmlformats.org/drawingml/2006/table">
            <a:tbl>
              <a:tblPr firstRow="1" bandRow="1">
                <a:tableStyleId>{5940675A-B579-460E-94D1-54222C63F5DA}</a:tableStyleId>
              </a:tblPr>
              <a:tblGrid>
                <a:gridCol w="2876943">
                  <a:extLst>
                    <a:ext uri="{9D8B030D-6E8A-4147-A177-3AD203B41FA5}">
                      <a16:colId xmlns:a16="http://schemas.microsoft.com/office/drawing/2014/main" val="20000"/>
                    </a:ext>
                  </a:extLst>
                </a:gridCol>
                <a:gridCol w="2876943">
                  <a:extLst>
                    <a:ext uri="{9D8B030D-6E8A-4147-A177-3AD203B41FA5}">
                      <a16:colId xmlns:a16="http://schemas.microsoft.com/office/drawing/2014/main" val="20001"/>
                    </a:ext>
                  </a:extLst>
                </a:gridCol>
                <a:gridCol w="2876943">
                  <a:extLst>
                    <a:ext uri="{9D8B030D-6E8A-4147-A177-3AD203B41FA5}">
                      <a16:colId xmlns:a16="http://schemas.microsoft.com/office/drawing/2014/main" val="20002"/>
                    </a:ext>
                  </a:extLst>
                </a:gridCol>
              </a:tblGrid>
              <a:tr h="316639">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THỐNG LÁI XE TỰ ĐỘNG</a:t>
                      </a:r>
                    </a:p>
                  </a:txBody>
                  <a:tcPr marL="72000" marR="7200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THỊ GIÁC MÁY TÍNH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126" rtl="0" eaLnBrk="1" latinLnBrk="1" hangingPunct="1">
                        <a:spcAft>
                          <a:spcPts val="300"/>
                        </a:spcAft>
                      </a:pPr>
                      <a:r>
                        <a:rPr lang="en-US" altLang="ko-KR" sz="13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DỮ LIỆU VÀ MÔ PHỎNG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802831">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Drive.ai</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Momenta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it-IT"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Pony.ai</a:t>
                      </a:r>
                      <a:endParaRPr lang="ko-KR" altLang="en-US"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txBody>
                  <a:tcPr marL="63500" marR="63500" marT="12700" marB="127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DeepScale</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Prophesee</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Cognata</a:t>
                      </a:r>
                    </a:p>
                    <a:p>
                      <a:pPr marL="361950" lvl="1" indent="-180975" algn="l" defTabSz="457200" rtl="0" eaLnBrk="1" fontAlgn="t" latinLnBrk="0" hangingPunct="1">
                        <a:spcBef>
                          <a:spcPts val="0"/>
                        </a:spcBef>
                        <a:spcAft>
                          <a:spcPts val="300"/>
                        </a:spcAft>
                        <a:buClr>
                          <a:srgbClr val="193EB0"/>
                        </a:buClr>
                        <a:buFont typeface="Arial" panose="020B0604020202020204" pitchFamily="34" charset="0"/>
                        <a:buChar char="•"/>
                      </a:pPr>
                      <a:r>
                        <a:rPr lang="en-US" altLang="ko-KR" sz="13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NVIDIA</a:t>
                      </a:r>
                    </a:p>
                  </a:txBody>
                  <a:tcPr marL="63500" marR="63500" marT="12700" marB="127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12" name="사각형: 둥근 모서리 32">
            <a:extLst>
              <a:ext uri="{FF2B5EF4-FFF2-40B4-BE49-F238E27FC236}">
                <a16:creationId xmlns:a16="http://schemas.microsoft.com/office/drawing/2014/main" id="{9F9FFF6C-7C72-4E08-8072-03F5113CBF51}"/>
              </a:ext>
            </a:extLst>
          </p:cNvPr>
          <p:cNvSpPr/>
          <p:nvPr/>
        </p:nvSpPr>
        <p:spPr>
          <a:xfrm>
            <a:off x="8587701" y="6161432"/>
            <a:ext cx="890113" cy="18597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indent="-398463" algn="ctr"/>
            <a:r>
              <a:rPr lang="en-US" altLang="ko-KR" sz="1000" b="1" dirty="0">
                <a:latin typeface="SamsungOne-400" panose="020B0503030303020204" pitchFamily="34" charset="0"/>
                <a:ea typeface="SamsungOne-400" panose="020B0503030303020204" pitchFamily="34" charset="0"/>
              </a:rPr>
              <a:t>Insights</a:t>
            </a:r>
          </a:p>
        </p:txBody>
      </p:sp>
      <p:sp>
        <p:nvSpPr>
          <p:cNvPr id="99" name="직사각형 98">
            <a:extLst>
              <a:ext uri="{FF2B5EF4-FFF2-40B4-BE49-F238E27FC236}">
                <a16:creationId xmlns:a16="http://schemas.microsoft.com/office/drawing/2014/main" id="{883E9265-A016-4AED-8EC9-B625A313ECF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0"/>
              </a:buBlip>
              <a:defRPr/>
            </a:pPr>
            <a:r>
              <a:rPr lang="en-US" altLang="ko-KR" sz="1400" dirty="0" err="1">
                <a:solidFill>
                  <a:schemeClr val="tx1"/>
                </a:solidFill>
                <a:latin typeface="SamsungOne-400" panose="020B0503030303020204" pitchFamily="34" charset="0"/>
                <a:ea typeface="SamsungOne-400" panose="020B0503030303020204" pitchFamily="34" charset="0"/>
              </a:rPr>
              <a:t>Tách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riêng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567141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Kỹ</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trong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tuệ</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nhân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tạo</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7" name="직사각형 26">
            <a:extLst>
              <a:ext uri="{FF2B5EF4-FFF2-40B4-BE49-F238E27FC236}">
                <a16:creationId xmlns:a16="http://schemas.microsoft.com/office/drawing/2014/main" id="{03C8F6C0-3D77-4918-A55F-910D971670A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3.1. </a:t>
            </a:r>
            <a:r>
              <a:rPr lang="en-US" altLang="ko-KR" dirty="0" err="1">
                <a:solidFill>
                  <a:srgbClr val="A6A6A6"/>
                </a:solidFill>
                <a:latin typeface="SamsungOne-400" panose="020B0503030303020204" pitchFamily="34" charset="0"/>
                <a:ea typeface="SamsungOne-400" panose="020B0503030303020204" pitchFamily="34" charset="0"/>
              </a:rPr>
              <a:t>Trí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tuệ</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3.2. Hình </a:t>
            </a:r>
            <a:r>
              <a:rPr lang="en-US" altLang="ko-KR" dirty="0" err="1">
                <a:solidFill>
                  <a:srgbClr val="A6A6A6"/>
                </a:solidFill>
                <a:latin typeface="SamsungOne-400" panose="020B0503030303020204" pitchFamily="34" charset="0"/>
                <a:ea typeface="SamsungOne-400" panose="020B0503030303020204" pitchFamily="34" charset="0"/>
              </a:rPr>
              <a:t>ảnh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chẩn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đoán</a:t>
            </a:r>
            <a:r>
              <a:rPr lang="en-US" altLang="ko-KR" dirty="0">
                <a:solidFill>
                  <a:srgbClr val="A6A6A6"/>
                </a:solidFill>
                <a:latin typeface="SamsungOne-400" panose="020B0503030303020204" pitchFamily="34" charset="0"/>
                <a:ea typeface="SamsungOne-400" panose="020B0503030303020204" pitchFamily="34" charset="0"/>
              </a:rPr>
              <a:t> y khoa</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3.3. Xe </a:t>
            </a:r>
            <a:r>
              <a:rPr lang="en-US" altLang="ko-KR" dirty="0" err="1">
                <a:solidFill>
                  <a:srgbClr val="A6A6A6"/>
                </a:solidFill>
                <a:latin typeface="SamsungOne-400" panose="020B0503030303020204" pitchFamily="34" charset="0"/>
                <a:ea typeface="SamsungOne-400" panose="020B0503030303020204" pitchFamily="34" charset="0"/>
              </a:rPr>
              <a:t>tự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vận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hành</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3.4. Học tăng cường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3.5. AI </a:t>
            </a:r>
            <a:r>
              <a:rPr lang="en-US" altLang="ko-KR" dirty="0" err="1">
                <a:solidFill>
                  <a:srgbClr val="A6A6A6"/>
                </a:solidFill>
                <a:latin typeface="SamsungOne-400" panose="020B0503030303020204" pitchFamily="34" charset="0"/>
                <a:ea typeface="SamsungOne-400" panose="020B0503030303020204" pitchFamily="34" charset="0"/>
              </a:rPr>
              <a:t>hội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thoại</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3.6. GAN, XAI,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đào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899686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Học tăng cường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43" name="그룹 4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4" name="직사각형 4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Học tăng cường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6" name="직사각형 4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47" name="그룹 108">
            <a:extLst>
              <a:ext uri="{FF2B5EF4-FFF2-40B4-BE49-F238E27FC236}">
                <a16:creationId xmlns:a16="http://schemas.microsoft.com/office/drawing/2014/main" id="{E90BFC7A-1C2F-4359-A860-516E42F8BD43}"/>
              </a:ext>
            </a:extLst>
          </p:cNvPr>
          <p:cNvGrpSpPr/>
          <p:nvPr/>
        </p:nvGrpSpPr>
        <p:grpSpPr>
          <a:xfrm>
            <a:off x="183891" y="2564904"/>
            <a:ext cx="3449758" cy="3240360"/>
            <a:chOff x="612608" y="2764986"/>
            <a:chExt cx="3425993" cy="3226480"/>
          </a:xfrm>
        </p:grpSpPr>
        <p:pic>
          <p:nvPicPr>
            <p:cNvPr id="48" name="그림 107">
              <a:extLst>
                <a:ext uri="{FF2B5EF4-FFF2-40B4-BE49-F238E27FC236}">
                  <a16:creationId xmlns:a16="http://schemas.microsoft.com/office/drawing/2014/main" id="{CB787FBC-4457-42E6-8B04-FE55E96A96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601" y="2764986"/>
              <a:ext cx="3222000" cy="2962972"/>
            </a:xfrm>
            <a:prstGeom prst="rect">
              <a:avLst/>
            </a:prstGeom>
          </p:spPr>
        </p:pic>
        <p:sp>
          <p:nvSpPr>
            <p:cNvPr id="49" name="TextBox 48">
              <a:extLst>
                <a:ext uri="{FF2B5EF4-FFF2-40B4-BE49-F238E27FC236}">
                  <a16:creationId xmlns:a16="http://schemas.microsoft.com/office/drawing/2014/main" id="{73716D06-D463-4ED6-8E57-4A0FE0C312B4}"/>
                </a:ext>
              </a:extLst>
            </p:cNvPr>
            <p:cNvSpPr txBox="1"/>
            <p:nvPr/>
          </p:nvSpPr>
          <p:spPr>
            <a:xfrm>
              <a:off x="1984277" y="3314635"/>
              <a:ext cx="1138006" cy="215444"/>
            </a:xfrm>
            <a:prstGeom prst="rect">
              <a:avLst/>
            </a:prstGeom>
            <a:noFill/>
          </p:spPr>
          <p:txBody>
            <a:bodyPr wrap="square" lIns="0" tIns="0" rIns="0" bIns="0" rtlCol="0" anchor="b">
              <a:spAutoFit/>
            </a:bodyPr>
            <a:lstStyle/>
            <a:p>
              <a:pPr algn="ctr"/>
              <a:r>
                <a:rPr lang="vi-VN" altLang="ko-KR" sz="1400" dirty="0">
                  <a:latin typeface="SamsungOne-400" panose="020B0503030303020204" pitchFamily="34" charset="0"/>
                  <a:ea typeface="SamsungOne-400" panose="020B0503030303020204" pitchFamily="34" charset="0"/>
                </a:rPr>
                <a:t>Môi trường</a:t>
              </a:r>
            </a:p>
          </p:txBody>
        </p:sp>
        <p:sp>
          <p:nvSpPr>
            <p:cNvPr id="50" name="TextBox 49">
              <a:extLst>
                <a:ext uri="{FF2B5EF4-FFF2-40B4-BE49-F238E27FC236}">
                  <a16:creationId xmlns:a16="http://schemas.microsoft.com/office/drawing/2014/main" id="{AC59AA82-2639-4F2E-A8DE-14B5CC38668D}"/>
                </a:ext>
              </a:extLst>
            </p:cNvPr>
            <p:cNvSpPr txBox="1"/>
            <p:nvPr/>
          </p:nvSpPr>
          <p:spPr>
            <a:xfrm rot="5400000">
              <a:off x="3098351" y="4158216"/>
              <a:ext cx="1137716" cy="215444"/>
            </a:xfrm>
            <a:prstGeom prst="rect">
              <a:avLst/>
            </a:prstGeom>
            <a:noFill/>
          </p:spPr>
          <p:txBody>
            <a:bodyPr wrap="square" lIns="0" tIns="0" rIns="0" bIns="0" rtlCol="0" anchor="b">
              <a:spAutoFit/>
            </a:bodyPr>
            <a:lstStyle/>
            <a:p>
              <a:pPr algn="ctr"/>
              <a:r>
                <a:rPr lang="en-US" altLang="ko-KR" sz="1400" dirty="0" err="1">
                  <a:latin typeface="SamsungOne-400" panose="020B0503030303020204" pitchFamily="34" charset="0"/>
                  <a:ea typeface="SamsungOne-400" panose="020B0503030303020204" pitchFamily="34" charset="0"/>
                </a:rPr>
                <a:t>Hành</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động</a:t>
              </a:r>
              <a:endParaRPr lang="en-US" altLang="ko-KR" sz="1400" dirty="0">
                <a:latin typeface="SamsungOne-400" panose="020B0503030303020204" pitchFamily="34" charset="0"/>
                <a:ea typeface="SamsungOne-400" panose="020B0503030303020204" pitchFamily="34" charset="0"/>
              </a:endParaRPr>
            </a:p>
          </p:txBody>
        </p:sp>
        <p:sp>
          <p:nvSpPr>
            <p:cNvPr id="51" name="TextBox 50">
              <a:extLst>
                <a:ext uri="{FF2B5EF4-FFF2-40B4-BE49-F238E27FC236}">
                  <a16:creationId xmlns:a16="http://schemas.microsoft.com/office/drawing/2014/main" id="{6E448691-42BE-4914-9353-BD8F3D69AE47}"/>
                </a:ext>
              </a:extLst>
            </p:cNvPr>
            <p:cNvSpPr txBox="1"/>
            <p:nvPr/>
          </p:nvSpPr>
          <p:spPr>
            <a:xfrm rot="2700000">
              <a:off x="1903279" y="4300749"/>
              <a:ext cx="807624" cy="215444"/>
            </a:xfrm>
            <a:prstGeom prst="rect">
              <a:avLst/>
            </a:prstGeom>
            <a:noFill/>
          </p:spPr>
          <p:txBody>
            <a:bodyPr wrap="square" lIns="0" tIns="0" rIns="0" bIns="0" rtlCol="0" anchor="b">
              <a:spAutoFit/>
            </a:bodyPr>
            <a:lstStyle/>
            <a:p>
              <a:pPr algn="ctr"/>
              <a:r>
                <a:rPr lang="en-US" altLang="ko-KR" sz="1400" dirty="0" err="1">
                  <a:latin typeface="SamsungOne-400" panose="020B0503030303020204" pitchFamily="34" charset="0"/>
                  <a:ea typeface="SamsungOne-400" panose="020B0503030303020204" pitchFamily="34" charset="0"/>
                </a:rPr>
                <a:t>Hoàn</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lại</a:t>
              </a:r>
              <a:endParaRPr lang="en-US" altLang="ko-KR" sz="1400" dirty="0">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7FFA6BF8-1F12-44AF-B2D2-0F3EDBC5C0B5}"/>
                </a:ext>
              </a:extLst>
            </p:cNvPr>
            <p:cNvSpPr txBox="1"/>
            <p:nvPr/>
          </p:nvSpPr>
          <p:spPr>
            <a:xfrm>
              <a:off x="612608" y="4342376"/>
              <a:ext cx="1445129" cy="215444"/>
            </a:xfrm>
            <a:prstGeom prst="rect">
              <a:avLst/>
            </a:prstGeom>
            <a:noFill/>
          </p:spPr>
          <p:txBody>
            <a:bodyPr wrap="square" lIns="0" tIns="0" rIns="0" bIns="0" rtlCol="0" anchor="b">
              <a:spAutoFit/>
            </a:bodyPr>
            <a:lstStyle/>
            <a:p>
              <a:pPr algn="ctr"/>
              <a:r>
                <a:rPr lang="en-US" altLang="ko-KR" sz="1400" dirty="0" err="1">
                  <a:latin typeface="SamsungOne-400" panose="020B0503030303020204" pitchFamily="34" charset="0"/>
                  <a:ea typeface="SamsungOne-400" panose="020B0503030303020204" pitchFamily="34" charset="0"/>
                </a:rPr>
                <a:t>Trình</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thông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dịch</a:t>
              </a:r>
              <a:endParaRPr lang="en-US" altLang="ko-KR" sz="1400" dirty="0">
                <a:latin typeface="SamsungOne-400" panose="020B0503030303020204" pitchFamily="34" charset="0"/>
                <a:ea typeface="SamsungOne-400" panose="020B0503030303020204" pitchFamily="34" charset="0"/>
              </a:endParaRPr>
            </a:p>
          </p:txBody>
        </p:sp>
        <p:sp>
          <p:nvSpPr>
            <p:cNvPr id="53" name="TextBox 52">
              <a:extLst>
                <a:ext uri="{FF2B5EF4-FFF2-40B4-BE49-F238E27FC236}">
                  <a16:creationId xmlns:a16="http://schemas.microsoft.com/office/drawing/2014/main" id="{EC99E52E-185B-41D3-A4E5-ED2CE44AAF32}"/>
                </a:ext>
              </a:extLst>
            </p:cNvPr>
            <p:cNvSpPr txBox="1"/>
            <p:nvPr/>
          </p:nvSpPr>
          <p:spPr>
            <a:xfrm rot="2700000">
              <a:off x="1168466" y="5054500"/>
              <a:ext cx="807624" cy="215444"/>
            </a:xfrm>
            <a:prstGeom prst="rect">
              <a:avLst/>
            </a:prstGeom>
            <a:noFill/>
          </p:spPr>
          <p:txBody>
            <a:bodyPr wrap="square" lIns="0" tIns="0" rIns="0" bIns="0" rtlCol="0" anchor="b">
              <a:spAutoFit/>
            </a:bodyPr>
            <a:lstStyle/>
            <a:p>
              <a:pPr algn="ctr"/>
              <a:r>
                <a:rPr lang="en-US" altLang="ko-KR" sz="1400" dirty="0">
                  <a:latin typeface="SamsungOne-400" panose="020B0503030303020204" pitchFamily="34" charset="0"/>
                  <a:ea typeface="SamsungOne-400" panose="020B0503030303020204" pitchFamily="34" charset="0"/>
                </a:rPr>
                <a:t>Trang </a:t>
              </a:r>
              <a:r>
                <a:rPr lang="en-US" altLang="ko-KR" sz="1400" dirty="0" err="1">
                  <a:latin typeface="SamsungOne-400" panose="020B0503030303020204" pitchFamily="34" charset="0"/>
                  <a:ea typeface="SamsungOne-400" panose="020B0503030303020204" pitchFamily="34" charset="0"/>
                </a:rPr>
                <a:t>thái</a:t>
              </a:r>
              <a:endParaRPr lang="en-US" altLang="ko-KR" sz="1400" dirty="0">
                <a:latin typeface="SamsungOne-400" panose="020B0503030303020204" pitchFamily="34" charset="0"/>
                <a:ea typeface="SamsungOne-400" panose="020B0503030303020204" pitchFamily="34" charset="0"/>
              </a:endParaRPr>
            </a:p>
          </p:txBody>
        </p:sp>
        <p:sp>
          <p:nvSpPr>
            <p:cNvPr id="54" name="TextBox 53">
              <a:extLst>
                <a:ext uri="{FF2B5EF4-FFF2-40B4-BE49-F238E27FC236}">
                  <a16:creationId xmlns:a16="http://schemas.microsoft.com/office/drawing/2014/main" id="{62BEBB68-223B-469C-B59C-CED6AE43B6FE}"/>
                </a:ext>
              </a:extLst>
            </p:cNvPr>
            <p:cNvSpPr txBox="1"/>
            <p:nvPr/>
          </p:nvSpPr>
          <p:spPr>
            <a:xfrm>
              <a:off x="2184663" y="5776022"/>
              <a:ext cx="807624" cy="215444"/>
            </a:xfrm>
            <a:prstGeom prst="rect">
              <a:avLst/>
            </a:prstGeom>
            <a:noFill/>
          </p:spPr>
          <p:txBody>
            <a:bodyPr wrap="square" lIns="0" tIns="0" rIns="0" bIns="0" rtlCol="0" anchor="b">
              <a:spAutoFit/>
            </a:bodyPr>
            <a:lstStyle/>
            <a:p>
              <a:pPr algn="ctr"/>
              <a:r>
                <a:rPr lang="en-US" altLang="ko-KR" sz="1400" dirty="0" err="1">
                  <a:latin typeface="SamsungOne-400" panose="020B0503030303020204" pitchFamily="34" charset="0"/>
                  <a:ea typeface="SamsungOne-400" panose="020B0503030303020204" pitchFamily="34" charset="0"/>
                </a:rPr>
                <a:t>Tác</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nhân</a:t>
              </a:r>
              <a:endParaRPr lang="en-US" altLang="ko-KR" sz="1400" dirty="0">
                <a:latin typeface="SamsungOne-400" panose="020B0503030303020204" pitchFamily="34" charset="0"/>
                <a:ea typeface="SamsungOne-400" panose="020B0503030303020204" pitchFamily="34" charset="0"/>
              </a:endParaRPr>
            </a:p>
          </p:txBody>
        </p:sp>
      </p:grpSp>
      <p:grpSp>
        <p:nvGrpSpPr>
          <p:cNvPr id="55" name="그룹 54">
            <a:extLst>
              <a:ext uri="{FF2B5EF4-FFF2-40B4-BE49-F238E27FC236}">
                <a16:creationId xmlns:a16="http://schemas.microsoft.com/office/drawing/2014/main" id="{5B02B090-A95C-4540-8F7D-844DFF8F8886}"/>
              </a:ext>
            </a:extLst>
          </p:cNvPr>
          <p:cNvGrpSpPr/>
          <p:nvPr/>
        </p:nvGrpSpPr>
        <p:grpSpPr>
          <a:xfrm>
            <a:off x="3592280" y="2121467"/>
            <a:ext cx="5778867" cy="4065845"/>
            <a:chOff x="3589411" y="1729023"/>
            <a:chExt cx="5778867" cy="4065845"/>
          </a:xfrm>
        </p:grpSpPr>
        <p:sp>
          <p:nvSpPr>
            <p:cNvPr id="56" name="모서리가 둥근 직사각형 78">
              <a:extLst>
                <a:ext uri="{FF2B5EF4-FFF2-40B4-BE49-F238E27FC236}">
                  <a16:creationId xmlns:a16="http://schemas.microsoft.com/office/drawing/2014/main" id="{B081F10A-381C-4C35-83A4-3CA90C0CFFA9}"/>
                </a:ext>
              </a:extLst>
            </p:cNvPr>
            <p:cNvSpPr/>
            <p:nvPr/>
          </p:nvSpPr>
          <p:spPr>
            <a:xfrm>
              <a:off x="3633649"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Tài</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chính</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57" name="TextBox 56">
              <a:extLst>
                <a:ext uri="{FF2B5EF4-FFF2-40B4-BE49-F238E27FC236}">
                  <a16:creationId xmlns:a16="http://schemas.microsoft.com/office/drawing/2014/main" id="{B93DEE21-96FB-476C-AADF-0B636FAD2B08}"/>
                </a:ext>
              </a:extLst>
            </p:cNvPr>
            <p:cNvSpPr txBox="1"/>
            <p:nvPr/>
          </p:nvSpPr>
          <p:spPr>
            <a:xfrm>
              <a:off x="3589411" y="2347443"/>
              <a:ext cx="997025" cy="769441"/>
            </a:xfrm>
            <a:prstGeom prst="rect">
              <a:avLst/>
            </a:prstGeom>
            <a:noFill/>
          </p:spPr>
          <p:txBody>
            <a:bodyPr wrap="square" lIns="0" tIns="0" rIns="0" bIns="0" rtlCol="0" anchor="b">
              <a:spAutoFit/>
            </a:bodyPr>
            <a:lstStyle/>
            <a:p>
              <a:pPr algn="ct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Định giá,</a:t>
              </a:r>
              <a:b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quản lý rủi ro tùy chọn</a:t>
              </a:r>
              <a:b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danh mục đầu tư giao dịch</a:t>
              </a:r>
            </a:p>
          </p:txBody>
        </p:sp>
        <p:sp>
          <p:nvSpPr>
            <p:cNvPr id="58" name="모서리가 둥근 직사각형 81">
              <a:extLst>
                <a:ext uri="{FF2B5EF4-FFF2-40B4-BE49-F238E27FC236}">
                  <a16:creationId xmlns:a16="http://schemas.microsoft.com/office/drawing/2014/main" id="{6DFF3DA3-5FCA-4B53-8A24-A484247CF348}"/>
                </a:ext>
              </a:extLst>
            </p:cNvPr>
            <p:cNvSpPr/>
            <p:nvPr/>
          </p:nvSpPr>
          <p:spPr>
            <a:xfrm>
              <a:off x="3633649" y="3848339"/>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Hệ</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thống</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máy</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tính</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59" name="TextBox 58">
              <a:extLst>
                <a:ext uri="{FF2B5EF4-FFF2-40B4-BE49-F238E27FC236}">
                  <a16:creationId xmlns:a16="http://schemas.microsoft.com/office/drawing/2014/main" id="{3B3DED0B-D35F-4C97-9E88-D37E558611BE}"/>
                </a:ext>
              </a:extLst>
            </p:cNvPr>
            <p:cNvSpPr txBox="1"/>
            <p:nvPr/>
          </p:nvSpPr>
          <p:spPr>
            <a:xfrm>
              <a:off x="3625697" y="4289360"/>
              <a:ext cx="924452" cy="461665"/>
            </a:xfrm>
            <a:prstGeom prst="rect">
              <a:avLst/>
            </a:prstGeom>
            <a:noFill/>
          </p:spPr>
          <p:txBody>
            <a:bodyPr wrap="square" lIns="0" tIns="0" rIns="0" bIns="0" rtlCol="0" anchor="t">
              <a:spAutoFit/>
            </a:bodyP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Chủ</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đề</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về</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khoa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học</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máy</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tính</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60" name="그룹 59">
              <a:extLst>
                <a:ext uri="{FF2B5EF4-FFF2-40B4-BE49-F238E27FC236}">
                  <a16:creationId xmlns:a16="http://schemas.microsoft.com/office/drawing/2014/main" id="{450A0D55-4F07-44E5-8000-D1B86FE771DA}"/>
                </a:ext>
              </a:extLst>
            </p:cNvPr>
            <p:cNvGrpSpPr/>
            <p:nvPr/>
          </p:nvGrpSpPr>
          <p:grpSpPr>
            <a:xfrm>
              <a:off x="8373565" y="2501333"/>
              <a:ext cx="994712" cy="1057411"/>
              <a:chOff x="8373565" y="2501333"/>
              <a:chExt cx="994712" cy="1057411"/>
            </a:xfrm>
          </p:grpSpPr>
          <p:sp>
            <p:nvSpPr>
              <p:cNvPr id="84" name="모서리가 둥근 직사각형 49">
                <a:extLst>
                  <a:ext uri="{FF2B5EF4-FFF2-40B4-BE49-F238E27FC236}">
                    <a16:creationId xmlns:a16="http://schemas.microsoft.com/office/drawing/2014/main" id="{18C19F2A-38DA-4F09-A0B3-FCC6FABB3EC5}"/>
                  </a:ext>
                </a:extLst>
              </p:cNvPr>
              <p:cNvSpPr/>
              <p:nvPr/>
            </p:nvSpPr>
            <p:spPr>
              <a:xfrm>
                <a:off x="8416647" y="3165230"/>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Quản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trị</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kinh</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doanh</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85" name="TextBox 84">
                <a:extLst>
                  <a:ext uri="{FF2B5EF4-FFF2-40B4-BE49-F238E27FC236}">
                    <a16:creationId xmlns:a16="http://schemas.microsoft.com/office/drawing/2014/main" id="{EB3F2CAF-5567-493D-A459-04F9789CDBE1}"/>
                  </a:ext>
                </a:extLst>
              </p:cNvPr>
              <p:cNvSpPr txBox="1"/>
              <p:nvPr/>
            </p:nvSpPr>
            <p:spPr>
              <a:xfrm>
                <a:off x="8373565" y="2501333"/>
                <a:ext cx="994712" cy="615553"/>
              </a:xfrm>
              <a:prstGeom prst="rect">
                <a:avLst/>
              </a:prstGeom>
              <a:noFill/>
            </p:spPr>
            <p:txBody>
              <a:bodyPr wrap="square" lIns="0" tIns="0" rIns="0" bIns="0" rtlCol="0" anchor="b">
                <a:spAutoFit/>
              </a:bodyPr>
              <a:lstStyle/>
              <a:p>
                <a:pPr algn="ct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Thương mại điện tử khuyến nghị, HOẶC</a:t>
                </a:r>
                <a:b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quản lý khách hàng</a:t>
                </a:r>
              </a:p>
            </p:txBody>
          </p:sp>
        </p:grpSp>
        <p:grpSp>
          <p:nvGrpSpPr>
            <p:cNvPr id="61" name="그룹 60">
              <a:extLst>
                <a:ext uri="{FF2B5EF4-FFF2-40B4-BE49-F238E27FC236}">
                  <a16:creationId xmlns:a16="http://schemas.microsoft.com/office/drawing/2014/main" id="{8ADE1956-C1BA-4FAE-AFF1-984ABA44AA38}"/>
                </a:ext>
              </a:extLst>
            </p:cNvPr>
            <p:cNvGrpSpPr/>
            <p:nvPr/>
          </p:nvGrpSpPr>
          <p:grpSpPr>
            <a:xfrm>
              <a:off x="8373564" y="3685421"/>
              <a:ext cx="994714" cy="1065604"/>
              <a:chOff x="8373564" y="3685421"/>
              <a:chExt cx="994714" cy="1065604"/>
            </a:xfrm>
          </p:grpSpPr>
          <p:sp>
            <p:nvSpPr>
              <p:cNvPr id="82" name="모서리가 둥근 직사각형 85">
                <a:extLst>
                  <a:ext uri="{FF2B5EF4-FFF2-40B4-BE49-F238E27FC236}">
                    <a16:creationId xmlns:a16="http://schemas.microsoft.com/office/drawing/2014/main" id="{8CE586F8-A551-4596-B962-AC25426B41B1}"/>
                  </a:ext>
                </a:extLst>
              </p:cNvPr>
              <p:cNvSpPr/>
              <p:nvPr/>
            </p:nvSpPr>
            <p:spPr>
              <a:xfrm>
                <a:off x="8416647" y="3685421"/>
                <a:ext cx="908547" cy="55643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Khoa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học</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kỹ</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thuật</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nghệ</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thuật</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83" name="TextBox 82">
                <a:extLst>
                  <a:ext uri="{FF2B5EF4-FFF2-40B4-BE49-F238E27FC236}">
                    <a16:creationId xmlns:a16="http://schemas.microsoft.com/office/drawing/2014/main" id="{2B69EB9B-1E6F-4BE2-8BE9-F0FC8F3CEAD0}"/>
                  </a:ext>
                </a:extLst>
              </p:cNvPr>
              <p:cNvSpPr txBox="1"/>
              <p:nvPr/>
            </p:nvSpPr>
            <p:spPr>
              <a:xfrm>
                <a:off x="8373564" y="4289360"/>
                <a:ext cx="994714" cy="461665"/>
              </a:xfrm>
              <a:prstGeom prst="rect">
                <a:avLst/>
              </a:prstGeom>
              <a:noFill/>
            </p:spPr>
            <p:txBody>
              <a:bodyPr wrap="square" lIns="0" tIns="0" rIns="0" bIns="0" rtlCol="0" anchor="t">
                <a:spAutoFit/>
              </a:bodyPr>
              <a:lstStyle/>
              <a:p>
                <a:pPr algn="ct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Toán</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vật</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lý</a:t>
                </a:r>
                <a:b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hóa</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học</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âm</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nhạc</a:t>
                </a:r>
                <a:b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vẽ</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50" dirty="0" err="1">
                    <a:solidFill>
                      <a:schemeClr val="tx1">
                        <a:lumMod val="75000"/>
                        <a:lumOff val="25000"/>
                      </a:schemeClr>
                    </a:solidFill>
                    <a:latin typeface="SamsungOne-400" panose="020B0503030303020204" pitchFamily="34" charset="0"/>
                    <a:ea typeface="SamsungOne-400" panose="020B0503030303020204" pitchFamily="34" charset="0"/>
                  </a:rPr>
                  <a:t>hoạt</a:t>
                </a:r>
                <a:r>
                  <a:rPr lang="en-US" altLang="ko-KR" sz="1000" spc="-50" dirty="0">
                    <a:solidFill>
                      <a:schemeClr val="tx1">
                        <a:lumMod val="75000"/>
                        <a:lumOff val="25000"/>
                      </a:schemeClr>
                    </a:solidFill>
                    <a:latin typeface="SamsungOne-400" panose="020B0503030303020204" pitchFamily="34" charset="0"/>
                    <a:ea typeface="SamsungOne-400" panose="020B0503030303020204" pitchFamily="34" charset="0"/>
                  </a:rPr>
                  <a:t> hình</a:t>
                </a:r>
              </a:p>
            </p:txBody>
          </p:sp>
        </p:grpSp>
        <p:sp>
          <p:nvSpPr>
            <p:cNvPr id="62" name="모서리가 둥근 직사각형 45">
              <a:extLst>
                <a:ext uri="{FF2B5EF4-FFF2-40B4-BE49-F238E27FC236}">
                  <a16:creationId xmlns:a16="http://schemas.microsoft.com/office/drawing/2014/main" id="{9150E5BE-DCCC-4998-9BBE-E21350CD6A8C}"/>
                </a:ext>
              </a:extLst>
            </p:cNvPr>
            <p:cNvSpPr/>
            <p:nvPr/>
          </p:nvSpPr>
          <p:spPr>
            <a:xfrm>
              <a:off x="5398761" y="3321559"/>
              <a:ext cx="2081230" cy="727724"/>
            </a:xfrm>
            <a:prstGeom prst="roundRect">
              <a:avLst/>
            </a:prstGeom>
            <a:noFill/>
            <a:ln w="254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u="sng" dirty="0"/>
            </a:p>
          </p:txBody>
        </p:sp>
        <p:sp>
          <p:nvSpPr>
            <p:cNvPr id="63" name="TextBox 62">
              <a:extLst>
                <a:ext uri="{FF2B5EF4-FFF2-40B4-BE49-F238E27FC236}">
                  <a16:creationId xmlns:a16="http://schemas.microsoft.com/office/drawing/2014/main" id="{C8BFBFC7-1E67-4F69-A7B5-2AA2A12F3EE5}"/>
                </a:ext>
              </a:extLst>
            </p:cNvPr>
            <p:cNvSpPr txBox="1"/>
            <p:nvPr/>
          </p:nvSpPr>
          <p:spPr>
            <a:xfrm>
              <a:off x="5398762" y="3531533"/>
              <a:ext cx="2086454" cy="307777"/>
            </a:xfrm>
            <a:prstGeom prst="rect">
              <a:avLst/>
            </a:prstGeom>
            <a:noFill/>
          </p:spPr>
          <p:txBody>
            <a:bodyPr wrap="square" rtlCol="0" anchor="ctr">
              <a:spAutoFit/>
            </a:bodyPr>
            <a:lstStyle/>
            <a:p>
              <a:pPr algn="ctr"/>
              <a:r>
                <a:rPr lang="vi-VN" altLang="ko-KR" sz="1400" dirty="0">
                  <a:solidFill>
                    <a:schemeClr val="bg1">
                      <a:lumMod val="50000"/>
                    </a:schemeClr>
                  </a:solidFill>
                  <a:latin typeface="SamsungOne-700" panose="020B0803030303020204" pitchFamily="34" charset="0"/>
                  <a:ea typeface="SamsungOne-700" panose="020B0803030303020204" pitchFamily="34" charset="0"/>
                </a:rPr>
                <a:t>Học sâu tăng cường</a:t>
              </a:r>
            </a:p>
          </p:txBody>
        </p:sp>
        <p:sp>
          <p:nvSpPr>
            <p:cNvPr id="64" name="모서리가 둥근 직사각형 75">
              <a:extLst>
                <a:ext uri="{FF2B5EF4-FFF2-40B4-BE49-F238E27FC236}">
                  <a16:creationId xmlns:a16="http://schemas.microsoft.com/office/drawing/2014/main" id="{9B88DFF2-BC30-43DE-95CC-764091A7ED30}"/>
                </a:ext>
              </a:extLst>
            </p:cNvPr>
            <p:cNvSpPr/>
            <p:nvPr/>
          </p:nvSpPr>
          <p:spPr>
            <a:xfrm>
              <a:off x="4572854"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Chăm</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sóc</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sức</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khỏe</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65" name="TextBox 64">
              <a:extLst>
                <a:ext uri="{FF2B5EF4-FFF2-40B4-BE49-F238E27FC236}">
                  <a16:creationId xmlns:a16="http://schemas.microsoft.com/office/drawing/2014/main" id="{99598B8A-2E66-49CC-86C1-83485220C2F4}"/>
                </a:ext>
              </a:extLst>
            </p:cNvPr>
            <p:cNvSpPr txBox="1"/>
            <p:nvPr/>
          </p:nvSpPr>
          <p:spPr>
            <a:xfrm>
              <a:off x="4564902" y="1882911"/>
              <a:ext cx="924452" cy="461665"/>
            </a:xfrm>
            <a:prstGeom prst="rect">
              <a:avLst/>
            </a:prstGeom>
            <a:noFill/>
          </p:spPr>
          <p:txBody>
            <a:bodyPr wrap="square" lIns="0" tIns="0" rIns="0" bIns="0" rtlCol="0" anchor="b">
              <a:spAutoFit/>
            </a:bodyP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Kỹ</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thuật</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chẩn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đoán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toàn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cầu</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EHR/EMR</a:t>
              </a:r>
            </a:p>
          </p:txBody>
        </p:sp>
        <p:sp>
          <p:nvSpPr>
            <p:cNvPr id="66" name="모서리가 둥근 직사각형 91">
              <a:extLst>
                <a:ext uri="{FF2B5EF4-FFF2-40B4-BE49-F238E27FC236}">
                  <a16:creationId xmlns:a16="http://schemas.microsoft.com/office/drawing/2014/main" id="{AB411B15-CB81-4A1D-81E5-F4F124D7AF35}"/>
                </a:ext>
              </a:extLst>
            </p:cNvPr>
            <p:cNvSpPr/>
            <p:nvPr/>
          </p:nvSpPr>
          <p:spPr>
            <a:xfrm>
              <a:off x="4572854"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Trò chơi</a:t>
              </a:r>
            </a:p>
          </p:txBody>
        </p:sp>
        <p:sp>
          <p:nvSpPr>
            <p:cNvPr id="67" name="TextBox 66">
              <a:extLst>
                <a:ext uri="{FF2B5EF4-FFF2-40B4-BE49-F238E27FC236}">
                  <a16:creationId xmlns:a16="http://schemas.microsoft.com/office/drawing/2014/main" id="{91D5D8E4-656B-4A85-9C28-695EAF0287F6}"/>
                </a:ext>
              </a:extLst>
            </p:cNvPr>
            <p:cNvSpPr txBox="1"/>
            <p:nvPr/>
          </p:nvSpPr>
          <p:spPr>
            <a:xfrm>
              <a:off x="4564902" y="5025427"/>
              <a:ext cx="924452" cy="461665"/>
            </a:xfrm>
            <a:prstGeom prst="rect">
              <a:avLst/>
            </a:prstGeom>
            <a:noFill/>
          </p:spPr>
          <p:txBody>
            <a:bodyPr wrap="square" lIns="0" tIns="0" rIns="0" bIns="0" rtlCol="0" anchor="t">
              <a:spAutoFit/>
            </a:bodyPr>
            <a:lstStyle/>
            <a:p>
              <a:pPr indent="-398463" algn="ctr"/>
              <a:r>
                <a:rPr lang="pl-PL" altLang="ko-KR" sz="1000" dirty="0">
                  <a:solidFill>
                    <a:schemeClr val="tx1">
                      <a:lumMod val="75000"/>
                      <a:lumOff val="25000"/>
                    </a:schemeClr>
                  </a:solidFill>
                  <a:latin typeface="SamsungOne-400" panose="020B0503030303020204" pitchFamily="34" charset="0"/>
                  <a:ea typeface="SamsungOne-400" panose="020B0503030303020204" pitchFamily="34" charset="0"/>
                </a:rPr>
                <a:t>Go, poker</a:t>
              </a:r>
              <a:br>
                <a:rPr lang="pl-PL"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pl-PL" altLang="ko-KR" sz="1000" dirty="0">
                  <a:solidFill>
                    <a:schemeClr val="tx1">
                      <a:lumMod val="75000"/>
                      <a:lumOff val="25000"/>
                    </a:schemeClr>
                  </a:solidFill>
                  <a:latin typeface="SamsungOne-400" panose="020B0503030303020204" pitchFamily="34" charset="0"/>
                  <a:ea typeface="SamsungOne-400" panose="020B0503030303020204" pitchFamily="34" charset="0"/>
                </a:rPr>
                <a:t>Dota, bridge</a:t>
              </a:r>
              <a:br>
                <a:rPr lang="pl-PL"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pl-PL" altLang="ko-KR" sz="1000" dirty="0">
                  <a:solidFill>
                    <a:schemeClr val="tx1">
                      <a:lumMod val="75000"/>
                      <a:lumOff val="25000"/>
                    </a:schemeClr>
                  </a:solidFill>
                  <a:latin typeface="SamsungOne-400" panose="020B0503030303020204" pitchFamily="34" charset="0"/>
                  <a:ea typeface="SamsungOne-400" panose="020B0503030303020204" pitchFamily="34" charset="0"/>
                </a:rPr>
                <a:t>Starcraft</a:t>
              </a:r>
            </a:p>
          </p:txBody>
        </p:sp>
        <p:sp>
          <p:nvSpPr>
            <p:cNvPr id="68" name="모서리가 둥근 직사각형 72">
              <a:extLst>
                <a:ext uri="{FF2B5EF4-FFF2-40B4-BE49-F238E27FC236}">
                  <a16:creationId xmlns:a16="http://schemas.microsoft.com/office/drawing/2014/main" id="{F7B89FE3-8830-4322-886B-58D108F14DBD}"/>
                </a:ext>
              </a:extLst>
            </p:cNvPr>
            <p:cNvSpPr/>
            <p:nvPr/>
          </p:nvSpPr>
          <p:spPr>
            <a:xfrm>
              <a:off x="5520686"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Giáo</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dục</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69" name="TextBox 68">
              <a:extLst>
                <a:ext uri="{FF2B5EF4-FFF2-40B4-BE49-F238E27FC236}">
                  <a16:creationId xmlns:a16="http://schemas.microsoft.com/office/drawing/2014/main" id="{C8AD1F19-D569-475D-ABE5-DADFF5F685E4}"/>
                </a:ext>
              </a:extLst>
            </p:cNvPr>
            <p:cNvSpPr txBox="1"/>
            <p:nvPr/>
          </p:nvSpPr>
          <p:spPr>
            <a:xfrm>
              <a:off x="5481402" y="1882911"/>
              <a:ext cx="987116" cy="461665"/>
            </a:xfrm>
            <a:prstGeom prst="rect">
              <a:avLst/>
            </a:prstGeom>
            <a:noFill/>
          </p:spPr>
          <p:txBody>
            <a:bodyPr wrap="square" lIns="0" tIns="0" rIns="0" bIns="0" rtlCol="0" anchor="b">
              <a:spAutoFit/>
            </a:bodyPr>
            <a:lstStyle/>
            <a:p>
              <a:pPr algn="ct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Đề xuất kiểm tra thành thạo</a:t>
              </a:r>
            </a:p>
            <a:p>
              <a:pPr algn="ct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Trò chơi giáo dục</a:t>
              </a:r>
            </a:p>
          </p:txBody>
        </p:sp>
        <p:sp>
          <p:nvSpPr>
            <p:cNvPr id="70" name="모서리가 둥근 직사각형 94">
              <a:extLst>
                <a:ext uri="{FF2B5EF4-FFF2-40B4-BE49-F238E27FC236}">
                  <a16:creationId xmlns:a16="http://schemas.microsoft.com/office/drawing/2014/main" id="{2623F823-C529-4F85-AE86-EF55C7E97F76}"/>
                </a:ext>
              </a:extLst>
            </p:cNvPr>
            <p:cNvSpPr/>
            <p:nvPr/>
          </p:nvSpPr>
          <p:spPr>
            <a:xfrm>
              <a:off x="5520686"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Robot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học</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71" name="TextBox 70">
              <a:extLst>
                <a:ext uri="{FF2B5EF4-FFF2-40B4-BE49-F238E27FC236}">
                  <a16:creationId xmlns:a16="http://schemas.microsoft.com/office/drawing/2014/main" id="{A305D3B0-2578-40C2-A548-72D3A4E308F6}"/>
                </a:ext>
              </a:extLst>
            </p:cNvPr>
            <p:cNvSpPr txBox="1"/>
            <p:nvPr/>
          </p:nvSpPr>
          <p:spPr>
            <a:xfrm>
              <a:off x="5512734" y="5025427"/>
              <a:ext cx="924452" cy="769441"/>
            </a:xfrm>
            <a:prstGeom prst="rect">
              <a:avLst/>
            </a:prstGeom>
            <a:noFill/>
          </p:spPr>
          <p:txBody>
            <a:bodyPr wrap="square" lIns="0" tIns="0" rIns="0" bIns="0" rtlCol="0" anchor="t">
              <a:spAutoFit/>
            </a:bodyPr>
            <a:lstStyle/>
            <a:p>
              <a:pPr indent="-398463"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Điều</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khiển</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robot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cộng</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tác</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từ</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mô</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phỏng</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đến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thực</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tế</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a:p>
              <a:pPr indent="-398463" algn="ct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72" name="모서리가 둥근 직사각형 69">
              <a:extLst>
                <a:ext uri="{FF2B5EF4-FFF2-40B4-BE49-F238E27FC236}">
                  <a16:creationId xmlns:a16="http://schemas.microsoft.com/office/drawing/2014/main" id="{76F89FBE-43A5-4C02-937E-83C9556E2FBF}"/>
                </a:ext>
              </a:extLst>
            </p:cNvPr>
            <p:cNvSpPr/>
            <p:nvPr/>
          </p:nvSpPr>
          <p:spPr>
            <a:xfrm>
              <a:off x="6468518"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spc="-40" dirty="0">
                  <a:solidFill>
                    <a:schemeClr val="tx1">
                      <a:lumMod val="75000"/>
                      <a:lumOff val="25000"/>
                    </a:schemeClr>
                  </a:solidFill>
                  <a:latin typeface="SamsungOne-400" panose="020B0503030303020204" pitchFamily="34" charset="0"/>
                  <a:ea typeface="SamsungOne-400" panose="020B0503030303020204" pitchFamily="34" charset="0"/>
                </a:rPr>
                <a:t>Giao </a:t>
              </a:r>
              <a:r>
                <a:rPr lang="en-US" altLang="ko-KR" sz="1000" spc="-40" dirty="0" err="1">
                  <a:solidFill>
                    <a:schemeClr val="tx1">
                      <a:lumMod val="75000"/>
                      <a:lumOff val="25000"/>
                    </a:schemeClr>
                  </a:solidFill>
                  <a:latin typeface="SamsungOne-400" panose="020B0503030303020204" pitchFamily="34" charset="0"/>
                  <a:ea typeface="SamsungOne-400" panose="020B0503030303020204" pitchFamily="34" charset="0"/>
                </a:rPr>
                <a:t>thông</a:t>
              </a:r>
              <a:r>
                <a:rPr lang="en-US" altLang="ko-KR" sz="1000" spc="-4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40" dirty="0" err="1">
                  <a:solidFill>
                    <a:schemeClr val="tx1">
                      <a:lumMod val="75000"/>
                      <a:lumOff val="25000"/>
                    </a:schemeClr>
                  </a:solidFill>
                  <a:latin typeface="SamsungOne-400" panose="020B0503030303020204" pitchFamily="34" charset="0"/>
                  <a:ea typeface="SamsungOne-400" panose="020B0503030303020204" pitchFamily="34" charset="0"/>
                </a:rPr>
                <a:t>vận</a:t>
              </a:r>
              <a:r>
                <a:rPr lang="en-US" altLang="ko-KR" sz="1000" spc="-4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spc="-40" dirty="0" err="1">
                  <a:solidFill>
                    <a:schemeClr val="tx1">
                      <a:lumMod val="75000"/>
                      <a:lumOff val="25000"/>
                    </a:schemeClr>
                  </a:solidFill>
                  <a:latin typeface="SamsungOne-400" panose="020B0503030303020204" pitchFamily="34" charset="0"/>
                  <a:ea typeface="SamsungOne-400" panose="020B0503030303020204" pitchFamily="34" charset="0"/>
                </a:rPr>
                <a:t>tải</a:t>
              </a:r>
              <a:endParaRPr lang="en-US" altLang="ko-KR" sz="1000" spc="-4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73" name="TextBox 72">
              <a:extLst>
                <a:ext uri="{FF2B5EF4-FFF2-40B4-BE49-F238E27FC236}">
                  <a16:creationId xmlns:a16="http://schemas.microsoft.com/office/drawing/2014/main" id="{AB0A5A40-A136-4BE2-9377-F5C807326179}"/>
                </a:ext>
              </a:extLst>
            </p:cNvPr>
            <p:cNvSpPr txBox="1"/>
            <p:nvPr/>
          </p:nvSpPr>
          <p:spPr>
            <a:xfrm>
              <a:off x="6460566" y="1729023"/>
              <a:ext cx="924452" cy="615553"/>
            </a:xfrm>
            <a:prstGeom prst="rect">
              <a:avLst/>
            </a:prstGeom>
            <a:noFill/>
          </p:spPr>
          <p:txBody>
            <a:bodyPr wrap="square" lIns="0" tIns="0" rIns="0" bIns="0" rtlCol="0" anchor="b">
              <a:spAutoFit/>
            </a:bodyP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Điều</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khiển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tín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hiệu</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giao</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thông</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thích</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ứng</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p>
          </p:txBody>
        </p:sp>
        <p:grpSp>
          <p:nvGrpSpPr>
            <p:cNvPr id="74" name="그룹 73">
              <a:extLst>
                <a:ext uri="{FF2B5EF4-FFF2-40B4-BE49-F238E27FC236}">
                  <a16:creationId xmlns:a16="http://schemas.microsoft.com/office/drawing/2014/main" id="{B272E1A8-7AA3-4A4D-8253-978F05EEE47A}"/>
                </a:ext>
              </a:extLst>
            </p:cNvPr>
            <p:cNvGrpSpPr/>
            <p:nvPr/>
          </p:nvGrpSpPr>
          <p:grpSpPr>
            <a:xfrm>
              <a:off x="6460566" y="4584406"/>
              <a:ext cx="924452" cy="920566"/>
              <a:chOff x="6460566" y="4584406"/>
              <a:chExt cx="924452" cy="920566"/>
            </a:xfrm>
          </p:grpSpPr>
          <p:sp>
            <p:nvSpPr>
              <p:cNvPr id="80" name="모서리가 둥근 직사각형 97">
                <a:extLst>
                  <a:ext uri="{FF2B5EF4-FFF2-40B4-BE49-F238E27FC236}">
                    <a16:creationId xmlns:a16="http://schemas.microsoft.com/office/drawing/2014/main" id="{B531E9EB-D75E-47D6-BB8A-5897030BBE61}"/>
                  </a:ext>
                </a:extLst>
              </p:cNvPr>
              <p:cNvSpPr/>
              <p:nvPr/>
            </p:nvSpPr>
            <p:spPr>
              <a:xfrm>
                <a:off x="6468518"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Thị</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giác</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máy</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tính</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81" name="TextBox 80">
                <a:extLst>
                  <a:ext uri="{FF2B5EF4-FFF2-40B4-BE49-F238E27FC236}">
                    <a16:creationId xmlns:a16="http://schemas.microsoft.com/office/drawing/2014/main" id="{742EF8AF-C4EE-4DEC-94B9-6E92A9BEA505}"/>
                  </a:ext>
                </a:extLst>
              </p:cNvPr>
              <p:cNvSpPr txBox="1"/>
              <p:nvPr/>
            </p:nvSpPr>
            <p:spPr>
              <a:xfrm>
                <a:off x="6460566" y="5043307"/>
                <a:ext cx="924452" cy="461665"/>
              </a:xfrm>
              <a:prstGeom prst="rect">
                <a:avLst/>
              </a:prstGeom>
              <a:noFill/>
            </p:spPr>
            <p:txBody>
              <a:bodyPr wrap="square" lIns="0" tIns="0" rIns="0" bIns="0" rtlCol="0" anchor="t">
                <a:spAutoFit/>
              </a:bodyPr>
              <a:lstStyle/>
              <a:p>
                <a:pPr indent="-398463"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Nhận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dạng</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a:p>
                <a:pPr indent="-398463"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Phát</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hiện</a:t>
                </a:r>
              </a:p>
              <a:p>
                <a:pPr indent="-398463"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nhận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thức</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sp>
          <p:nvSpPr>
            <p:cNvPr id="75" name="모서리가 둥근 직사각형 65">
              <a:extLst>
                <a:ext uri="{FF2B5EF4-FFF2-40B4-BE49-F238E27FC236}">
                  <a16:creationId xmlns:a16="http://schemas.microsoft.com/office/drawing/2014/main" id="{53AED7EC-FFE2-4892-8A44-BFB985A579A8}"/>
                </a:ext>
              </a:extLst>
            </p:cNvPr>
            <p:cNvSpPr/>
            <p:nvPr/>
          </p:nvSpPr>
          <p:spPr>
            <a:xfrm>
              <a:off x="7422443" y="2392921"/>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altLang="ko-KR" sz="1000" dirty="0">
                  <a:solidFill>
                    <a:schemeClr val="tx1">
                      <a:lumMod val="75000"/>
                      <a:lumOff val="25000"/>
                    </a:schemeClr>
                  </a:solidFill>
                  <a:latin typeface="SamsungOne-400" panose="020B0503030303020204" pitchFamily="34" charset="0"/>
                  <a:ea typeface="SamsungOne-400" panose="020B0503030303020204" pitchFamily="34" charset="0"/>
                </a:rPr>
                <a:t>Năng lượng</a:t>
              </a:r>
            </a:p>
          </p:txBody>
        </p:sp>
        <p:sp>
          <p:nvSpPr>
            <p:cNvPr id="76" name="TextBox 75">
              <a:extLst>
                <a:ext uri="{FF2B5EF4-FFF2-40B4-BE49-F238E27FC236}">
                  <a16:creationId xmlns:a16="http://schemas.microsoft.com/office/drawing/2014/main" id="{3CE595B6-9D37-4BA8-BB69-20038B222B0E}"/>
                </a:ext>
              </a:extLst>
            </p:cNvPr>
            <p:cNvSpPr txBox="1"/>
            <p:nvPr/>
          </p:nvSpPr>
          <p:spPr>
            <a:xfrm>
              <a:off x="7414491" y="1882911"/>
              <a:ext cx="924452" cy="461665"/>
            </a:xfrm>
            <a:prstGeom prst="rect">
              <a:avLst/>
            </a:prstGeom>
            <a:noFill/>
          </p:spPr>
          <p:txBody>
            <a:bodyPr wrap="square" lIns="0" tIns="0" rIns="0" bIns="0" rtlCol="0" anchor="b">
              <a:spAutoFit/>
            </a:bodyPr>
            <a:lstStyle/>
            <a:p>
              <a:pPr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Điều</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khiển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quyết định</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thích</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ứng</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p>
          </p:txBody>
        </p:sp>
        <p:grpSp>
          <p:nvGrpSpPr>
            <p:cNvPr id="77" name="그룹 76">
              <a:extLst>
                <a:ext uri="{FF2B5EF4-FFF2-40B4-BE49-F238E27FC236}">
                  <a16:creationId xmlns:a16="http://schemas.microsoft.com/office/drawing/2014/main" id="{5D4D46AC-ABAE-4081-93AD-FFE84D6DB7F0}"/>
                </a:ext>
              </a:extLst>
            </p:cNvPr>
            <p:cNvGrpSpPr/>
            <p:nvPr/>
          </p:nvGrpSpPr>
          <p:grpSpPr>
            <a:xfrm>
              <a:off x="7414491" y="4584406"/>
              <a:ext cx="924452" cy="1056574"/>
              <a:chOff x="7414491" y="4584406"/>
              <a:chExt cx="924452" cy="1056574"/>
            </a:xfrm>
          </p:grpSpPr>
          <p:sp>
            <p:nvSpPr>
              <p:cNvPr id="78" name="모서리가 둥근 직사각형 100">
                <a:extLst>
                  <a:ext uri="{FF2B5EF4-FFF2-40B4-BE49-F238E27FC236}">
                    <a16:creationId xmlns:a16="http://schemas.microsoft.com/office/drawing/2014/main" id="{D4078995-54CB-4A63-86A0-8123A447C307}"/>
                  </a:ext>
                </a:extLst>
              </p:cNvPr>
              <p:cNvSpPr/>
              <p:nvPr/>
            </p:nvSpPr>
            <p:spPr>
              <a:xfrm>
                <a:off x="7422443" y="4584406"/>
                <a:ext cx="908547" cy="393514"/>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Xử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lý</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ngôn</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ngữ</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tự</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nhiên</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79" name="TextBox 78">
                <a:extLst>
                  <a:ext uri="{FF2B5EF4-FFF2-40B4-BE49-F238E27FC236}">
                    <a16:creationId xmlns:a16="http://schemas.microsoft.com/office/drawing/2014/main" id="{95E1B220-3C43-4A93-8CCF-E262E121A41D}"/>
                  </a:ext>
                </a:extLst>
              </p:cNvPr>
              <p:cNvSpPr txBox="1"/>
              <p:nvPr/>
            </p:nvSpPr>
            <p:spPr>
              <a:xfrm>
                <a:off x="7414491" y="5025427"/>
                <a:ext cx="924452" cy="615553"/>
              </a:xfrm>
              <a:prstGeom prst="rect">
                <a:avLst/>
              </a:prstGeom>
              <a:noFill/>
            </p:spPr>
            <p:txBody>
              <a:bodyPr wrap="square" lIns="0" tIns="0" rIns="0" bIns="0" rtlCol="0" anchor="t">
                <a:spAutoFit/>
              </a:bodyPr>
              <a:lstStyle/>
              <a:p>
                <a:pPr indent="-398463"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Seq. gen.</a:t>
                </a:r>
              </a:p>
              <a:p>
                <a:pPr indent="-398463"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Dịch</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thuật</a:t>
                </a:r>
                <a:endPar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endParaRPr>
              </a:p>
              <a:p>
                <a:pPr indent="-398463" algn="ct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Hộp</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thoại</a:t>
                </a: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 QA, IE, IR</a:t>
                </a:r>
              </a:p>
            </p:txBody>
          </p:sp>
        </p:grpSp>
      </p:grpSp>
      <p:sp>
        <p:nvSpPr>
          <p:cNvPr id="86" name="사각형: 둥근 모서리 32">
            <a:extLst>
              <a:ext uri="{FF2B5EF4-FFF2-40B4-BE49-F238E27FC236}">
                <a16:creationId xmlns:a16="http://schemas.microsoft.com/office/drawing/2014/main" id="{9F9FFF6C-7C72-4E08-8072-03F5113CBF51}"/>
              </a:ext>
            </a:extLst>
          </p:cNvPr>
          <p:cNvSpPr/>
          <p:nvPr/>
        </p:nvSpPr>
        <p:spPr>
          <a:xfrm>
            <a:off x="6494495" y="6165304"/>
            <a:ext cx="2973505" cy="21191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vi-VN" altLang="ko-KR" sz="1000" b="1" dirty="0">
                <a:solidFill>
                  <a:schemeClr val="bg1"/>
                </a:solidFill>
                <a:latin typeface="SamsungOne-400" panose="020B0503030303020204" pitchFamily="34" charset="0"/>
                <a:ea typeface="SamsungOne-400" panose="020B0503030303020204" pitchFamily="34" charset="0"/>
              </a:rPr>
              <a:t>Yuxi Li, Học sâu tăng cường, arXiv, 2018</a:t>
            </a:r>
          </a:p>
        </p:txBody>
      </p:sp>
      <p:sp>
        <p:nvSpPr>
          <p:cNvPr id="89" name="직사각형 88">
            <a:extLst>
              <a:ext uri="{FF2B5EF4-FFF2-40B4-BE49-F238E27FC236}">
                <a16:creationId xmlns:a16="http://schemas.microsoft.com/office/drawing/2014/main" id="{EED70D8F-04DC-4D1F-90FE-5CD699031867}"/>
              </a:ext>
            </a:extLst>
          </p:cNvPr>
          <p:cNvSpPr/>
          <p:nvPr/>
        </p:nvSpPr>
        <p:spPr>
          <a:xfrm>
            <a:off x="558800" y="191305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Định </a:t>
            </a:r>
            <a:r>
              <a:rPr lang="en-US" altLang="ko-KR" sz="1400" dirty="0" err="1">
                <a:solidFill>
                  <a:schemeClr val="tx1"/>
                </a:solidFill>
                <a:latin typeface="SamsungOne-400" panose="020B0503030303020204" pitchFamily="34" charset="0"/>
                <a:ea typeface="SamsungOne-400" panose="020B0503030303020204" pitchFamily="34" charset="0"/>
              </a:rPr>
              <a:t>nghĩa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52733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Học tăng cường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5" name="사각형: 둥근 모서리 32">
            <a:extLst>
              <a:ext uri="{FF2B5EF4-FFF2-40B4-BE49-F238E27FC236}">
                <a16:creationId xmlns:a16="http://schemas.microsoft.com/office/drawing/2014/main" id="{9F9FFF6C-7C72-4E08-8072-03F5113CBF51}"/>
              </a:ext>
            </a:extLst>
          </p:cNvPr>
          <p:cNvSpPr/>
          <p:nvPr/>
        </p:nvSpPr>
        <p:spPr>
          <a:xfrm>
            <a:off x="4464860" y="6021288"/>
            <a:ext cx="4337000" cy="20989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https://dimensionless.in/reinforcement-learning-super-mario-alphago/</a:t>
            </a:r>
          </a:p>
        </p:txBody>
      </p:sp>
      <p:grpSp>
        <p:nvGrpSpPr>
          <p:cNvPr id="16" name="그룹 15">
            <a:extLst>
              <a:ext uri="{FF2B5EF4-FFF2-40B4-BE49-F238E27FC236}">
                <a16:creationId xmlns:a16="http://schemas.microsoft.com/office/drawing/2014/main" id="{1F7D45CC-386A-4002-9802-D0547700A954}"/>
              </a:ext>
            </a:extLst>
          </p:cNvPr>
          <p:cNvGrpSpPr/>
          <p:nvPr/>
        </p:nvGrpSpPr>
        <p:grpSpPr>
          <a:xfrm>
            <a:off x="1540130" y="1844824"/>
            <a:ext cx="7261730" cy="4104456"/>
            <a:chOff x="1639045" y="1844824"/>
            <a:chExt cx="6624736" cy="3744416"/>
          </a:xfrm>
        </p:grpSpPr>
        <p:sp>
          <p:nvSpPr>
            <p:cNvPr id="17" name="모서리가 둥근 직사각형 4">
              <a:extLst>
                <a:ext uri="{FF2B5EF4-FFF2-40B4-BE49-F238E27FC236}">
                  <a16:creationId xmlns:a16="http://schemas.microsoft.com/office/drawing/2014/main" id="{4DFDE67C-D62A-41D0-B192-EDC1047F1E12}"/>
                </a:ext>
              </a:extLst>
            </p:cNvPr>
            <p:cNvSpPr/>
            <p:nvPr/>
          </p:nvSpPr>
          <p:spPr>
            <a:xfrm>
              <a:off x="1639045" y="1844824"/>
              <a:ext cx="6624736"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18" name="Picture 16" descr="reinforcement learning alphago 이미지 검색결과&quot;">
              <a:extLst>
                <a:ext uri="{FF2B5EF4-FFF2-40B4-BE49-F238E27FC236}">
                  <a16:creationId xmlns:a16="http://schemas.microsoft.com/office/drawing/2014/main" id="{F59867B3-BCE7-4A8D-9F0E-A952D3A4B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888" y="1913958"/>
              <a:ext cx="6407050" cy="36061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직사각형 18">
            <a:extLst>
              <a:ext uri="{FF2B5EF4-FFF2-40B4-BE49-F238E27FC236}">
                <a16:creationId xmlns:a16="http://schemas.microsoft.com/office/drawing/2014/main" id="{C5F8BFC0-AC03-4BFA-BCC5-DF586F44A30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Định </a:t>
            </a:r>
            <a:r>
              <a:rPr lang="en-US" altLang="ko-KR" sz="1400" dirty="0" err="1">
                <a:solidFill>
                  <a:schemeClr val="tx1"/>
                </a:solidFill>
                <a:latin typeface="SamsungOne-400" panose="020B0503030303020204" pitchFamily="34" charset="0"/>
                <a:ea typeface="SamsungOne-400" panose="020B0503030303020204" pitchFamily="34" charset="0"/>
              </a:rPr>
              <a:t>nghĩa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467582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Kỹ</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trong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tuệ</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nhân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tạo</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7" name="직사각형 26">
            <a:extLst>
              <a:ext uri="{FF2B5EF4-FFF2-40B4-BE49-F238E27FC236}">
                <a16:creationId xmlns:a16="http://schemas.microsoft.com/office/drawing/2014/main" id="{317ADD37-3FB2-47B0-B447-9737FE43177C}"/>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3.1. Trí tuệ nhân tạo biên</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3.2. Hình ảnh và chẩn đoán y khoa</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3.3. Xe tự vận hành</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3.4. Học tăng cường</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3.5. AI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hội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thoại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3.6. GAN, XAI,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đào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p>
          <a:p>
            <a:pPr marL="176213" indent="-176213" fontAlgn="base">
              <a:spcBef>
                <a:spcPct val="0"/>
              </a:spcBef>
              <a:spcAft>
                <a:spcPts val="1000"/>
              </a:spcAft>
              <a:buSzPct val="120000"/>
              <a:buBlip>
                <a:blip r:embed="rId4"/>
              </a:buBlip>
              <a:defRPr/>
            </a:pP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21147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hội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thoại</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63" name="그룹 6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3.5.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hội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65" name="직사각형 6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66" name="사각형: 둥근 모서리 32">
            <a:extLst>
              <a:ext uri="{FF2B5EF4-FFF2-40B4-BE49-F238E27FC236}">
                <a16:creationId xmlns:a16="http://schemas.microsoft.com/office/drawing/2014/main" id="{9F9FFF6C-7C72-4E08-8072-03F5113CBF51}"/>
              </a:ext>
            </a:extLst>
          </p:cNvPr>
          <p:cNvSpPr/>
          <p:nvPr/>
        </p:nvSpPr>
        <p:spPr>
          <a:xfrm>
            <a:off x="7842736" y="6141217"/>
            <a:ext cx="164591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CB Insights, Interactions</a:t>
            </a:r>
          </a:p>
        </p:txBody>
      </p:sp>
      <p:grpSp>
        <p:nvGrpSpPr>
          <p:cNvPr id="67" name="그룹 66"/>
          <p:cNvGrpSpPr/>
          <p:nvPr/>
        </p:nvGrpSpPr>
        <p:grpSpPr>
          <a:xfrm>
            <a:off x="668460" y="2693184"/>
            <a:ext cx="8653977" cy="2499281"/>
            <a:chOff x="774948" y="2883726"/>
            <a:chExt cx="8653977" cy="2499281"/>
          </a:xfrm>
        </p:grpSpPr>
        <p:sp>
          <p:nvSpPr>
            <p:cNvPr id="68" name="직사각형 67"/>
            <p:cNvSpPr/>
            <p:nvPr/>
          </p:nvSpPr>
          <p:spPr>
            <a:xfrm>
              <a:off x="774948" y="3132705"/>
              <a:ext cx="1162553" cy="800219"/>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Xin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chào</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Bixby.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lịch</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cuộc</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họp lúc 10 giờ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sáng</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mai</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a:t>
              </a:r>
            </a:p>
          </p:txBody>
        </p:sp>
        <p:sp>
          <p:nvSpPr>
            <p:cNvPr id="69" name="직사각형 68"/>
            <p:cNvSpPr/>
            <p:nvPr/>
          </p:nvSpPr>
          <p:spPr>
            <a:xfrm>
              <a:off x="7991693" y="3171528"/>
              <a:ext cx="1437232" cy="600164"/>
            </a:xfrm>
            <a:prstGeom prst="rect">
              <a:avLst/>
            </a:prstGeom>
          </p:spPr>
          <p:txBody>
            <a:bodyPr wrap="square" lIns="0" tIns="0" rIns="0" bIns="0" anchor="t">
              <a:spAutoFit/>
            </a:bodyPr>
            <a:lstStyle/>
            <a:p>
              <a:pPr algn="ct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Chắc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chắn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rồi,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tôi</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lịch</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cuộc</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họp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lịch</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bạn.</a:t>
              </a:r>
            </a:p>
          </p:txBody>
        </p:sp>
        <p:grpSp>
          <p:nvGrpSpPr>
            <p:cNvPr id="70" name="그룹 69"/>
            <p:cNvGrpSpPr/>
            <p:nvPr/>
          </p:nvGrpSpPr>
          <p:grpSpPr>
            <a:xfrm>
              <a:off x="2348691" y="4945711"/>
              <a:ext cx="5226458" cy="328319"/>
              <a:chOff x="2277132" y="5340961"/>
              <a:chExt cx="5226458" cy="328319"/>
            </a:xfrm>
          </p:grpSpPr>
          <p:sp>
            <p:nvSpPr>
              <p:cNvPr id="106" name="모서리가 둥근 직사각형 105"/>
              <p:cNvSpPr/>
              <p:nvPr/>
            </p:nvSpPr>
            <p:spPr>
              <a:xfrm>
                <a:off x="2277132" y="5340961"/>
                <a:ext cx="5226458" cy="328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7" name="직사각형 106"/>
              <p:cNvSpPr/>
              <p:nvPr/>
            </p:nvSpPr>
            <p:spPr>
              <a:xfrm>
                <a:off x="2956650" y="5410924"/>
                <a:ext cx="3994188" cy="200055"/>
              </a:xfrm>
              <a:prstGeom prst="rect">
                <a:avLst/>
              </a:prstGeom>
            </p:spPr>
            <p:txBody>
              <a:bodyPr wrap="square" lIns="0" tIns="0" rIns="0" bIns="0" anchor="t">
                <a:spAutoFit/>
              </a:bodyPr>
              <a:lstStyle/>
              <a:p>
                <a:pPr algn="ctr"/>
                <a:r>
                  <a:rPr lang="vi-VN" altLang="ko-KR" sz="1300" dirty="0">
                    <a:solidFill>
                      <a:schemeClr val="tx1">
                        <a:lumMod val="65000"/>
                        <a:lumOff val="35000"/>
                      </a:schemeClr>
                    </a:solidFill>
                    <a:latin typeface="SamsungOne-400" panose="020B0503030303020204" pitchFamily="34" charset="0"/>
                    <a:ea typeface="SamsungOne-400" panose="020B0503030303020204" pitchFamily="34" charset="0"/>
                  </a:rPr>
                  <a:t>Học máy và Mạng nơ-ron học sâu</a:t>
                </a:r>
              </a:p>
            </p:txBody>
          </p:sp>
        </p:grpSp>
        <p:cxnSp>
          <p:nvCxnSpPr>
            <p:cNvPr id="71" name="직선 화살표 연결선 70"/>
            <p:cNvCxnSpPr>
              <a:cxnSpLocks/>
              <a:endCxn id="90" idx="0"/>
            </p:cNvCxnSpPr>
            <p:nvPr/>
          </p:nvCxnSpPr>
          <p:spPr>
            <a:xfrm>
              <a:off x="3212691" y="3665744"/>
              <a:ext cx="0" cy="369383"/>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직선 화살표 연결선 71"/>
            <p:cNvCxnSpPr>
              <a:cxnSpLocks/>
            </p:cNvCxnSpPr>
            <p:nvPr/>
          </p:nvCxnSpPr>
          <p:spPr>
            <a:xfrm>
              <a:off x="7831732" y="3826931"/>
              <a:ext cx="20382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3" name="그룹 72"/>
            <p:cNvGrpSpPr/>
            <p:nvPr/>
          </p:nvGrpSpPr>
          <p:grpSpPr>
            <a:xfrm>
              <a:off x="3629073" y="3199046"/>
              <a:ext cx="1363932" cy="1255773"/>
              <a:chOff x="3524298" y="3277318"/>
              <a:chExt cx="1363932" cy="1255773"/>
            </a:xfrm>
          </p:grpSpPr>
          <p:grpSp>
            <p:nvGrpSpPr>
              <p:cNvPr id="100" name="그룹 99"/>
              <p:cNvGrpSpPr/>
              <p:nvPr/>
            </p:nvGrpSpPr>
            <p:grpSpPr>
              <a:xfrm>
                <a:off x="3524298" y="3277318"/>
                <a:ext cx="1363932" cy="303885"/>
                <a:chOff x="3470958" y="3277318"/>
                <a:chExt cx="1363932" cy="303885"/>
              </a:xfrm>
            </p:grpSpPr>
            <p:cxnSp>
              <p:nvCxnSpPr>
                <p:cNvPr id="104" name="직선 연결선 103"/>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5" name="직선 화살표 연결선 104"/>
                <p:cNvCxnSpPr>
                  <a:cxnSpLocks/>
                  <a:endCxn id="97" idx="0"/>
                </p:cNvCxnSpPr>
                <p:nvPr/>
              </p:nvCxnSpPr>
              <p:spPr>
                <a:xfrm flipH="1">
                  <a:off x="4831160" y="3277318"/>
                  <a:ext cx="3730" cy="303885"/>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101" name="그룹 100"/>
              <p:cNvGrpSpPr/>
              <p:nvPr/>
            </p:nvGrpSpPr>
            <p:grpSpPr>
              <a:xfrm flipV="1">
                <a:off x="3524298" y="4362403"/>
                <a:ext cx="1363932" cy="170688"/>
                <a:chOff x="3470958" y="3277316"/>
                <a:chExt cx="1363932" cy="170688"/>
              </a:xfrm>
            </p:grpSpPr>
            <p:cxnSp>
              <p:nvCxnSpPr>
                <p:cNvPr id="102" name="직선 연결선 101"/>
                <p:cNvCxnSpPr/>
                <p:nvPr/>
              </p:nvCxnSpPr>
              <p:spPr>
                <a:xfrm>
                  <a:off x="3470958" y="3277318"/>
                  <a:ext cx="1360122" cy="1"/>
                </a:xfrm>
                <a:prstGeom prst="line">
                  <a:avLst/>
                </a:prstGeom>
                <a:ln w="12700">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cxnSp>
              <p:nvCxnSpPr>
                <p:cNvPr id="103" name="직선 화살표 연결선 102"/>
                <p:cNvCxnSpPr>
                  <a:cxnSpLocks/>
                  <a:endCxn id="97" idx="2"/>
                </p:cNvCxnSpPr>
                <p:nvPr/>
              </p:nvCxnSpPr>
              <p:spPr>
                <a:xfrm flipH="1">
                  <a:off x="4831160" y="3277316"/>
                  <a:ext cx="3730" cy="170688"/>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cxnSp>
          <p:nvCxnSpPr>
            <p:cNvPr id="74" name="직선 화살표 연결선 73"/>
            <p:cNvCxnSpPr/>
            <p:nvPr/>
          </p:nvCxnSpPr>
          <p:spPr>
            <a:xfrm>
              <a:off x="5665549" y="382693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nvGrpSpPr>
            <p:cNvPr id="75" name="그룹 74"/>
            <p:cNvGrpSpPr/>
            <p:nvPr/>
          </p:nvGrpSpPr>
          <p:grpSpPr>
            <a:xfrm>
              <a:off x="4152414" y="3502931"/>
              <a:ext cx="1673722" cy="781200"/>
              <a:chOff x="4474669" y="4310373"/>
              <a:chExt cx="1673722" cy="781200"/>
            </a:xfrm>
          </p:grpSpPr>
          <p:sp>
            <p:nvSpPr>
              <p:cNvPr id="97" name="모서리가 둥근 직사각형 96"/>
              <p:cNvSpPr/>
              <p:nvPr/>
            </p:nvSpPr>
            <p:spPr>
              <a:xfrm>
                <a:off x="4474669" y="4310373"/>
                <a:ext cx="167372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직사각형 97"/>
              <p:cNvSpPr/>
              <p:nvPr/>
            </p:nvSpPr>
            <p:spPr>
              <a:xfrm>
                <a:off x="4550871" y="4765294"/>
                <a:ext cx="1521316"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TẠO PHẢN XẠ</a:t>
                </a:r>
              </a:p>
            </p:txBody>
          </p:sp>
          <p:sp>
            <p:nvSpPr>
              <p:cNvPr id="99" name="직사각형 98"/>
              <p:cNvSpPr/>
              <p:nvPr/>
            </p:nvSpPr>
            <p:spPr>
              <a:xfrm>
                <a:off x="4550871" y="4489357"/>
                <a:ext cx="1521317" cy="200055"/>
              </a:xfrm>
              <a:prstGeom prst="rect">
                <a:avLst/>
              </a:prstGeom>
            </p:spPr>
            <p:txBody>
              <a:bodyPr wrap="square" lIns="0" tIns="0" rIns="0" bIns="0" anchor="t">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Quản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hộp</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thoại</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grpSp>
        <p:grpSp>
          <p:nvGrpSpPr>
            <p:cNvPr id="76" name="그룹 75"/>
            <p:cNvGrpSpPr/>
            <p:nvPr/>
          </p:nvGrpSpPr>
          <p:grpSpPr>
            <a:xfrm>
              <a:off x="6053832" y="3502931"/>
              <a:ext cx="1645912" cy="781200"/>
              <a:chOff x="4550871" y="4310373"/>
              <a:chExt cx="1645912" cy="781200"/>
            </a:xfrm>
          </p:grpSpPr>
          <p:sp>
            <p:nvSpPr>
              <p:cNvPr id="94" name="모서리가 둥근 직사각형 93"/>
              <p:cNvSpPr/>
              <p:nvPr/>
            </p:nvSpPr>
            <p:spPr>
              <a:xfrm>
                <a:off x="4550871" y="4310373"/>
                <a:ext cx="1645912"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5" name="직사각형 94"/>
              <p:cNvSpPr/>
              <p:nvPr/>
            </p:nvSpPr>
            <p:spPr>
              <a:xfrm>
                <a:off x="4613168" y="4825970"/>
                <a:ext cx="1521318" cy="184666"/>
              </a:xfrm>
              <a:prstGeom prst="rect">
                <a:avLst/>
              </a:prstGeom>
              <a:solidFill>
                <a:srgbClr val="0077C8"/>
              </a:solidFill>
            </p:spPr>
            <p:txBody>
              <a:bodyPr wrap="square" lIns="0" tIns="0" rIns="0" bIns="0" anchor="t">
                <a:spAutoFit/>
              </a:bodyPr>
              <a:lstStyle/>
              <a:p>
                <a:pPr algn="ctr"/>
                <a:r>
                  <a:rPr lang="vi-VN" altLang="ko-KR" sz="1200" dirty="0">
                    <a:solidFill>
                      <a:schemeClr val="bg1"/>
                    </a:solidFill>
                    <a:latin typeface="SamsungOne-700" panose="020B0803030303020204" pitchFamily="34" charset="0"/>
                    <a:ea typeface="SamsungOne-700" panose="020B0803030303020204" pitchFamily="34" charset="0"/>
                  </a:rPr>
                  <a:t>ĐƯA RA PHẢN XẠ </a:t>
                </a:r>
              </a:p>
            </p:txBody>
          </p:sp>
          <p:sp>
            <p:nvSpPr>
              <p:cNvPr id="96" name="직사각형 95"/>
              <p:cNvSpPr/>
              <p:nvPr/>
            </p:nvSpPr>
            <p:spPr>
              <a:xfrm>
                <a:off x="4631432" y="4381752"/>
                <a:ext cx="1479288" cy="400110"/>
              </a:xfrm>
              <a:prstGeom prst="rect">
                <a:avLst/>
              </a:prstGeom>
            </p:spPr>
            <p:txBody>
              <a:bodyPr wrap="square" lIns="0" tIns="0" rIns="0" bIns="0" anchor="t">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nhiên</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grpSp>
        <p:grpSp>
          <p:nvGrpSpPr>
            <p:cNvPr id="77" name="그룹 76"/>
            <p:cNvGrpSpPr/>
            <p:nvPr/>
          </p:nvGrpSpPr>
          <p:grpSpPr>
            <a:xfrm>
              <a:off x="1956435" y="2883726"/>
              <a:ext cx="2136873" cy="1932601"/>
              <a:chOff x="1851660" y="2982786"/>
              <a:chExt cx="2136873" cy="1932601"/>
            </a:xfrm>
          </p:grpSpPr>
          <p:grpSp>
            <p:nvGrpSpPr>
              <p:cNvPr id="80" name="그룹 79"/>
              <p:cNvGrpSpPr/>
              <p:nvPr/>
            </p:nvGrpSpPr>
            <p:grpSpPr>
              <a:xfrm>
                <a:off x="1851660" y="4134187"/>
                <a:ext cx="2136873" cy="781200"/>
                <a:chOff x="1958340" y="4134187"/>
                <a:chExt cx="2136873" cy="781200"/>
              </a:xfrm>
            </p:grpSpPr>
            <p:grpSp>
              <p:nvGrpSpPr>
                <p:cNvPr id="88" name="그룹 87"/>
                <p:cNvGrpSpPr/>
                <p:nvPr/>
              </p:nvGrpSpPr>
              <p:grpSpPr>
                <a:xfrm>
                  <a:off x="2323501" y="4134187"/>
                  <a:ext cx="1771712" cy="781200"/>
                  <a:chOff x="2323501" y="4869127"/>
                  <a:chExt cx="1771712" cy="781200"/>
                </a:xfrm>
              </p:grpSpPr>
              <p:sp>
                <p:nvSpPr>
                  <p:cNvPr id="90" name="모서리가 둥근 직사각형 89"/>
                  <p:cNvSpPr/>
                  <p:nvPr/>
                </p:nvSpPr>
                <p:spPr>
                  <a:xfrm>
                    <a:off x="2350596" y="4869127"/>
                    <a:ext cx="1728000" cy="781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1" name="그룹 90"/>
                  <p:cNvGrpSpPr/>
                  <p:nvPr/>
                </p:nvGrpSpPr>
                <p:grpSpPr>
                  <a:xfrm>
                    <a:off x="2323501" y="5034147"/>
                    <a:ext cx="1771712" cy="531302"/>
                    <a:chOff x="2323501" y="5029285"/>
                    <a:chExt cx="1771712" cy="531302"/>
                  </a:xfrm>
                </p:grpSpPr>
                <p:sp>
                  <p:nvSpPr>
                    <p:cNvPr id="92" name="직사각형 91"/>
                    <p:cNvSpPr/>
                    <p:nvPr/>
                  </p:nvSpPr>
                  <p:spPr>
                    <a:xfrm>
                      <a:off x="2495110" y="5375921"/>
                      <a:ext cx="1438972"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LĨNH HỘI</a:t>
                      </a:r>
                    </a:p>
                  </p:txBody>
                </p:sp>
                <p:sp>
                  <p:nvSpPr>
                    <p:cNvPr id="93" name="직사각형 92"/>
                    <p:cNvSpPr/>
                    <p:nvPr/>
                  </p:nvSpPr>
                  <p:spPr>
                    <a:xfrm>
                      <a:off x="2323501" y="5029285"/>
                      <a:ext cx="1771712" cy="200055"/>
                    </a:xfrm>
                    <a:prstGeom prst="rect">
                      <a:avLst/>
                    </a:prstGeom>
                  </p:spPr>
                  <p:txBody>
                    <a:bodyPr wrap="square" lIns="0" tIns="0" rIns="0" bIns="0" anchor="t">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Hiểu</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nhiên</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grpSp>
            </p:grpSp>
            <p:cxnSp>
              <p:nvCxnSpPr>
                <p:cNvPr id="89" name="직선 화살표 연결선 88"/>
                <p:cNvCxnSpPr/>
                <p:nvPr/>
              </p:nvCxnSpPr>
              <p:spPr>
                <a:xfrm>
                  <a:off x="1958340" y="441206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nvGrpSpPr>
              <p:cNvPr id="81" name="그룹 80"/>
              <p:cNvGrpSpPr/>
              <p:nvPr/>
            </p:nvGrpSpPr>
            <p:grpSpPr>
              <a:xfrm>
                <a:off x="1851660" y="2982786"/>
                <a:ext cx="2120256" cy="781135"/>
                <a:chOff x="1958340" y="2982786"/>
                <a:chExt cx="2120256" cy="781135"/>
              </a:xfrm>
            </p:grpSpPr>
            <p:grpSp>
              <p:nvGrpSpPr>
                <p:cNvPr id="82" name="그룹 81"/>
                <p:cNvGrpSpPr/>
                <p:nvPr/>
              </p:nvGrpSpPr>
              <p:grpSpPr>
                <a:xfrm>
                  <a:off x="2350596" y="2982786"/>
                  <a:ext cx="1728000" cy="781135"/>
                  <a:chOff x="2350596" y="2883726"/>
                  <a:chExt cx="1728000" cy="781135"/>
                </a:xfrm>
              </p:grpSpPr>
              <p:sp>
                <p:nvSpPr>
                  <p:cNvPr id="84" name="모서리가 둥근 직사각형 83"/>
                  <p:cNvSpPr/>
                  <p:nvPr/>
                </p:nvSpPr>
                <p:spPr>
                  <a:xfrm>
                    <a:off x="2350596" y="2883726"/>
                    <a:ext cx="1728000" cy="78113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5" name="그룹 84"/>
                  <p:cNvGrpSpPr/>
                  <p:nvPr/>
                </p:nvGrpSpPr>
                <p:grpSpPr>
                  <a:xfrm>
                    <a:off x="2383812" y="2991261"/>
                    <a:ext cx="1661568" cy="628142"/>
                    <a:chOff x="2383812" y="2986399"/>
                    <a:chExt cx="1661568" cy="628142"/>
                  </a:xfrm>
                </p:grpSpPr>
                <p:sp>
                  <p:nvSpPr>
                    <p:cNvPr id="86" name="직사각형 85"/>
                    <p:cNvSpPr/>
                    <p:nvPr/>
                  </p:nvSpPr>
                  <p:spPr>
                    <a:xfrm>
                      <a:off x="2814591" y="3429875"/>
                      <a:ext cx="800011" cy="184666"/>
                    </a:xfrm>
                    <a:prstGeom prst="rect">
                      <a:avLst/>
                    </a:prstGeom>
                    <a:solidFill>
                      <a:srgbClr val="0077C8"/>
                    </a:solidFill>
                  </p:spPr>
                  <p:txBody>
                    <a:bodyPr wrap="square" lIns="0" tIns="0" rIns="0" bIns="0" anchor="t">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NGHE</a:t>
                      </a:r>
                    </a:p>
                  </p:txBody>
                </p:sp>
                <p:sp>
                  <p:nvSpPr>
                    <p:cNvPr id="87" name="직사각형 86"/>
                    <p:cNvSpPr/>
                    <p:nvPr/>
                  </p:nvSpPr>
                  <p:spPr>
                    <a:xfrm>
                      <a:off x="2383812" y="2986399"/>
                      <a:ext cx="1661568" cy="400110"/>
                    </a:xfrm>
                    <a:prstGeom prst="rect">
                      <a:avLst/>
                    </a:prstGeom>
                  </p:spPr>
                  <p:txBody>
                    <a:bodyPr wrap="square" lIns="0" tIns="0" rIns="0" bIns="0" anchor="t">
                      <a:spAutoFit/>
                    </a:bodyPr>
                    <a:lstStyle/>
                    <a:p>
                      <a:pPr algn="ct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giọng</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nói</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65000"/>
                              <a:lumOff val="35000"/>
                            </a:schemeClr>
                          </a:solidFill>
                          <a:latin typeface="SamsungOne-400" panose="020B0503030303020204" pitchFamily="34" charset="0"/>
                          <a:ea typeface="SamsungOne-400" panose="020B0503030303020204" pitchFamily="34" charset="0"/>
                        </a:rPr>
                        <a:t>động</a:t>
                      </a:r>
                      <a:endParaRPr lang="en-US" altLang="ko-KR" sz="1300" dirty="0">
                        <a:solidFill>
                          <a:schemeClr val="tx1">
                            <a:lumMod val="65000"/>
                            <a:lumOff val="35000"/>
                          </a:schemeClr>
                        </a:solidFill>
                        <a:latin typeface="SamsungOne-400" panose="020B0503030303020204" pitchFamily="34" charset="0"/>
                        <a:ea typeface="SamsungOne-400" panose="020B0503030303020204" pitchFamily="34" charset="0"/>
                      </a:endParaRPr>
                    </a:p>
                  </p:txBody>
                </p:sp>
              </p:grpSp>
            </p:grpSp>
            <p:cxnSp>
              <p:nvCxnSpPr>
                <p:cNvPr id="83" name="직선 화살표 연결선 82"/>
                <p:cNvCxnSpPr/>
                <p:nvPr/>
              </p:nvCxnSpPr>
              <p:spPr>
                <a:xfrm>
                  <a:off x="1958340" y="3439921"/>
                  <a:ext cx="360000" cy="0"/>
                </a:xfrm>
                <a:prstGeom prst="straightConnector1">
                  <a:avLst/>
                </a:prstGeom>
                <a:ln w="12700">
                  <a:solidFill>
                    <a:schemeClr val="bg1">
                      <a:lumMod val="65000"/>
                    </a:schemeClr>
                  </a:solidFill>
                  <a:headEnd type="none"/>
                  <a:tailEnd type="triangle"/>
                </a:ln>
              </p:spPr>
              <p:style>
                <a:lnRef idx="1">
                  <a:schemeClr val="dk1"/>
                </a:lnRef>
                <a:fillRef idx="0">
                  <a:schemeClr val="dk1"/>
                </a:fillRef>
                <a:effectRef idx="0">
                  <a:schemeClr val="dk1"/>
                </a:effectRef>
                <a:fontRef idx="minor">
                  <a:schemeClr val="tx1"/>
                </a:fontRef>
              </p:style>
            </p:cxnSp>
          </p:grpSp>
        </p:grpSp>
        <p:pic>
          <p:nvPicPr>
            <p:cNvPr id="78" name="그림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203" y="3874242"/>
              <a:ext cx="696978" cy="1508765"/>
            </a:xfrm>
            <a:prstGeom prst="rect">
              <a:avLst/>
            </a:prstGeom>
          </p:spPr>
        </p:pic>
        <p:pic>
          <p:nvPicPr>
            <p:cNvPr id="79" name="그림 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8065" y="4033190"/>
              <a:ext cx="1008395" cy="1292466"/>
            </a:xfrm>
            <a:prstGeom prst="rect">
              <a:avLst/>
            </a:prstGeom>
          </p:spPr>
        </p:pic>
      </p:grpSp>
      <p:sp>
        <p:nvSpPr>
          <p:cNvPr id="52" name="직사각형 51">
            <a:extLst>
              <a:ext uri="{FF2B5EF4-FFF2-40B4-BE49-F238E27FC236}">
                <a16:creationId xmlns:a16="http://schemas.microsoft.com/office/drawing/2014/main" id="{A5D550C6-9100-4D00-AF62-D234B2388733}"/>
              </a:ext>
            </a:extLst>
          </p:cNvPr>
          <p:cNvSpPr/>
          <p:nvPr/>
        </p:nvSpPr>
        <p:spPr>
          <a:xfrm>
            <a:off x="558800" y="191305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giọng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nói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76315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Tập con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5" name="직사각형 2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Phân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Tập con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7" name="직사각형 3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8" name="그룹 37"/>
          <p:cNvGrpSpPr/>
          <p:nvPr/>
        </p:nvGrpSpPr>
        <p:grpSpPr>
          <a:xfrm>
            <a:off x="947560" y="2084581"/>
            <a:ext cx="8009861" cy="3842208"/>
            <a:chOff x="957064" y="2025539"/>
            <a:chExt cx="8009861" cy="3842208"/>
          </a:xfrm>
        </p:grpSpPr>
        <p:sp>
          <p:nvSpPr>
            <p:cNvPr id="39" name="타원 30">
              <a:extLst>
                <a:ext uri="{FF2B5EF4-FFF2-40B4-BE49-F238E27FC236}">
                  <a16:creationId xmlns:a16="http://schemas.microsoft.com/office/drawing/2014/main" id="{2AAE14DE-2335-4B55-8D9E-23EF6F27A672}"/>
                </a:ext>
              </a:extLst>
            </p:cNvPr>
            <p:cNvSpPr/>
            <p:nvPr/>
          </p:nvSpPr>
          <p:spPr>
            <a:xfrm>
              <a:off x="5107591" y="2025539"/>
              <a:ext cx="3859334" cy="3842208"/>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1">
              <a:extLst>
                <a:ext uri="{FF2B5EF4-FFF2-40B4-BE49-F238E27FC236}">
                  <a16:creationId xmlns:a16="http://schemas.microsoft.com/office/drawing/2014/main" id="{AF8DF16B-D30A-495A-A65E-CFC8181760C6}"/>
                </a:ext>
              </a:extLst>
            </p:cNvPr>
            <p:cNvSpPr/>
            <p:nvPr/>
          </p:nvSpPr>
          <p:spPr>
            <a:xfrm>
              <a:off x="5579933" y="2920758"/>
              <a:ext cx="2914650" cy="2914650"/>
            </a:xfrm>
            <a:prstGeom prst="ellipse">
              <a:avLst/>
            </a:prstGeom>
            <a:solidFill>
              <a:srgbClr val="3366CC"/>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32">
              <a:extLst>
                <a:ext uri="{FF2B5EF4-FFF2-40B4-BE49-F238E27FC236}">
                  <a16:creationId xmlns:a16="http://schemas.microsoft.com/office/drawing/2014/main" id="{B94F007B-02DF-42EB-87FE-F825D7E9D36E}"/>
                </a:ext>
              </a:extLst>
            </p:cNvPr>
            <p:cNvSpPr/>
            <p:nvPr/>
          </p:nvSpPr>
          <p:spPr>
            <a:xfrm>
              <a:off x="6245564" y="4213269"/>
              <a:ext cx="1583388" cy="1583386"/>
            </a:xfrm>
            <a:prstGeom prst="ellipse">
              <a:avLst/>
            </a:prstGeom>
            <a:solidFill>
              <a:srgbClr val="193EB0"/>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Rectangle 15">
              <a:extLst>
                <a:ext uri="{FF2B5EF4-FFF2-40B4-BE49-F238E27FC236}">
                  <a16:creationId xmlns:a16="http://schemas.microsoft.com/office/drawing/2014/main" id="{5339F32C-C949-4355-A280-DFA2D8C66AE5}"/>
                </a:ext>
              </a:extLst>
            </p:cNvPr>
            <p:cNvSpPr/>
            <p:nvPr/>
          </p:nvSpPr>
          <p:spPr>
            <a:xfrm>
              <a:off x="957065" y="2420322"/>
              <a:ext cx="3117265" cy="646331"/>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vi-VN" altLang="ko-KR" sz="1400" dirty="0">
                  <a:solidFill>
                    <a:srgbClr val="1429A0"/>
                  </a:solidFill>
                  <a:latin typeface="SamsungOne-700" panose="020B0803030303020204" pitchFamily="34" charset="0"/>
                  <a:ea typeface="SamsungOne-700" panose="020B0803030303020204" pitchFamily="34" charset="0"/>
                </a:rPr>
                <a:t>Trí tuệ nhân tạo</a:t>
              </a:r>
            </a:p>
            <a:p>
              <a:pPr marL="398463" indent="-398463" algn="ctr"/>
              <a:r>
                <a:rPr lang="vi-VN" altLang="ko-KR" sz="1400" dirty="0">
                  <a:latin typeface="SamsungOne-700" panose="020B0803030303020204" pitchFamily="34" charset="0"/>
                  <a:ea typeface="SamsungOne-700" panose="020B0803030303020204" pitchFamily="34" charset="0"/>
                </a:rPr>
                <a:t>Bất kỳ kỹ thuật nào cho phép máy tính bắt chước hành vi của con người.</a:t>
              </a:r>
            </a:p>
          </p:txBody>
        </p:sp>
        <p:sp>
          <p:nvSpPr>
            <p:cNvPr id="43" name="Rectangle 15">
              <a:extLst>
                <a:ext uri="{FF2B5EF4-FFF2-40B4-BE49-F238E27FC236}">
                  <a16:creationId xmlns:a16="http://schemas.microsoft.com/office/drawing/2014/main" id="{3F147896-EC2F-4C3E-915B-515BE004BDCD}"/>
                </a:ext>
              </a:extLst>
            </p:cNvPr>
            <p:cNvSpPr/>
            <p:nvPr/>
          </p:nvSpPr>
          <p:spPr>
            <a:xfrm>
              <a:off x="957065" y="3496770"/>
              <a:ext cx="3117265" cy="861774"/>
            </a:xfrm>
            <a:prstGeom prst="rect">
              <a:avLst/>
            </a:prstGeom>
          </p:spPr>
          <p:txBody>
            <a:bodyPr wrap="square" lIns="0" tIns="0" rIns="0" bIns="0">
              <a:spAutoFit/>
              <a:scene3d>
                <a:camera prst="orthographicFront"/>
                <a:lightRig rig="threePt" dir="t"/>
              </a:scene3d>
              <a:sp3d>
                <a:bevelT w="0" h="6350"/>
              </a:sp3d>
            </a:bodyPr>
            <a:lstStyle/>
            <a:p>
              <a:pPr algn="ctr"/>
              <a:r>
                <a:rPr lang="vi-VN" altLang="ko-KR" sz="1400" dirty="0">
                  <a:solidFill>
                    <a:srgbClr val="1429A0"/>
                  </a:solidFill>
                  <a:latin typeface="SamsungOne-700" panose="020B0803030303020204" pitchFamily="34" charset="0"/>
                  <a:ea typeface="SamsungOne-700" panose="020B0803030303020204" pitchFamily="34" charset="0"/>
                </a:rPr>
                <a:t>Học máy</a:t>
              </a:r>
            </a:p>
            <a:p>
              <a:pPr algn="ctr"/>
              <a:r>
                <a:rPr lang="vi-VN" altLang="ko-KR" sz="1400" dirty="0">
                  <a:latin typeface="SamsungOne-700" panose="020B0803030303020204" pitchFamily="34" charset="0"/>
                  <a:ea typeface="SamsungOne-700" panose="020B0803030303020204" pitchFamily="34" charset="0"/>
                </a:rPr>
                <a:t>Tập con kỹ thuật trí tuệ nhân tạo sử dụng</a:t>
              </a:r>
              <a:r>
                <a:rPr lang="en-US" altLang="ko-KR" sz="1400" dirty="0">
                  <a:latin typeface="SamsungOne-700" panose="020B0803030303020204" pitchFamily="34" charset="0"/>
                  <a:ea typeface="SamsungOne-700" panose="020B0803030303020204" pitchFamily="34" charset="0"/>
                </a:rPr>
                <a:t> </a:t>
              </a:r>
              <a:r>
                <a:rPr lang="vi-VN" altLang="ko-KR" sz="1400" dirty="0">
                  <a:latin typeface="SamsungOne-700" panose="020B0803030303020204" pitchFamily="34" charset="0"/>
                  <a:ea typeface="SamsungOne-700" panose="020B0803030303020204" pitchFamily="34" charset="0"/>
                </a:rPr>
                <a:t>các phương thức thống kê cho phép</a:t>
              </a:r>
              <a:r>
                <a:rPr lang="en-US" altLang="ko-KR" sz="1400" dirty="0">
                  <a:latin typeface="SamsungOne-700" panose="020B0803030303020204" pitchFamily="34" charset="0"/>
                  <a:ea typeface="SamsungOne-700" panose="020B0803030303020204" pitchFamily="34" charset="0"/>
                </a:rPr>
                <a:t> </a:t>
              </a:r>
              <a:r>
                <a:rPr lang="vi-VN" altLang="ko-KR" sz="1400" dirty="0">
                  <a:latin typeface="SamsungOne-700" panose="020B0803030303020204" pitchFamily="34" charset="0"/>
                  <a:ea typeface="SamsungOne-700" panose="020B0803030303020204" pitchFamily="34" charset="0"/>
                </a:rPr>
                <a:t>máy móc cải tiến dựa trên kinh</a:t>
              </a:r>
              <a:r>
                <a:rPr lang="en-US" altLang="ko-KR" sz="1400" dirty="0">
                  <a:latin typeface="SamsungOne-700" panose="020B0803030303020204" pitchFamily="34" charset="0"/>
                  <a:ea typeface="SamsungOne-700" panose="020B0803030303020204" pitchFamily="34" charset="0"/>
                </a:rPr>
                <a:t> </a:t>
              </a:r>
              <a:r>
                <a:rPr lang="vi-VN" altLang="ko-KR" sz="1400" dirty="0">
                  <a:latin typeface="SamsungOne-700" panose="020B0803030303020204" pitchFamily="34" charset="0"/>
                  <a:ea typeface="SamsungOne-700" panose="020B0803030303020204" pitchFamily="34" charset="0"/>
                </a:rPr>
                <a:t>nghiệm.</a:t>
              </a:r>
            </a:p>
          </p:txBody>
        </p:sp>
        <p:sp>
          <p:nvSpPr>
            <p:cNvPr id="44" name="Rectangle 15">
              <a:extLst>
                <a:ext uri="{FF2B5EF4-FFF2-40B4-BE49-F238E27FC236}">
                  <a16:creationId xmlns:a16="http://schemas.microsoft.com/office/drawing/2014/main" id="{4902FA96-6742-4A92-86FE-65D1009270EF}"/>
                </a:ext>
              </a:extLst>
            </p:cNvPr>
            <p:cNvSpPr/>
            <p:nvPr/>
          </p:nvSpPr>
          <p:spPr>
            <a:xfrm>
              <a:off x="957064" y="4815371"/>
              <a:ext cx="3117265" cy="646331"/>
            </a:xfrm>
            <a:prstGeom prst="rect">
              <a:avLst/>
            </a:prstGeom>
          </p:spPr>
          <p:txBody>
            <a:bodyPr wrap="square" lIns="0" tIns="0" rIns="0" bIns="0">
              <a:spAutoFit/>
              <a:scene3d>
                <a:camera prst="orthographicFront"/>
                <a:lightRig rig="threePt" dir="t"/>
              </a:scene3d>
              <a:sp3d>
                <a:bevelT w="0" h="6350"/>
              </a:sp3d>
            </a:bodyPr>
            <a:lstStyle/>
            <a:p>
              <a:pPr algn="ctr"/>
              <a:r>
                <a:rPr lang="vi-VN" altLang="ko-KR" sz="1400" dirty="0">
                  <a:solidFill>
                    <a:srgbClr val="1429A0"/>
                  </a:solidFill>
                  <a:latin typeface="SamsungOne-700" panose="020B0803030303020204" pitchFamily="34" charset="0"/>
                  <a:ea typeface="SamsungOne-700" panose="020B0803030303020204" pitchFamily="34" charset="0"/>
                </a:rPr>
                <a:t>Học sâu</a:t>
              </a:r>
            </a:p>
            <a:p>
              <a:pPr algn="ctr"/>
              <a:r>
                <a:rPr lang="vi-VN" altLang="ko-KR" sz="1400" dirty="0">
                  <a:latin typeface="SamsungOne-700" panose="020B0803030303020204" pitchFamily="34" charset="0"/>
                  <a:ea typeface="SamsungOne-700" panose="020B0803030303020204" pitchFamily="34" charset="0"/>
                </a:rPr>
                <a:t>Tập con học máy giúp điện toán của các mạng nơ-ron đa tầng trở nên khả thi.</a:t>
              </a:r>
            </a:p>
          </p:txBody>
        </p:sp>
        <p:sp>
          <p:nvSpPr>
            <p:cNvPr id="45" name="Rectangle 15">
              <a:extLst>
                <a:ext uri="{FF2B5EF4-FFF2-40B4-BE49-F238E27FC236}">
                  <a16:creationId xmlns:a16="http://schemas.microsoft.com/office/drawing/2014/main" id="{446B7C03-E535-4FAC-879F-DA57046326E6}"/>
                </a:ext>
              </a:extLst>
            </p:cNvPr>
            <p:cNvSpPr/>
            <p:nvPr/>
          </p:nvSpPr>
          <p:spPr>
            <a:xfrm>
              <a:off x="5925849" y="2606152"/>
              <a:ext cx="222281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err="1">
                  <a:solidFill>
                    <a:schemeClr val="bg1"/>
                  </a:solidFill>
                  <a:latin typeface="SamsungOne-700" panose="020B0803030303020204" pitchFamily="34" charset="0"/>
                  <a:ea typeface="SamsungOne-700" panose="020B0803030303020204" pitchFamily="34" charset="0"/>
                </a:rPr>
                <a:t>Trí</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tuệ</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nhân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tạo</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46" name="Rectangle 15">
              <a:extLst>
                <a:ext uri="{FF2B5EF4-FFF2-40B4-BE49-F238E27FC236}">
                  <a16:creationId xmlns:a16="http://schemas.microsoft.com/office/drawing/2014/main" id="{968873D8-F257-4A8C-A4DD-EB3C1BD07678}"/>
                </a:ext>
              </a:extLst>
            </p:cNvPr>
            <p:cNvSpPr/>
            <p:nvPr/>
          </p:nvSpPr>
          <p:spPr>
            <a:xfrm>
              <a:off x="6161730" y="3716508"/>
              <a:ext cx="1751057"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err="1">
                  <a:solidFill>
                    <a:schemeClr val="bg1"/>
                  </a:solidFill>
                  <a:latin typeface="SamsungOne-700" panose="020B0803030303020204" pitchFamily="34" charset="0"/>
                  <a:ea typeface="SamsungOne-700" panose="020B0803030303020204" pitchFamily="34" charset="0"/>
                </a:rPr>
                <a:t>Học</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máy</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47" name="Rectangle 15">
              <a:extLst>
                <a:ext uri="{FF2B5EF4-FFF2-40B4-BE49-F238E27FC236}">
                  <a16:creationId xmlns:a16="http://schemas.microsoft.com/office/drawing/2014/main" id="{F8C9E109-413E-46F2-822A-D03F927418FE}"/>
                </a:ext>
              </a:extLst>
            </p:cNvPr>
            <p:cNvSpPr/>
            <p:nvPr/>
          </p:nvSpPr>
          <p:spPr>
            <a:xfrm>
              <a:off x="6313359" y="5056375"/>
              <a:ext cx="1447798" cy="215444"/>
            </a:xfrm>
            <a:prstGeom prst="rect">
              <a:avLst/>
            </a:prstGeom>
          </p:spPr>
          <p:txBody>
            <a:bodyPr wrap="square" lIns="0" tIns="0" rIns="0" bIns="0">
              <a:spAutoFit/>
              <a:scene3d>
                <a:camera prst="orthographicFront"/>
                <a:lightRig rig="threePt" dir="t"/>
              </a:scene3d>
              <a:sp3d>
                <a:bevelT w="0" h="6350"/>
              </a:sp3d>
            </a:bodyPr>
            <a:lstStyle/>
            <a:p>
              <a:pPr marL="398463" indent="-398463" algn="ctr"/>
              <a:r>
                <a:rPr lang="en-US" altLang="ko-KR" sz="1400" dirty="0" err="1">
                  <a:solidFill>
                    <a:schemeClr val="bg1"/>
                  </a:solidFill>
                  <a:latin typeface="SamsungOne-700" panose="020B0803030303020204" pitchFamily="34" charset="0"/>
                  <a:ea typeface="SamsungOne-700" panose="020B0803030303020204" pitchFamily="34" charset="0"/>
                </a:rPr>
                <a:t>Học</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sâu</a:t>
              </a:r>
              <a:endParaRPr lang="en-US" altLang="ko-KR" sz="1400" dirty="0">
                <a:solidFill>
                  <a:schemeClr val="bg1"/>
                </a:solidFill>
                <a:latin typeface="SamsungOne-700" panose="020B0803030303020204" pitchFamily="34" charset="0"/>
                <a:ea typeface="SamsungOne-700" panose="020B0803030303020204" pitchFamily="34" charset="0"/>
              </a:endParaRPr>
            </a:p>
          </p:txBody>
        </p:sp>
        <p:cxnSp>
          <p:nvCxnSpPr>
            <p:cNvPr id="48" name="Straight Connector 3">
              <a:extLst>
                <a:ext uri="{FF2B5EF4-FFF2-40B4-BE49-F238E27FC236}">
                  <a16:creationId xmlns:a16="http://schemas.microsoft.com/office/drawing/2014/main" id="{DD16E453-C926-4E93-896D-5F8610DD4808}"/>
                </a:ext>
              </a:extLst>
            </p:cNvPr>
            <p:cNvCxnSpPr/>
            <p:nvPr/>
          </p:nvCxnSpPr>
          <p:spPr>
            <a:xfrm>
              <a:off x="4175470" y="2728098"/>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24">
              <a:extLst>
                <a:ext uri="{FF2B5EF4-FFF2-40B4-BE49-F238E27FC236}">
                  <a16:creationId xmlns:a16="http://schemas.microsoft.com/office/drawing/2014/main" id="{977FD900-E88B-497A-A76A-CC2F88DFC1A9}"/>
                </a:ext>
              </a:extLst>
            </p:cNvPr>
            <p:cNvCxnSpPr/>
            <p:nvPr/>
          </p:nvCxnSpPr>
          <p:spPr>
            <a:xfrm>
              <a:off x="4175470" y="3848672"/>
              <a:ext cx="1864242"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25">
              <a:extLst>
                <a:ext uri="{FF2B5EF4-FFF2-40B4-BE49-F238E27FC236}">
                  <a16:creationId xmlns:a16="http://schemas.microsoft.com/office/drawing/2014/main" id="{863BB8EC-31A6-4853-838E-1296017C90DF}"/>
                </a:ext>
              </a:extLst>
            </p:cNvPr>
            <p:cNvCxnSpPr>
              <a:cxnSpLocks/>
            </p:cNvCxnSpPr>
            <p:nvPr/>
          </p:nvCxnSpPr>
          <p:spPr>
            <a:xfrm>
              <a:off x="4175470" y="5123147"/>
              <a:ext cx="2189653"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Picture 2" descr="C:\Users\USER\Downloads\artificial-intellige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69" y="21532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C:\Users\USER\Downloads\machine-learn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5069" y="3212976"/>
              <a:ext cx="404378" cy="40437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Users\USER\Downloads\deep-learn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069" y="4528517"/>
              <a:ext cx="404378" cy="40437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사각형: 둥근 모서리 32">
            <a:extLst>
              <a:ext uri="{FF2B5EF4-FFF2-40B4-BE49-F238E27FC236}">
                <a16:creationId xmlns:a16="http://schemas.microsoft.com/office/drawing/2014/main" id="{9F9FFF6C-7C72-4E08-8072-03F5113CBF51}"/>
              </a:ext>
            </a:extLst>
          </p:cNvPr>
          <p:cNvSpPr/>
          <p:nvPr/>
        </p:nvSpPr>
        <p:spPr>
          <a:xfrm>
            <a:off x="7831732" y="5895079"/>
            <a:ext cx="1412165" cy="21236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err="1">
                <a:solidFill>
                  <a:schemeClr val="bg1"/>
                </a:solidFill>
                <a:latin typeface="SamsungOne-400" panose="020B0503030303020204" pitchFamily="34" charset="0"/>
                <a:ea typeface="SamsungOne-400" panose="020B0503030303020204" pitchFamily="34" charset="0"/>
              </a:rPr>
              <a:t>Nguồn</a:t>
            </a:r>
            <a:r>
              <a:rPr lang="en-US" altLang="ko-KR" sz="1000" b="1" dirty="0">
                <a:solidFill>
                  <a:schemeClr val="bg1"/>
                </a:solidFill>
                <a:latin typeface="SamsungOne-400" panose="020B0503030303020204" pitchFamily="34" charset="0"/>
                <a:ea typeface="SamsungOne-400" panose="020B0503030303020204" pitchFamily="34" charset="0"/>
              </a:rPr>
              <a:t>: KD Nuggets</a:t>
            </a:r>
          </a:p>
        </p:txBody>
      </p:sp>
      <p:sp>
        <p:nvSpPr>
          <p:cNvPr id="30" name="직사각형 29">
            <a:extLst>
              <a:ext uri="{FF2B5EF4-FFF2-40B4-BE49-F238E27FC236}">
                <a16:creationId xmlns:a16="http://schemas.microsoft.com/office/drawing/2014/main" id="{170673B7-C017-4A38-A3DD-2AB27F64DA7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a:solidFill>
                  <a:schemeClr val="tx1"/>
                </a:solidFill>
                <a:latin typeface="SamsungOne-400" panose="020B0503030303020204" pitchFamily="34" charset="0"/>
                <a:ea typeface="SamsungOne-400" panose="020B0503030303020204" pitchFamily="34" charset="0"/>
              </a:rPr>
              <a:t>Tập con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229571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3.5. 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hội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6" name="직사각형 3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40" name="사각형: 둥근 모서리 32">
            <a:extLst>
              <a:ext uri="{FF2B5EF4-FFF2-40B4-BE49-F238E27FC236}">
                <a16:creationId xmlns:a16="http://schemas.microsoft.com/office/drawing/2014/main" id="{9F9FFF6C-7C72-4E08-8072-03F5113CBF51}"/>
              </a:ext>
            </a:extLst>
          </p:cNvPr>
          <p:cNvSpPr/>
          <p:nvPr/>
        </p:nvSpPr>
        <p:spPr>
          <a:xfrm>
            <a:off x="8150678" y="6135487"/>
            <a:ext cx="1317322"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CB Insights, Google</a:t>
            </a:r>
          </a:p>
        </p:txBody>
      </p:sp>
      <p:grpSp>
        <p:nvGrpSpPr>
          <p:cNvPr id="41" name="Group 11">
            <a:extLst>
              <a:ext uri="{FF2B5EF4-FFF2-40B4-BE49-F238E27FC236}">
                <a16:creationId xmlns:a16="http://schemas.microsoft.com/office/drawing/2014/main" id="{19ADE8EF-A352-4858-8150-41D131E4291E}"/>
              </a:ext>
            </a:extLst>
          </p:cNvPr>
          <p:cNvGrpSpPr/>
          <p:nvPr/>
        </p:nvGrpSpPr>
        <p:grpSpPr>
          <a:xfrm>
            <a:off x="1487202" y="2572931"/>
            <a:ext cx="6928420" cy="3415823"/>
            <a:chOff x="1880459" y="2589731"/>
            <a:chExt cx="6491279" cy="3200305"/>
          </a:xfrm>
        </p:grpSpPr>
        <p:sp>
          <p:nvSpPr>
            <p:cNvPr id="42" name="Rectangle 9">
              <a:extLst>
                <a:ext uri="{FF2B5EF4-FFF2-40B4-BE49-F238E27FC236}">
                  <a16:creationId xmlns:a16="http://schemas.microsoft.com/office/drawing/2014/main" id="{7D41FEF4-2027-42B0-AD13-456999E6228A}"/>
                </a:ext>
              </a:extLst>
            </p:cNvPr>
            <p:cNvSpPr/>
            <p:nvPr/>
          </p:nvSpPr>
          <p:spPr>
            <a:xfrm>
              <a:off x="1880459" y="3812684"/>
              <a:ext cx="6491279" cy="19773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ectangle 6">
              <a:extLst>
                <a:ext uri="{FF2B5EF4-FFF2-40B4-BE49-F238E27FC236}">
                  <a16:creationId xmlns:a16="http://schemas.microsoft.com/office/drawing/2014/main" id="{37A94150-07AE-484F-8893-26295BC4AF18}"/>
                </a:ext>
              </a:extLst>
            </p:cNvPr>
            <p:cNvSpPr/>
            <p:nvPr/>
          </p:nvSpPr>
          <p:spPr>
            <a:xfrm>
              <a:off x="4494212" y="3713817"/>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Rectangle 45">
              <a:extLst>
                <a:ext uri="{FF2B5EF4-FFF2-40B4-BE49-F238E27FC236}">
                  <a16:creationId xmlns:a16="http://schemas.microsoft.com/office/drawing/2014/main" id="{F4D77B3D-438E-43B9-9D32-19608DB0A937}"/>
                </a:ext>
              </a:extLst>
            </p:cNvPr>
            <p:cNvSpPr/>
            <p:nvPr/>
          </p:nvSpPr>
          <p:spPr>
            <a:xfrm>
              <a:off x="6007723" y="2789910"/>
              <a:ext cx="2338138" cy="534804"/>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3">
              <a:extLst>
                <a:ext uri="{FF2B5EF4-FFF2-40B4-BE49-F238E27FC236}">
                  <a16:creationId xmlns:a16="http://schemas.microsoft.com/office/drawing/2014/main" id="{29DE27F3-3CD0-40D6-A4A2-D5B497994E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166" y="4151736"/>
              <a:ext cx="933082" cy="754635"/>
            </a:xfrm>
            <a:prstGeom prst="rect">
              <a:avLst/>
            </a:prstGeom>
          </p:spPr>
        </p:pic>
        <p:pic>
          <p:nvPicPr>
            <p:cNvPr id="46" name="그림 1">
              <a:extLst>
                <a:ext uri="{FF2B5EF4-FFF2-40B4-BE49-F238E27FC236}">
                  <a16:creationId xmlns:a16="http://schemas.microsoft.com/office/drawing/2014/main" id="{3A33E024-3605-44F3-9E6E-27CD650567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798" y="4119354"/>
              <a:ext cx="904875" cy="819398"/>
            </a:xfrm>
            <a:prstGeom prst="rect">
              <a:avLst/>
            </a:prstGeom>
          </p:spPr>
        </p:pic>
        <p:sp>
          <p:nvSpPr>
            <p:cNvPr id="47" name="TextBox 46">
              <a:extLst>
                <a:ext uri="{FF2B5EF4-FFF2-40B4-BE49-F238E27FC236}">
                  <a16:creationId xmlns:a16="http://schemas.microsoft.com/office/drawing/2014/main" id="{DF231737-A20A-4FFA-8FBE-89B578D5F4FE}"/>
                </a:ext>
              </a:extLst>
            </p:cNvPr>
            <p:cNvSpPr txBox="1"/>
            <p:nvPr/>
          </p:nvSpPr>
          <p:spPr>
            <a:xfrm>
              <a:off x="2359123" y="5079666"/>
              <a:ext cx="2016226" cy="403701"/>
            </a:xfrm>
            <a:prstGeom prst="rect">
              <a:avLst/>
            </a:prstGeom>
            <a:noFill/>
          </p:spPr>
          <p:txBody>
            <a:bodyPr wrap="square" lIns="0" tIns="0" rIns="0" bIns="0" rtlCol="0" anchor="b">
              <a:spAutoFit/>
            </a:bodyPr>
            <a:lstStyle/>
            <a:p>
              <a:pPr algn="ctr"/>
              <a:r>
                <a:rPr lang="vi-VN" altLang="ko-KR" sz="1400" dirty="0">
                  <a:latin typeface="SamsungOne-400" panose="020B0503030303020204" pitchFamily="34" charset="0"/>
                  <a:ea typeface="SamsungOne-400" panose="020B0503030303020204" pitchFamily="34" charset="0"/>
                </a:rPr>
                <a:t>“Thường phải đợi bao lâu mới đến cuộc hẹn?”</a:t>
              </a:r>
            </a:p>
          </p:txBody>
        </p:sp>
        <p:cxnSp>
          <p:nvCxnSpPr>
            <p:cNvPr id="48" name="직선 연결선 5">
              <a:extLst>
                <a:ext uri="{FF2B5EF4-FFF2-40B4-BE49-F238E27FC236}">
                  <a16:creationId xmlns:a16="http://schemas.microsoft.com/office/drawing/2014/main" id="{CE2A21E6-DA8C-460E-907C-D9D0377C156B}"/>
                </a:ext>
              </a:extLst>
            </p:cNvPr>
            <p:cNvCxnSpPr/>
            <p:nvPr/>
          </p:nvCxnSpPr>
          <p:spPr>
            <a:xfrm>
              <a:off x="4963814" y="4003714"/>
              <a:ext cx="0" cy="1595292"/>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그림 20">
              <a:extLst>
                <a:ext uri="{FF2B5EF4-FFF2-40B4-BE49-F238E27FC236}">
                  <a16:creationId xmlns:a16="http://schemas.microsoft.com/office/drawing/2014/main" id="{16AD8895-9A77-43F9-BEC3-69EBA683D6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0860" y="3015336"/>
              <a:ext cx="712728" cy="100165"/>
            </a:xfrm>
            <a:prstGeom prst="rect">
              <a:avLst/>
            </a:prstGeom>
          </p:spPr>
        </p:pic>
        <p:sp>
          <p:nvSpPr>
            <p:cNvPr id="50" name="모서리가 둥근 직사각형 28">
              <a:extLst>
                <a:ext uri="{FF2B5EF4-FFF2-40B4-BE49-F238E27FC236}">
                  <a16:creationId xmlns:a16="http://schemas.microsoft.com/office/drawing/2014/main" id="{8312E9A5-9B94-4699-85A9-DD64987B9AD5}"/>
                </a:ext>
              </a:extLst>
            </p:cNvPr>
            <p:cNvSpPr/>
            <p:nvPr/>
          </p:nvSpPr>
          <p:spPr>
            <a:xfrm>
              <a:off x="7302364" y="2885418"/>
              <a:ext cx="927235" cy="360000"/>
            </a:xfrm>
            <a:prstGeom prst="round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Doanh</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nghiệp</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51" name="모서리가 둥근 직사각형 29">
              <a:extLst>
                <a:ext uri="{FF2B5EF4-FFF2-40B4-BE49-F238E27FC236}">
                  <a16:creationId xmlns:a16="http://schemas.microsoft.com/office/drawing/2014/main" id="{8497DBB1-D347-43DC-A419-7101440AE15E}"/>
                </a:ext>
              </a:extLst>
            </p:cNvPr>
            <p:cNvSpPr/>
            <p:nvPr/>
          </p:nvSpPr>
          <p:spPr>
            <a:xfrm>
              <a:off x="6070834" y="2885418"/>
              <a:ext cx="792000" cy="360000"/>
            </a:xfrm>
            <a:prstGeom prst="round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lvl="0" indent="-398463" algn="ctr">
                <a:defRPr/>
              </a:pPr>
              <a:r>
                <a:rPr lang="en-US" altLang="ko-KR" sz="1400" dirty="0">
                  <a:solidFill>
                    <a:schemeClr val="bg1"/>
                  </a:solidFill>
                  <a:latin typeface="SamsungOne-700" panose="020B0803030303020204" pitchFamily="34" charset="0"/>
                  <a:ea typeface="SamsungOne-700" panose="020B0803030303020204" pitchFamily="34" charset="0"/>
                </a:rPr>
                <a:t>Duplex</a:t>
              </a:r>
            </a:p>
          </p:txBody>
        </p:sp>
        <p:sp>
          <p:nvSpPr>
            <p:cNvPr id="52" name="모서리가 둥근 직사각형 30">
              <a:extLst>
                <a:ext uri="{FF2B5EF4-FFF2-40B4-BE49-F238E27FC236}">
                  <a16:creationId xmlns:a16="http://schemas.microsoft.com/office/drawing/2014/main" id="{D397D254-D967-4EB5-BF4D-887E6C8AB52B}"/>
                </a:ext>
              </a:extLst>
            </p:cNvPr>
            <p:cNvSpPr/>
            <p:nvPr/>
          </p:nvSpPr>
          <p:spPr>
            <a:xfrm>
              <a:off x="1880459" y="2885418"/>
              <a:ext cx="792000" cy="360000"/>
            </a:xfrm>
            <a:prstGeom prst="roundRect">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Người</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dùng</a:t>
              </a:r>
              <a:endParaRPr lang="ko-KR" altLang="en-US" sz="1200" dirty="0">
                <a:solidFill>
                  <a:schemeClr val="bg1"/>
                </a:solidFill>
                <a:latin typeface="SamsungOne-700" panose="020B0803030303020204" pitchFamily="34" charset="0"/>
              </a:endParaRPr>
            </a:p>
          </p:txBody>
        </p:sp>
        <p:pic>
          <p:nvPicPr>
            <p:cNvPr id="53" name="그림 6">
              <a:extLst>
                <a:ext uri="{FF2B5EF4-FFF2-40B4-BE49-F238E27FC236}">
                  <a16:creationId xmlns:a16="http://schemas.microsoft.com/office/drawing/2014/main" id="{C7E8F8E0-73AF-4C6F-88D8-1AE4EADFDF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7736" y="2962150"/>
              <a:ext cx="1469624" cy="206537"/>
            </a:xfrm>
            <a:prstGeom prst="rect">
              <a:avLst/>
            </a:prstGeom>
          </p:spPr>
        </p:pic>
        <p:sp>
          <p:nvSpPr>
            <p:cNvPr id="54" name="모서리가 둥근 직사각형 32">
              <a:extLst>
                <a:ext uri="{FF2B5EF4-FFF2-40B4-BE49-F238E27FC236}">
                  <a16:creationId xmlns:a16="http://schemas.microsoft.com/office/drawing/2014/main" id="{58CCB091-EE7E-4B0C-A9F2-4C1D44D58885}"/>
                </a:ext>
              </a:extLst>
            </p:cNvPr>
            <p:cNvSpPr/>
            <p:nvPr/>
          </p:nvSpPr>
          <p:spPr>
            <a:xfrm>
              <a:off x="1887964" y="2589731"/>
              <a:ext cx="2775416" cy="22332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98463" indent="-398463" algn="ctr"/>
              <a:r>
                <a:rPr lang="en-US" altLang="ko-KR" sz="1400" dirty="0">
                  <a:solidFill>
                    <a:schemeClr val="tx1"/>
                  </a:solidFill>
                  <a:latin typeface="SamsungOne-400" panose="020B0503030303020204" pitchFamily="34" charset="0"/>
                  <a:ea typeface="SamsungOne-400" panose="020B0503030303020204" pitchFamily="34" charset="0"/>
                </a:rPr>
                <a:t>“</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tôi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hẹn</a:t>
              </a:r>
              <a:r>
                <a:rPr lang="en-US" altLang="ko-KR" sz="1400" dirty="0">
                  <a:solidFill>
                    <a:schemeClr val="tx1"/>
                  </a:solidFill>
                  <a:latin typeface="SamsungOne-400" panose="020B0503030303020204" pitchFamily="34" charset="0"/>
                  <a:ea typeface="SamsungOne-400" panose="020B0503030303020204" pitchFamily="34" charset="0"/>
                </a:rPr>
                <a:t> lúc…” </a:t>
              </a:r>
            </a:p>
          </p:txBody>
        </p:sp>
        <p:sp>
          <p:nvSpPr>
            <p:cNvPr id="55" name="모서리가 둥근 직사각형 33">
              <a:extLst>
                <a:ext uri="{FF2B5EF4-FFF2-40B4-BE49-F238E27FC236}">
                  <a16:creationId xmlns:a16="http://schemas.microsoft.com/office/drawing/2014/main" id="{956FEDC1-1185-4816-8921-893BD96A57F8}"/>
                </a:ext>
              </a:extLst>
            </p:cNvPr>
            <p:cNvSpPr/>
            <p:nvPr/>
          </p:nvSpPr>
          <p:spPr>
            <a:xfrm>
              <a:off x="2471373" y="3292622"/>
              <a:ext cx="1608600" cy="44664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vi-VN" altLang="ko-KR" sz="1400" dirty="0">
                  <a:solidFill>
                    <a:schemeClr val="tx1"/>
                  </a:solidFill>
                  <a:latin typeface="SamsungOne-400" panose="020B0503030303020204" pitchFamily="34" charset="0"/>
                  <a:ea typeface="SamsungOne-400" panose="020B0503030303020204" pitchFamily="34" charset="0"/>
                </a:rPr>
                <a:t>“Bạn đã được lên lịch</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hẹn!” </a:t>
              </a:r>
            </a:p>
          </p:txBody>
        </p:sp>
        <p:grpSp>
          <p:nvGrpSpPr>
            <p:cNvPr id="56" name="그룹 11">
              <a:extLst>
                <a:ext uri="{FF2B5EF4-FFF2-40B4-BE49-F238E27FC236}">
                  <a16:creationId xmlns:a16="http://schemas.microsoft.com/office/drawing/2014/main" id="{3115B770-8661-4477-A62D-37B0A7423A48}"/>
                </a:ext>
              </a:extLst>
            </p:cNvPr>
            <p:cNvGrpSpPr/>
            <p:nvPr/>
          </p:nvGrpSpPr>
          <p:grpSpPr>
            <a:xfrm>
              <a:off x="2693086" y="2955991"/>
              <a:ext cx="1165173" cy="218855"/>
              <a:chOff x="2741031" y="2943839"/>
              <a:chExt cx="1165173" cy="218855"/>
            </a:xfrm>
          </p:grpSpPr>
          <p:cxnSp>
            <p:nvCxnSpPr>
              <p:cNvPr id="86" name="직선 화살표 연결선 8">
                <a:extLst>
                  <a:ext uri="{FF2B5EF4-FFF2-40B4-BE49-F238E27FC236}">
                    <a16:creationId xmlns:a16="http://schemas.microsoft.com/office/drawing/2014/main" id="{4410BD46-9D6A-4610-9220-8A05B6E0867B}"/>
                  </a:ext>
                </a:extLst>
              </p:cNvPr>
              <p:cNvCxnSpPr/>
              <p:nvPr/>
            </p:nvCxnSpPr>
            <p:spPr>
              <a:xfrm>
                <a:off x="2741031" y="2943839"/>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34">
                <a:extLst>
                  <a:ext uri="{FF2B5EF4-FFF2-40B4-BE49-F238E27FC236}">
                    <a16:creationId xmlns:a16="http://schemas.microsoft.com/office/drawing/2014/main" id="{ACCF000E-E8A4-4E23-90A8-7A3DA01D35C0}"/>
                  </a:ext>
                </a:extLst>
              </p:cNvPr>
              <p:cNvCxnSpPr/>
              <p:nvPr/>
            </p:nvCxnSpPr>
            <p:spPr>
              <a:xfrm flipH="1">
                <a:off x="2741031" y="3162694"/>
                <a:ext cx="1165173"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7" name="그룹 9">
              <a:extLst>
                <a:ext uri="{FF2B5EF4-FFF2-40B4-BE49-F238E27FC236}">
                  <a16:creationId xmlns:a16="http://schemas.microsoft.com/office/drawing/2014/main" id="{0A96B39E-B8B5-43EC-B1CF-DE2FDB5545FC}"/>
                </a:ext>
              </a:extLst>
            </p:cNvPr>
            <p:cNvGrpSpPr/>
            <p:nvPr/>
          </p:nvGrpSpPr>
          <p:grpSpPr>
            <a:xfrm>
              <a:off x="5586838" y="2955991"/>
              <a:ext cx="396000" cy="218855"/>
              <a:chOff x="5574243" y="2943839"/>
              <a:chExt cx="396000" cy="218855"/>
            </a:xfrm>
          </p:grpSpPr>
          <p:cxnSp>
            <p:nvCxnSpPr>
              <p:cNvPr id="60" name="직선 화살표 연결선 35">
                <a:extLst>
                  <a:ext uri="{FF2B5EF4-FFF2-40B4-BE49-F238E27FC236}">
                    <a16:creationId xmlns:a16="http://schemas.microsoft.com/office/drawing/2014/main" id="{8A4C4E6D-A577-478E-85EA-1350F33513F8}"/>
                  </a:ext>
                </a:extLst>
              </p:cNvPr>
              <p:cNvCxnSpPr/>
              <p:nvPr/>
            </p:nvCxnSpPr>
            <p:spPr>
              <a:xfrm>
                <a:off x="5574243" y="2943839"/>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36">
                <a:extLst>
                  <a:ext uri="{FF2B5EF4-FFF2-40B4-BE49-F238E27FC236}">
                    <a16:creationId xmlns:a16="http://schemas.microsoft.com/office/drawing/2014/main" id="{E6CBFF29-050A-481E-AF10-B6FB71065351}"/>
                  </a:ext>
                </a:extLst>
              </p:cNvPr>
              <p:cNvCxnSpPr/>
              <p:nvPr/>
            </p:nvCxnSpPr>
            <p:spPr>
              <a:xfrm flipH="1">
                <a:off x="5574243" y="3162694"/>
                <a:ext cx="396000" cy="0"/>
              </a:xfrm>
              <a:prstGeom prst="straightConnector1">
                <a:avLst/>
              </a:prstGeom>
              <a:ln w="19050">
                <a:solidFill>
                  <a:schemeClr val="bg2">
                    <a:lumMod val="9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Connector: Elbow 5">
              <a:extLst>
                <a:ext uri="{FF2B5EF4-FFF2-40B4-BE49-F238E27FC236}">
                  <a16:creationId xmlns:a16="http://schemas.microsoft.com/office/drawing/2014/main" id="{87639F1C-1418-475D-ADB6-04E2D9419949}"/>
                </a:ext>
              </a:extLst>
            </p:cNvPr>
            <p:cNvCxnSpPr>
              <a:cxnSpLocks/>
              <a:stCxn id="44" idx="2"/>
              <a:endCxn id="43" idx="0"/>
            </p:cNvCxnSpPr>
            <p:nvPr/>
          </p:nvCxnSpPr>
          <p:spPr>
            <a:xfrm rot="5400000">
              <a:off x="5869551" y="2406575"/>
              <a:ext cx="389103" cy="2225380"/>
            </a:xfrm>
            <a:prstGeom prst="bentConnector3">
              <a:avLst>
                <a:gd name="adj1" fmla="val 50000"/>
              </a:avLst>
            </a:prstGeom>
            <a:solidFill>
              <a:srgbClr val="193EB0">
                <a:alpha val="10000"/>
              </a:srgbClr>
            </a:solidFill>
            <a:ln w="19050">
              <a:solidFill>
                <a:srgbClr val="193EB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id="{3B1206FB-1DB5-4D42-826C-FFFFEB63DD4F}"/>
                </a:ext>
              </a:extLst>
            </p:cNvPr>
            <p:cNvSpPr txBox="1"/>
            <p:nvPr/>
          </p:nvSpPr>
          <p:spPr>
            <a:xfrm>
              <a:off x="5982838" y="5079666"/>
              <a:ext cx="1425473" cy="403701"/>
            </a:xfrm>
            <a:prstGeom prst="rect">
              <a:avLst/>
            </a:prstGeom>
            <a:noFill/>
          </p:spPr>
          <p:txBody>
            <a:bodyPr wrap="square" lIns="0" tIns="0" rIns="0" bIns="0" rtlCol="0" anchor="b">
              <a:spAutoFit/>
            </a:bodyPr>
            <a:lstStyle/>
            <a:p>
              <a:pPr algn="ctr"/>
              <a:r>
                <a:rPr lang="fr-FR" altLang="ko-KR" sz="1400" dirty="0">
                  <a:latin typeface="SamsungOne-400" panose="020B0503030303020204" pitchFamily="34" charset="0"/>
                  <a:ea typeface="SamsungOne-400" panose="020B0503030303020204" pitchFamily="34" charset="0"/>
                </a:rPr>
                <a:t>“</a:t>
              </a:r>
              <a:r>
                <a:rPr lang="fr-FR" altLang="ko-KR" sz="1400" dirty="0" err="1">
                  <a:latin typeface="SamsungOne-400" panose="020B0503030303020204" pitchFamily="34" charset="0"/>
                  <a:ea typeface="SamsungOne-400" panose="020B0503030303020204" pitchFamily="34" charset="0"/>
                </a:rPr>
                <a:t>Thường</a:t>
              </a:r>
              <a:r>
                <a:rPr lang="fr-FR" altLang="ko-KR" sz="1400" dirty="0">
                  <a:latin typeface="SamsungOne-400" panose="020B0503030303020204" pitchFamily="34" charset="0"/>
                  <a:ea typeface="SamsungOne-400" panose="020B0503030303020204" pitchFamily="34" charset="0"/>
                </a:rPr>
                <a:t> là 15 </a:t>
              </a:r>
              <a:r>
                <a:rPr lang="fr-FR" altLang="ko-KR" sz="1400" dirty="0" err="1">
                  <a:latin typeface="SamsungOne-400" panose="020B0503030303020204" pitchFamily="34" charset="0"/>
                  <a:ea typeface="SamsungOne-400" panose="020B0503030303020204" pitchFamily="34" charset="0"/>
                </a:rPr>
                <a:t>đến</a:t>
              </a:r>
              <a:r>
                <a:rPr lang="fr-FR" altLang="ko-KR" sz="1400" dirty="0">
                  <a:latin typeface="SamsungOne-400" panose="020B0503030303020204" pitchFamily="34" charset="0"/>
                  <a:ea typeface="SamsungOne-400" panose="020B0503030303020204" pitchFamily="34" charset="0"/>
                </a:rPr>
                <a:t> 20 </a:t>
              </a:r>
              <a:r>
                <a:rPr lang="fr-FR" altLang="ko-KR" sz="1400" dirty="0" err="1">
                  <a:latin typeface="SamsungOne-400" panose="020B0503030303020204" pitchFamily="34" charset="0"/>
                  <a:ea typeface="SamsungOne-400" panose="020B0503030303020204" pitchFamily="34" charset="0"/>
                </a:rPr>
                <a:t>phút</a:t>
              </a:r>
              <a:r>
                <a:rPr lang="fr-FR" altLang="ko-KR" sz="1400" dirty="0">
                  <a:latin typeface="SamsungOne-400" panose="020B0503030303020204" pitchFamily="34" charset="0"/>
                  <a:ea typeface="SamsungOne-400" panose="020B0503030303020204" pitchFamily="34" charset="0"/>
                </a:rPr>
                <a:t>”</a:t>
              </a:r>
            </a:p>
          </p:txBody>
        </p:sp>
      </p:grpSp>
      <p:sp>
        <p:nvSpPr>
          <p:cNvPr id="33" name="직사각형 32">
            <a:extLst>
              <a:ext uri="{FF2B5EF4-FFF2-40B4-BE49-F238E27FC236}">
                <a16:creationId xmlns:a16="http://schemas.microsoft.com/office/drawing/2014/main" id="{A3A67AFC-E47B-40FB-A814-C21D5ECD85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a:solidFill>
                  <a:schemeClr val="tx1"/>
                </a:solidFill>
                <a:latin typeface="SamsungOne-400" panose="020B0503030303020204" pitchFamily="34" charset="0"/>
                <a:ea typeface="SamsungOne-400" panose="020B0503030303020204" pitchFamily="34" charset="0"/>
              </a:rPr>
              <a:t>Duplex</a:t>
            </a:r>
          </a:p>
        </p:txBody>
      </p:sp>
      <p:sp>
        <p:nvSpPr>
          <p:cNvPr id="30" name="직사각형 36">
            <a:extLst>
              <a:ext uri="{FF2B5EF4-FFF2-40B4-BE49-F238E27FC236}">
                <a16:creationId xmlns:a16="http://schemas.microsoft.com/office/drawing/2014/main" id="{5B3F9FFE-4979-495D-B5C9-DEE97742D5A8}"/>
              </a:ext>
            </a:extLst>
          </p:cNvPr>
          <p:cNvSpPr/>
          <p:nvPr/>
        </p:nvSpPr>
        <p:spPr>
          <a:xfrm>
            <a:off x="702940" y="1700808"/>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Duplex có thể thực hiện các cuộc gọi điện thoại và đặt chỗ thay cho người dùng, giao tiếp như một con người thực sự. Google đã thêm Duplex vào điện thoại mới của mình, Pixel 3. Nó đã biến Pixel 3 thành một cường quốc AI, bao gồm tùy chọn “cuộc gọi trên màn hình” cho phép Trợ lý Google sàng lọc những người gọi làm phiền.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008501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Kỹ</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thuật</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trong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trí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tuệ</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nhân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tạo</a:t>
            </a:r>
            <a:endParaRPr kumimoji="1" lang="en-US" altLang="ko-KR"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7" name="직사각형 26">
            <a:extLst>
              <a:ext uri="{FF2B5EF4-FFF2-40B4-BE49-F238E27FC236}">
                <a16:creationId xmlns:a16="http://schemas.microsoft.com/office/drawing/2014/main" id="{BA51DDC6-F615-4878-A4C6-ED53333D892E}"/>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3.1. Trí tuệ nhân tạo biên</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3.2. Hình ảnh và chẩn đoán y khoa</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3.3. Xe tự vận hành</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3.4. Học tăng cường</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3.5. AI hội thoại</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3.6. GAN, XAI,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đào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tổng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hợp</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Tree>
    <p:custDataLst>
      <p:tags r:id="rId1"/>
    </p:custDataLst>
    <p:extLst>
      <p:ext uri="{BB962C8B-B14F-4D97-AF65-F5344CB8AC3E}">
        <p14:creationId xmlns:p14="http://schemas.microsoft.com/office/powerpoint/2010/main" val="1102347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3.6. GAN, XAI,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đào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đối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nghịch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(GAN)</a:t>
            </a:r>
          </a:p>
        </p:txBody>
      </p:sp>
      <p:sp>
        <p:nvSpPr>
          <p:cNvPr id="20" name="직사각형 19">
            <a:extLst>
              <a:ext uri="{FF2B5EF4-FFF2-40B4-BE49-F238E27FC236}">
                <a16:creationId xmlns:a16="http://schemas.microsoft.com/office/drawing/2014/main" id="{D8BF98C4-B566-4812-B5F0-560CFBA969E7}"/>
              </a:ext>
            </a:extLst>
          </p:cNvPr>
          <p:cNvSpPr/>
          <p:nvPr/>
        </p:nvSpPr>
        <p:spPr>
          <a:xfrm>
            <a:off x="4626716" y="2219443"/>
            <a:ext cx="4841284" cy="225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ảnh trên trang này đều được tạo ra bởi trí tuệ nhân tạo</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Mạng sáng tạo đối nghịch, còn được gọi là GAN, đã tạo ra những đổi mới đột phá trong lĩnh vực trí tuệ nhân tạo, đặc biệt là tạo hình ảnh và video giả</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Năm 2018, các nhà nghiên cứu tại Đại học Carnegie Mellon đã tạo ra một video, trong đó hai người đồng thời thể hiện cùng một biểu cảm trên khuôn mặt - được gọi là deepfake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thuật toán recycled-GAN, chất lượng của video giả đã được nâng cao đáng kể</a:t>
            </a:r>
          </a:p>
        </p:txBody>
      </p:sp>
      <p:sp>
        <p:nvSpPr>
          <p:cNvPr id="23" name="직사각형 22">
            <a:extLst>
              <a:ext uri="{FF2B5EF4-FFF2-40B4-BE49-F238E27FC236}">
                <a16:creationId xmlns:a16="http://schemas.microsoft.com/office/drawing/2014/main" id="{EB74C606-8D6B-4559-B814-FCA11731A232}"/>
              </a:ext>
            </a:extLst>
          </p:cNvPr>
          <p:cNvSpPr/>
          <p:nvPr/>
        </p:nvSpPr>
        <p:spPr>
          <a:xfrm>
            <a:off x="558800" y="1913057"/>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Deep fake</a:t>
            </a:r>
          </a:p>
        </p:txBody>
      </p:sp>
      <p:grpSp>
        <p:nvGrpSpPr>
          <p:cNvPr id="5" name="그룹 4">
            <a:extLst>
              <a:ext uri="{FF2B5EF4-FFF2-40B4-BE49-F238E27FC236}">
                <a16:creationId xmlns:a16="http://schemas.microsoft.com/office/drawing/2014/main" id="{C4F902F2-66DD-4762-9730-BE1678B05EC2}"/>
              </a:ext>
            </a:extLst>
          </p:cNvPr>
          <p:cNvGrpSpPr/>
          <p:nvPr/>
        </p:nvGrpSpPr>
        <p:grpSpPr>
          <a:xfrm>
            <a:off x="558800" y="2203773"/>
            <a:ext cx="3888556" cy="3279126"/>
            <a:chOff x="5311451" y="2057548"/>
            <a:chExt cx="4032573" cy="3400572"/>
          </a:xfrm>
        </p:grpSpPr>
        <p:sp>
          <p:nvSpPr>
            <p:cNvPr id="15" name="모서리가 둥근 직사각형 4">
              <a:extLst>
                <a:ext uri="{FF2B5EF4-FFF2-40B4-BE49-F238E27FC236}">
                  <a16:creationId xmlns:a16="http://schemas.microsoft.com/office/drawing/2014/main" id="{7E4E9875-2C2A-487C-8A4C-A309D24D0DF0}"/>
                </a:ext>
              </a:extLst>
            </p:cNvPr>
            <p:cNvSpPr/>
            <p:nvPr/>
          </p:nvSpPr>
          <p:spPr>
            <a:xfrm>
              <a:off x="5311451" y="2057548"/>
              <a:ext cx="4032573" cy="340057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4" name="그림 3">
              <a:extLst>
                <a:ext uri="{FF2B5EF4-FFF2-40B4-BE49-F238E27FC236}">
                  <a16:creationId xmlns:a16="http://schemas.microsoft.com/office/drawing/2014/main" id="{89625742-1AFA-4C12-BAC7-3699520FF167}"/>
                </a:ext>
              </a:extLst>
            </p:cNvPr>
            <p:cNvPicPr>
              <a:picLocks noChangeAspect="1"/>
            </p:cNvPicPr>
            <p:nvPr/>
          </p:nvPicPr>
          <p:blipFill rotWithShape="1">
            <a:blip r:embed="rId5"/>
            <a:srcRect r="14051"/>
            <a:stretch/>
          </p:blipFill>
          <p:spPr>
            <a:xfrm>
              <a:off x="5374275" y="2154500"/>
              <a:ext cx="3892274" cy="3226822"/>
            </a:xfrm>
            <a:prstGeom prst="rect">
              <a:avLst/>
            </a:prstGeom>
          </p:spPr>
        </p:pic>
      </p:grpSp>
    </p:spTree>
    <p:custDataLst>
      <p:tags r:id="rId1"/>
    </p:custDataLst>
    <p:extLst>
      <p:ext uri="{BB962C8B-B14F-4D97-AF65-F5344CB8AC3E}">
        <p14:creationId xmlns:p14="http://schemas.microsoft.com/office/powerpoint/2010/main" val="42577155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XAI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Khả</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năng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giải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t>
            </a:r>
          </a:p>
        </p:txBody>
      </p:sp>
      <p:grpSp>
        <p:nvGrpSpPr>
          <p:cNvPr id="76" name="그룹 75">
            <a:extLst>
              <a:ext uri="{FF2B5EF4-FFF2-40B4-BE49-F238E27FC236}">
                <a16:creationId xmlns:a16="http://schemas.microsoft.com/office/drawing/2014/main" id="{B4A4B797-A2F4-4FEF-B4E6-062D4E9B6212}"/>
              </a:ext>
            </a:extLst>
          </p:cNvPr>
          <p:cNvGrpSpPr/>
          <p:nvPr/>
        </p:nvGrpSpPr>
        <p:grpSpPr>
          <a:xfrm>
            <a:off x="450000" y="439114"/>
            <a:ext cx="9018000" cy="276999"/>
            <a:chOff x="450000" y="450000"/>
            <a:chExt cx="9018000" cy="276999"/>
          </a:xfrm>
        </p:grpSpPr>
        <p:sp>
          <p:nvSpPr>
            <p:cNvPr id="77" name="직사각형 7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3.6. GAN, XAI,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đào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78" name="직사각형 7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79" name="사각형: 둥근 모서리 32">
            <a:extLst>
              <a:ext uri="{FF2B5EF4-FFF2-40B4-BE49-F238E27FC236}">
                <a16:creationId xmlns:a16="http://schemas.microsoft.com/office/drawing/2014/main" id="{9F9FFF6C-7C72-4E08-8072-03F5113CBF51}"/>
              </a:ext>
            </a:extLst>
          </p:cNvPr>
          <p:cNvSpPr/>
          <p:nvPr/>
        </p:nvSpPr>
        <p:spPr>
          <a:xfrm>
            <a:off x="8685238"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DARPA</a:t>
            </a:r>
          </a:p>
        </p:txBody>
      </p:sp>
      <p:grpSp>
        <p:nvGrpSpPr>
          <p:cNvPr id="80" name="Group 8">
            <a:extLst>
              <a:ext uri="{FF2B5EF4-FFF2-40B4-BE49-F238E27FC236}">
                <a16:creationId xmlns:a16="http://schemas.microsoft.com/office/drawing/2014/main" id="{1B62F97B-DD6D-4D7B-B09B-5C3A4E7F5B25}"/>
              </a:ext>
            </a:extLst>
          </p:cNvPr>
          <p:cNvGrpSpPr/>
          <p:nvPr/>
        </p:nvGrpSpPr>
        <p:grpSpPr>
          <a:xfrm>
            <a:off x="1011064" y="2301339"/>
            <a:ext cx="7972795" cy="3608578"/>
            <a:chOff x="1498427" y="2500123"/>
            <a:chExt cx="7972795" cy="3608578"/>
          </a:xfrm>
        </p:grpSpPr>
        <p:sp>
          <p:nvSpPr>
            <p:cNvPr id="81" name="Rectangle 72">
              <a:extLst>
                <a:ext uri="{FF2B5EF4-FFF2-40B4-BE49-F238E27FC236}">
                  <a16:creationId xmlns:a16="http://schemas.microsoft.com/office/drawing/2014/main" id="{CDB31D40-FEEA-4448-BE98-7BF651470D67}"/>
                </a:ext>
              </a:extLst>
            </p:cNvPr>
            <p:cNvSpPr/>
            <p:nvPr/>
          </p:nvSpPr>
          <p:spPr>
            <a:xfrm>
              <a:off x="1498427" y="4232265"/>
              <a:ext cx="7972794" cy="1876436"/>
            </a:xfrm>
            <a:prstGeom prst="rect">
              <a:avLst/>
            </a:prstGeom>
            <a:solidFill>
              <a:srgbClr val="193EB0">
                <a:alpha val="10000"/>
              </a:srgbClr>
            </a:solid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2" name="Group 3">
              <a:extLst>
                <a:ext uri="{FF2B5EF4-FFF2-40B4-BE49-F238E27FC236}">
                  <a16:creationId xmlns:a16="http://schemas.microsoft.com/office/drawing/2014/main" id="{36DB7AAF-2DC3-4A81-9102-B94118241816}"/>
                </a:ext>
              </a:extLst>
            </p:cNvPr>
            <p:cNvGrpSpPr/>
            <p:nvPr/>
          </p:nvGrpSpPr>
          <p:grpSpPr>
            <a:xfrm>
              <a:off x="1597726" y="2500123"/>
              <a:ext cx="7873496" cy="3559310"/>
              <a:chOff x="1334201" y="2500123"/>
              <a:chExt cx="7873496" cy="3559310"/>
            </a:xfrm>
          </p:grpSpPr>
          <p:cxnSp>
            <p:nvCxnSpPr>
              <p:cNvPr id="83" name="직선 화살표 연결선 41">
                <a:extLst>
                  <a:ext uri="{FF2B5EF4-FFF2-40B4-BE49-F238E27FC236}">
                    <a16:creationId xmlns:a16="http://schemas.microsoft.com/office/drawing/2014/main" id="{902AEAFE-5DF0-4636-A535-1E13B4276AC0}"/>
                  </a:ext>
                </a:extLst>
              </p:cNvPr>
              <p:cNvCxnSpPr/>
              <p:nvPr/>
            </p:nvCxnSpPr>
            <p:spPr>
              <a:xfrm>
                <a:off x="5794604" y="3445849"/>
                <a:ext cx="42836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4" name="그림 44">
                <a:extLst>
                  <a:ext uri="{FF2B5EF4-FFF2-40B4-BE49-F238E27FC236}">
                    <a16:creationId xmlns:a16="http://schemas.microsoft.com/office/drawing/2014/main" id="{FF1CB022-4C0F-42E4-A94E-455987733BAC}"/>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6287682" y="3098771"/>
                <a:ext cx="694156" cy="694156"/>
              </a:xfrm>
              <a:prstGeom prst="ellipse">
                <a:avLst/>
              </a:prstGeom>
              <a:ln w="12700">
                <a:solidFill>
                  <a:schemeClr val="bg1">
                    <a:lumMod val="50000"/>
                  </a:schemeClr>
                </a:solidFill>
              </a:ln>
            </p:spPr>
          </p:pic>
          <p:cxnSp>
            <p:nvCxnSpPr>
              <p:cNvPr id="85" name="직선 화살표 연결선 47">
                <a:extLst>
                  <a:ext uri="{FF2B5EF4-FFF2-40B4-BE49-F238E27FC236}">
                    <a16:creationId xmlns:a16="http://schemas.microsoft.com/office/drawing/2014/main" id="{1E8044EB-F6D3-4992-84AD-8DCB915BD482}"/>
                  </a:ext>
                </a:extLst>
              </p:cNvPr>
              <p:cNvCxnSpPr/>
              <p:nvPr/>
            </p:nvCxnSpPr>
            <p:spPr>
              <a:xfrm>
                <a:off x="5761431" y="5110203"/>
                <a:ext cx="451817"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52">
                <a:extLst>
                  <a:ext uri="{FF2B5EF4-FFF2-40B4-BE49-F238E27FC236}">
                    <a16:creationId xmlns:a16="http://schemas.microsoft.com/office/drawing/2014/main" id="{6EC3E04E-4D0E-46E8-8BD7-965FE78C90FA}"/>
                  </a:ext>
                </a:extLst>
              </p:cNvPr>
              <p:cNvCxnSpPr/>
              <p:nvPr/>
            </p:nvCxnSpPr>
            <p:spPr>
              <a:xfrm flipH="1">
                <a:off x="5981363" y="5349235"/>
                <a:ext cx="673780"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5">
                <a:extLst>
                  <a:ext uri="{FF2B5EF4-FFF2-40B4-BE49-F238E27FC236}">
                    <a16:creationId xmlns:a16="http://schemas.microsoft.com/office/drawing/2014/main" id="{A890BF4B-2B27-4C38-8F94-AEDDC057EFB1}"/>
                  </a:ext>
                </a:extLst>
              </p:cNvPr>
              <p:cNvCxnSpPr/>
              <p:nvPr/>
            </p:nvCxnSpPr>
            <p:spPr>
              <a:xfrm>
                <a:off x="2100008"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40">
                <a:extLst>
                  <a:ext uri="{FF2B5EF4-FFF2-40B4-BE49-F238E27FC236}">
                    <a16:creationId xmlns:a16="http://schemas.microsoft.com/office/drawing/2014/main" id="{61813F76-C5A5-48F7-A7DD-6414196B02E5}"/>
                  </a:ext>
                </a:extLst>
              </p:cNvPr>
              <p:cNvCxnSpPr/>
              <p:nvPr/>
            </p:nvCxnSpPr>
            <p:spPr>
              <a:xfrm>
                <a:off x="3346479" y="344584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15">
                <a:extLst>
                  <a:ext uri="{FF2B5EF4-FFF2-40B4-BE49-F238E27FC236}">
                    <a16:creationId xmlns:a16="http://schemas.microsoft.com/office/drawing/2014/main" id="{8E11BB86-47AB-4541-B162-59F111025048}"/>
                  </a:ext>
                </a:extLst>
              </p:cNvPr>
              <p:cNvSpPr/>
              <p:nvPr/>
            </p:nvSpPr>
            <p:spPr>
              <a:xfrm>
                <a:off x="7271313" y="2587458"/>
                <a:ext cx="1936384" cy="1536446"/>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nSpc>
                    <a:spcPct val="120000"/>
                  </a:lnSpc>
                </a:pP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 Tại sao bạn lại làm thế?</a:t>
                </a:r>
              </a:p>
              <a:p>
                <a:pPr>
                  <a:lnSpc>
                    <a:spcPct val="120000"/>
                  </a:lnSpc>
                </a:pP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 Tại sao không phải là thứ khác?</a:t>
                </a:r>
              </a:p>
              <a:p>
                <a:pPr>
                  <a:lnSpc>
                    <a:spcPct val="120000"/>
                  </a:lnSpc>
                </a:pP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 Khi nào bạn thành công?</a:t>
                </a:r>
              </a:p>
              <a:p>
                <a:pPr>
                  <a:lnSpc>
                    <a:spcPct val="120000"/>
                  </a:lnSpc>
                </a:pP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 Khi nào bạn thất bại?</a:t>
                </a:r>
              </a:p>
              <a:p>
                <a:pPr>
                  <a:lnSpc>
                    <a:spcPct val="120000"/>
                  </a:lnSpc>
                </a:pP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 Khi nào tôi có thể tin bạn?</a:t>
                </a:r>
              </a:p>
              <a:p>
                <a:pPr>
                  <a:lnSpc>
                    <a:spcPct val="120000"/>
                  </a:lnSpc>
                </a:pPr>
                <a:r>
                  <a:rPr lang="vi-VN"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mắc lỗi như thế nào?</a:t>
                </a:r>
              </a:p>
            </p:txBody>
          </p:sp>
          <p:pic>
            <p:nvPicPr>
              <p:cNvPr id="90" name="그림 1">
                <a:extLst>
                  <a:ext uri="{FF2B5EF4-FFF2-40B4-BE49-F238E27FC236}">
                    <a16:creationId xmlns:a16="http://schemas.microsoft.com/office/drawing/2014/main" id="{28B1C0A0-3DE7-428D-8E5F-E29D2F3206AF}"/>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3040925"/>
                <a:ext cx="809848" cy="809848"/>
              </a:xfrm>
              <a:prstGeom prst="rect">
                <a:avLst/>
              </a:prstGeom>
              <a:ln w="12700">
                <a:solidFill>
                  <a:schemeClr val="bg1">
                    <a:lumMod val="50000"/>
                  </a:schemeClr>
                </a:solidFill>
              </a:ln>
            </p:spPr>
          </p:pic>
          <p:sp>
            <p:nvSpPr>
              <p:cNvPr id="91" name="직사각형 39">
                <a:extLst>
                  <a:ext uri="{FF2B5EF4-FFF2-40B4-BE49-F238E27FC236}">
                    <a16:creationId xmlns:a16="http://schemas.microsoft.com/office/drawing/2014/main" id="{F3FB4015-5D2B-45CD-9094-A41693D49159}"/>
                  </a:ext>
                </a:extLst>
              </p:cNvPr>
              <p:cNvSpPr>
                <a:spLocks/>
              </p:cNvSpPr>
              <p:nvPr/>
            </p:nvSpPr>
            <p:spPr>
              <a:xfrm>
                <a:off x="4622798" y="3040925"/>
                <a:ext cx="1311183"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92" name="Rectangle 15">
                <a:extLst>
                  <a:ext uri="{FF2B5EF4-FFF2-40B4-BE49-F238E27FC236}">
                    <a16:creationId xmlns:a16="http://schemas.microsoft.com/office/drawing/2014/main" id="{2AB30520-C8B1-43B8-8F1A-A788AF04D188}"/>
                  </a:ext>
                </a:extLst>
              </p:cNvPr>
              <p:cNvSpPr/>
              <p:nvPr/>
            </p:nvSpPr>
            <p:spPr>
              <a:xfrm>
                <a:off x="7271314" y="4572294"/>
                <a:ext cx="1936382" cy="1314847"/>
              </a:xfrm>
              <a:prstGeom prst="rect">
                <a:avLst/>
              </a:prstGeom>
            </p:spPr>
            <p:txBody>
              <a:bodyPr wrap="square" lIns="0" tIns="0" rIns="0" bIns="0" anchor="ctr" anchorCtr="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85725" indent="-85725">
                  <a:lnSpc>
                    <a:spcPct val="12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hiểu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tại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sao</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a:p>
                <a:pPr marL="85725" indent="-85725">
                  <a:lnSpc>
                    <a:spcPct val="12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hiểu</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tại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sao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không</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a:p>
                <a:pPr marL="85725" indent="-85725">
                  <a:lnSpc>
                    <a:spcPct val="12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biết bạn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sẽ</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thành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công</a:t>
                </a:r>
              </a:p>
              <a:p>
                <a:pPr marL="85725" indent="-85725">
                  <a:lnSpc>
                    <a:spcPct val="12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biết bạn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sẽ</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thất</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bại</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a:p>
                <a:pPr marL="85725" indent="-85725">
                  <a:lnSpc>
                    <a:spcPct val="12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biết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nào tin bạn</a:t>
                </a:r>
              </a:p>
              <a:p>
                <a:pPr marL="85725" indent="-85725">
                  <a:lnSpc>
                    <a:spcPct val="12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Tôi biết tại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sao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bạn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mắc</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lỗi</a:t>
                </a:r>
                <a:endPar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cxnSp>
            <p:nvCxnSpPr>
              <p:cNvPr id="93" name="직선 화살표 연결선 45">
                <a:extLst>
                  <a:ext uri="{FF2B5EF4-FFF2-40B4-BE49-F238E27FC236}">
                    <a16:creationId xmlns:a16="http://schemas.microsoft.com/office/drawing/2014/main" id="{F159BBEA-CD1E-4063-87F7-97EF422AE083}"/>
                  </a:ext>
                </a:extLst>
              </p:cNvPr>
              <p:cNvCxnSpPr/>
              <p:nvPr/>
            </p:nvCxnSpPr>
            <p:spPr>
              <a:xfrm>
                <a:off x="2100008"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46">
                <a:extLst>
                  <a:ext uri="{FF2B5EF4-FFF2-40B4-BE49-F238E27FC236}">
                    <a16:creationId xmlns:a16="http://schemas.microsoft.com/office/drawing/2014/main" id="{7EA67FFA-9162-4DE5-BD1A-894F5F1F47A9}"/>
                  </a:ext>
                </a:extLst>
              </p:cNvPr>
              <p:cNvCxnSpPr/>
              <p:nvPr/>
            </p:nvCxnSpPr>
            <p:spPr>
              <a:xfrm>
                <a:off x="3346479" y="5229719"/>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5" name="그림 48">
                <a:extLst>
                  <a:ext uri="{FF2B5EF4-FFF2-40B4-BE49-F238E27FC236}">
                    <a16:creationId xmlns:a16="http://schemas.microsoft.com/office/drawing/2014/main" id="{01074DCB-0DC4-412D-BEA7-82E4B1A5629C}"/>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708" y="4844077"/>
                <a:ext cx="809848" cy="809848"/>
              </a:xfrm>
              <a:prstGeom prst="rect">
                <a:avLst/>
              </a:prstGeom>
              <a:ln w="12700">
                <a:solidFill>
                  <a:srgbClr val="3366CC"/>
                </a:solidFill>
              </a:ln>
            </p:spPr>
          </p:pic>
          <p:sp>
            <p:nvSpPr>
              <p:cNvPr id="96" name="직사각형 51">
                <a:extLst>
                  <a:ext uri="{FF2B5EF4-FFF2-40B4-BE49-F238E27FC236}">
                    <a16:creationId xmlns:a16="http://schemas.microsoft.com/office/drawing/2014/main" id="{480BE574-FE90-4A1A-B342-FA687621F078}"/>
                  </a:ext>
                </a:extLst>
              </p:cNvPr>
              <p:cNvSpPr>
                <a:spLocks/>
              </p:cNvSpPr>
              <p:nvPr/>
            </p:nvSpPr>
            <p:spPr>
              <a:xfrm>
                <a:off x="4622798" y="4844077"/>
                <a:ext cx="1311183"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97" name="그림 42">
                <a:extLst>
                  <a:ext uri="{FF2B5EF4-FFF2-40B4-BE49-F238E27FC236}">
                    <a16:creationId xmlns:a16="http://schemas.microsoft.com/office/drawing/2014/main" id="{172F109D-4501-4D2C-97CF-028F1135E153}"/>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6287682" y="4882641"/>
                <a:ext cx="694156" cy="694156"/>
              </a:xfrm>
              <a:prstGeom prst="ellipse">
                <a:avLst/>
              </a:prstGeom>
              <a:ln w="12700">
                <a:solidFill>
                  <a:srgbClr val="3366CC"/>
                </a:solidFill>
              </a:ln>
            </p:spPr>
          </p:pic>
          <p:sp>
            <p:nvSpPr>
              <p:cNvPr id="98" name="Rectangle 15">
                <a:extLst>
                  <a:ext uri="{FF2B5EF4-FFF2-40B4-BE49-F238E27FC236}">
                    <a16:creationId xmlns:a16="http://schemas.microsoft.com/office/drawing/2014/main" id="{0B9E873C-8C5F-4FD2-8A69-B8419AB3E769}"/>
                  </a:ext>
                </a:extLst>
              </p:cNvPr>
              <p:cNvSpPr/>
              <p:nvPr/>
            </p:nvSpPr>
            <p:spPr>
              <a:xfrm>
                <a:off x="1532682" y="2775538"/>
                <a:ext cx="624856"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tx1">
                        <a:lumMod val="75000"/>
                        <a:lumOff val="25000"/>
                      </a:schemeClr>
                    </a:solidFill>
                    <a:latin typeface="SamsungOne-700" panose="020B0803030303020204" pitchFamily="34" charset="0"/>
                    <a:ea typeface="SamsungOne-700" panose="020B0803030303020204" pitchFamily="34" charset="0"/>
                  </a:rPr>
                  <a:t>Hôm nay</a:t>
                </a:r>
              </a:p>
            </p:txBody>
          </p:sp>
          <p:sp>
            <p:nvSpPr>
              <p:cNvPr id="99" name="Rectangle 15">
                <a:extLst>
                  <a:ext uri="{FF2B5EF4-FFF2-40B4-BE49-F238E27FC236}">
                    <a16:creationId xmlns:a16="http://schemas.microsoft.com/office/drawing/2014/main" id="{AF92DE4C-AEE2-4259-B9F3-9CEF860BD47E}"/>
                  </a:ext>
                </a:extLst>
              </p:cNvPr>
              <p:cNvSpPr/>
              <p:nvPr/>
            </p:nvSpPr>
            <p:spPr>
              <a:xfrm>
                <a:off x="1373313" y="4567999"/>
                <a:ext cx="1260747" cy="18466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err="1">
                    <a:solidFill>
                      <a:srgbClr val="3366CC"/>
                    </a:solidFill>
                    <a:latin typeface="SamsungOne-700" panose="020B0803030303020204" pitchFamily="34" charset="0"/>
                    <a:ea typeface="SamsungOne-700" panose="020B0803030303020204" pitchFamily="34" charset="0"/>
                  </a:rPr>
                  <a:t>Ngày</a:t>
                </a:r>
                <a:r>
                  <a:rPr lang="en-US" altLang="ko-KR" sz="1200" dirty="0">
                    <a:solidFill>
                      <a:srgbClr val="3366CC"/>
                    </a:solidFill>
                    <a:latin typeface="SamsungOne-700" panose="020B0803030303020204" pitchFamily="34" charset="0"/>
                    <a:ea typeface="SamsungOne-700" panose="020B0803030303020204" pitchFamily="34" charset="0"/>
                  </a:rPr>
                  <a:t> </a:t>
                </a:r>
                <a:r>
                  <a:rPr lang="en-US" altLang="ko-KR" sz="1200" dirty="0" err="1">
                    <a:solidFill>
                      <a:srgbClr val="3366CC"/>
                    </a:solidFill>
                    <a:latin typeface="SamsungOne-700" panose="020B0803030303020204" pitchFamily="34" charset="0"/>
                    <a:ea typeface="SamsungOne-700" panose="020B0803030303020204" pitchFamily="34" charset="0"/>
                  </a:rPr>
                  <a:t>mai</a:t>
                </a:r>
                <a:endParaRPr lang="en-US" altLang="ko-KR" sz="1200" dirty="0">
                  <a:solidFill>
                    <a:srgbClr val="3366CC"/>
                  </a:solidFill>
                  <a:latin typeface="SamsungOne-700" panose="020B0803030303020204" pitchFamily="34" charset="0"/>
                  <a:ea typeface="SamsungOne-700" panose="020B0803030303020204" pitchFamily="34" charset="0"/>
                </a:endParaRPr>
              </a:p>
            </p:txBody>
          </p:sp>
          <p:sp>
            <p:nvSpPr>
              <p:cNvPr id="100" name="Rectangle 15">
                <a:extLst>
                  <a:ext uri="{FF2B5EF4-FFF2-40B4-BE49-F238E27FC236}">
                    <a16:creationId xmlns:a16="http://schemas.microsoft.com/office/drawing/2014/main" id="{D680BEE4-50D2-4F04-84D7-8D9A3779E8E5}"/>
                  </a:ext>
                </a:extLst>
              </p:cNvPr>
              <p:cNvSpPr/>
              <p:nvPr/>
            </p:nvSpPr>
            <p:spPr>
              <a:xfrm>
                <a:off x="1334201" y="3888250"/>
                <a:ext cx="898299"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Dữ</a:t>
                </a: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liệu</a:t>
                </a: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đào</a:t>
                </a: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tạo</a:t>
                </a:r>
                <a:endPar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01" name="Rectangle 15">
                <a:extLst>
                  <a:ext uri="{FF2B5EF4-FFF2-40B4-BE49-F238E27FC236}">
                    <a16:creationId xmlns:a16="http://schemas.microsoft.com/office/drawing/2014/main" id="{D70023F2-5D2F-4804-A772-1318B9BE7ABC}"/>
                  </a:ext>
                </a:extLst>
              </p:cNvPr>
              <p:cNvSpPr/>
              <p:nvPr/>
            </p:nvSpPr>
            <p:spPr>
              <a:xfrm>
                <a:off x="3593544" y="3888250"/>
                <a:ext cx="1099414" cy="16484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050" dirty="0">
                    <a:solidFill>
                      <a:schemeClr val="tx1">
                        <a:lumMod val="75000"/>
                        <a:lumOff val="25000"/>
                      </a:schemeClr>
                    </a:solidFill>
                    <a:latin typeface="SamsungOne-400" panose="020B0503030303020204" pitchFamily="34" charset="0"/>
                    <a:ea typeface="SamsungOne-400" panose="020B0503030303020204" pitchFamily="34" charset="0"/>
                  </a:rPr>
                  <a:t>Hàm được học</a:t>
                </a:r>
              </a:p>
            </p:txBody>
          </p:sp>
          <p:sp>
            <p:nvSpPr>
              <p:cNvPr id="102" name="Rectangle 15">
                <a:extLst>
                  <a:ext uri="{FF2B5EF4-FFF2-40B4-BE49-F238E27FC236}">
                    <a16:creationId xmlns:a16="http://schemas.microsoft.com/office/drawing/2014/main" id="{7CE78DB5-F29E-411F-92A1-EBE73CE87026}"/>
                  </a:ext>
                </a:extLst>
              </p:cNvPr>
              <p:cNvSpPr/>
              <p:nvPr/>
            </p:nvSpPr>
            <p:spPr>
              <a:xfrm>
                <a:off x="4851806" y="3890983"/>
                <a:ext cx="853164" cy="16158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1050" dirty="0">
                    <a:solidFill>
                      <a:schemeClr val="tx1">
                        <a:lumMod val="75000"/>
                        <a:lumOff val="25000"/>
                      </a:schemeClr>
                    </a:solidFill>
                    <a:latin typeface="SamsungOne-400" panose="020B0503030303020204" pitchFamily="34" charset="0"/>
                    <a:ea typeface="SamsungOne-400" panose="020B0503030303020204" pitchFamily="34" charset="0"/>
                  </a:rPr>
                  <a:t>Đơn vị đầu ra</a:t>
                </a:r>
              </a:p>
            </p:txBody>
          </p:sp>
          <p:sp>
            <p:nvSpPr>
              <p:cNvPr id="103" name="Rectangle 15">
                <a:extLst>
                  <a:ext uri="{FF2B5EF4-FFF2-40B4-BE49-F238E27FC236}">
                    <a16:creationId xmlns:a16="http://schemas.microsoft.com/office/drawing/2014/main" id="{1095D6EB-60A6-49C2-84EF-72AE2FD71CBF}"/>
                  </a:ext>
                </a:extLst>
              </p:cNvPr>
              <p:cNvSpPr/>
              <p:nvPr/>
            </p:nvSpPr>
            <p:spPr>
              <a:xfrm>
                <a:off x="6000235" y="3888016"/>
                <a:ext cx="1280680"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Người dùng và tác vụ</a:t>
                </a:r>
              </a:p>
            </p:txBody>
          </p:sp>
          <p:sp>
            <p:nvSpPr>
              <p:cNvPr id="104" name="Rectangle 15">
                <a:extLst>
                  <a:ext uri="{FF2B5EF4-FFF2-40B4-BE49-F238E27FC236}">
                    <a16:creationId xmlns:a16="http://schemas.microsoft.com/office/drawing/2014/main" id="{6D4642F2-2598-424E-A4B0-5C417420DCBF}"/>
                  </a:ext>
                </a:extLst>
              </p:cNvPr>
              <p:cNvSpPr/>
              <p:nvPr/>
            </p:nvSpPr>
            <p:spPr>
              <a:xfrm>
                <a:off x="1334201" y="5690101"/>
                <a:ext cx="898299" cy="161583"/>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Dữ</a:t>
                </a: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liệu</a:t>
                </a: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đào</a:t>
                </a: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50" dirty="0" err="1">
                    <a:solidFill>
                      <a:schemeClr val="tx1">
                        <a:lumMod val="75000"/>
                        <a:lumOff val="25000"/>
                      </a:schemeClr>
                    </a:solidFill>
                    <a:latin typeface="SamsungOne-400" panose="020B0503030303020204" pitchFamily="34" charset="0"/>
                    <a:ea typeface="SamsungOne-400" panose="020B0503030303020204" pitchFamily="34" charset="0"/>
                  </a:rPr>
                  <a:t>tạo</a:t>
                </a:r>
                <a:endPar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05" name="Rectangle 15">
                <a:extLst>
                  <a:ext uri="{FF2B5EF4-FFF2-40B4-BE49-F238E27FC236}">
                    <a16:creationId xmlns:a16="http://schemas.microsoft.com/office/drawing/2014/main" id="{7D154ACD-0783-4CB4-892D-1906CBFCBFAA}"/>
                  </a:ext>
                </a:extLst>
              </p:cNvPr>
              <p:cNvSpPr/>
              <p:nvPr/>
            </p:nvSpPr>
            <p:spPr>
              <a:xfrm>
                <a:off x="3741789" y="5690100"/>
                <a:ext cx="802924"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err="1">
                    <a:solidFill>
                      <a:srgbClr val="193EB0"/>
                    </a:solidFill>
                    <a:latin typeface="SamsungOne-400" panose="020B0503030303020204" pitchFamily="34" charset="0"/>
                    <a:ea typeface="SamsungOne-400" panose="020B0503030303020204" pitchFamily="34" charset="0"/>
                  </a:rPr>
                  <a:t>Mô</a:t>
                </a:r>
                <a:r>
                  <a:rPr lang="en-US" altLang="ko-KR" sz="1200" b="1" i="1" dirty="0">
                    <a:solidFill>
                      <a:srgbClr val="193EB0"/>
                    </a:solidFill>
                    <a:latin typeface="SamsungOne-400" panose="020B0503030303020204" pitchFamily="34" charset="0"/>
                    <a:ea typeface="SamsungOne-400" panose="020B0503030303020204" pitchFamily="34" charset="0"/>
                  </a:rPr>
                  <a:t> hình </a:t>
                </a:r>
                <a:r>
                  <a:rPr lang="en-US" altLang="ko-KR" sz="1200" b="1" i="1" dirty="0" err="1">
                    <a:solidFill>
                      <a:srgbClr val="193EB0"/>
                    </a:solidFill>
                    <a:latin typeface="SamsungOne-400" panose="020B0503030303020204" pitchFamily="34" charset="0"/>
                    <a:ea typeface="SamsungOne-400" panose="020B0503030303020204" pitchFamily="34" charset="0"/>
                  </a:rPr>
                  <a:t>giải</a:t>
                </a:r>
                <a:r>
                  <a:rPr lang="en-US" altLang="ko-KR" sz="1200" b="1" i="1" dirty="0">
                    <a:solidFill>
                      <a:srgbClr val="193EB0"/>
                    </a:solidFill>
                    <a:latin typeface="SamsungOne-400" panose="020B0503030303020204" pitchFamily="34" charset="0"/>
                    <a:ea typeface="SamsungOne-400" panose="020B0503030303020204" pitchFamily="34" charset="0"/>
                  </a:rPr>
                  <a:t> </a:t>
                </a:r>
                <a:r>
                  <a:rPr lang="en-US" altLang="ko-KR" sz="1200" b="1" i="1" dirty="0" err="1">
                    <a:solidFill>
                      <a:srgbClr val="193EB0"/>
                    </a:solidFill>
                    <a:latin typeface="SamsungOne-400" panose="020B0503030303020204" pitchFamily="34" charset="0"/>
                    <a:ea typeface="SamsungOne-400" panose="020B0503030303020204" pitchFamily="34" charset="0"/>
                  </a:rPr>
                  <a:t>nghĩa</a:t>
                </a:r>
                <a:endParaRPr lang="en-US" altLang="ko-KR" sz="1200" b="1" i="1" dirty="0">
                  <a:solidFill>
                    <a:srgbClr val="193EB0"/>
                  </a:solidFill>
                  <a:latin typeface="SamsungOne-400" panose="020B0503030303020204" pitchFamily="34" charset="0"/>
                  <a:ea typeface="SamsungOne-400" panose="020B0503030303020204" pitchFamily="34" charset="0"/>
                </a:endParaRPr>
              </a:p>
            </p:txBody>
          </p:sp>
          <p:sp>
            <p:nvSpPr>
              <p:cNvPr id="106" name="Rectangle 15">
                <a:extLst>
                  <a:ext uri="{FF2B5EF4-FFF2-40B4-BE49-F238E27FC236}">
                    <a16:creationId xmlns:a16="http://schemas.microsoft.com/office/drawing/2014/main" id="{22E892B4-BEBB-424C-A657-2DF3969707DD}"/>
                  </a:ext>
                </a:extLst>
              </p:cNvPr>
              <p:cNvSpPr/>
              <p:nvPr/>
            </p:nvSpPr>
            <p:spPr>
              <a:xfrm>
                <a:off x="4843045" y="5690101"/>
                <a:ext cx="870687"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i="1" dirty="0">
                    <a:solidFill>
                      <a:srgbClr val="193EB0"/>
                    </a:solidFill>
                    <a:latin typeface="SamsungOne-400" panose="020B0503030303020204" pitchFamily="34" charset="0"/>
                    <a:ea typeface="SamsungOne-400" panose="020B0503030303020204" pitchFamily="34" charset="0"/>
                  </a:rPr>
                  <a:t>Giao </a:t>
                </a:r>
                <a:r>
                  <a:rPr lang="en-US" altLang="ko-KR" sz="1200" b="1" i="1" dirty="0" err="1">
                    <a:solidFill>
                      <a:srgbClr val="193EB0"/>
                    </a:solidFill>
                    <a:latin typeface="SamsungOne-400" panose="020B0503030303020204" pitchFamily="34" charset="0"/>
                    <a:ea typeface="SamsungOne-400" panose="020B0503030303020204" pitchFamily="34" charset="0"/>
                  </a:rPr>
                  <a:t>diện</a:t>
                </a:r>
                <a:r>
                  <a:rPr lang="en-US" altLang="ko-KR" sz="1200" b="1" i="1" dirty="0">
                    <a:solidFill>
                      <a:srgbClr val="193EB0"/>
                    </a:solidFill>
                    <a:latin typeface="SamsungOne-400" panose="020B0503030303020204" pitchFamily="34" charset="0"/>
                    <a:ea typeface="SamsungOne-400" panose="020B0503030303020204" pitchFamily="34" charset="0"/>
                  </a:rPr>
                  <a:t> </a:t>
                </a:r>
                <a:r>
                  <a:rPr lang="en-US" altLang="ko-KR" sz="1200" b="1" i="1" dirty="0" err="1">
                    <a:solidFill>
                      <a:srgbClr val="193EB0"/>
                    </a:solidFill>
                    <a:latin typeface="SamsungOne-400" panose="020B0503030303020204" pitchFamily="34" charset="0"/>
                    <a:ea typeface="SamsungOne-400" panose="020B0503030303020204" pitchFamily="34" charset="0"/>
                  </a:rPr>
                  <a:t>giải</a:t>
                </a:r>
                <a:r>
                  <a:rPr lang="en-US" altLang="ko-KR" sz="1200" b="1" i="1" dirty="0">
                    <a:solidFill>
                      <a:srgbClr val="193EB0"/>
                    </a:solidFill>
                    <a:latin typeface="SamsungOne-400" panose="020B0503030303020204" pitchFamily="34" charset="0"/>
                    <a:ea typeface="SamsungOne-400" panose="020B0503030303020204" pitchFamily="34" charset="0"/>
                  </a:rPr>
                  <a:t> </a:t>
                </a:r>
                <a:r>
                  <a:rPr lang="en-US" altLang="ko-KR" sz="1200" b="1" i="1" dirty="0" err="1">
                    <a:solidFill>
                      <a:srgbClr val="193EB0"/>
                    </a:solidFill>
                    <a:latin typeface="SamsungOne-400" panose="020B0503030303020204" pitchFamily="34" charset="0"/>
                    <a:ea typeface="SamsungOne-400" panose="020B0503030303020204" pitchFamily="34" charset="0"/>
                  </a:rPr>
                  <a:t>nghĩa</a:t>
                </a:r>
                <a:endParaRPr lang="en-US" altLang="ko-KR" sz="1200" b="1" i="1" dirty="0">
                  <a:solidFill>
                    <a:srgbClr val="193EB0"/>
                  </a:solidFill>
                  <a:latin typeface="SamsungOne-400" panose="020B0503030303020204" pitchFamily="34" charset="0"/>
                  <a:ea typeface="SamsungOne-400" panose="020B0503030303020204" pitchFamily="34" charset="0"/>
                </a:endParaRPr>
              </a:p>
            </p:txBody>
          </p:sp>
          <p:sp>
            <p:nvSpPr>
              <p:cNvPr id="107" name="Rectangle 15">
                <a:extLst>
                  <a:ext uri="{FF2B5EF4-FFF2-40B4-BE49-F238E27FC236}">
                    <a16:creationId xmlns:a16="http://schemas.microsoft.com/office/drawing/2014/main" id="{AAD43EF7-BCAB-4255-A7CD-05F86EC36C7E}"/>
                  </a:ext>
                </a:extLst>
              </p:cNvPr>
              <p:cNvSpPr/>
              <p:nvPr/>
            </p:nvSpPr>
            <p:spPr>
              <a:xfrm>
                <a:off x="6022425" y="5690101"/>
                <a:ext cx="1224670" cy="138499"/>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900" dirty="0">
                    <a:solidFill>
                      <a:schemeClr val="tx1">
                        <a:lumMod val="75000"/>
                        <a:lumOff val="25000"/>
                      </a:schemeClr>
                    </a:solidFill>
                    <a:latin typeface="SamsungOne-400" panose="020B0503030303020204" pitchFamily="34" charset="0"/>
                    <a:ea typeface="SamsungOne-400" panose="020B0503030303020204" pitchFamily="34" charset="0"/>
                  </a:rPr>
                  <a:t>Người dùng và tác vụ</a:t>
                </a:r>
              </a:p>
            </p:txBody>
          </p:sp>
          <p:sp>
            <p:nvSpPr>
              <p:cNvPr id="108" name="직사각형 107">
                <a:extLst>
                  <a:ext uri="{FF2B5EF4-FFF2-40B4-BE49-F238E27FC236}">
                    <a16:creationId xmlns:a16="http://schemas.microsoft.com/office/drawing/2014/main" id="{17B8D9B4-80FC-46D8-9E3E-8FFC971608F2}"/>
                  </a:ext>
                </a:extLst>
              </p:cNvPr>
              <p:cNvSpPr>
                <a:spLocks/>
              </p:cNvSpPr>
              <p:nvPr/>
            </p:nvSpPr>
            <p:spPr>
              <a:xfrm>
                <a:off x="2402449"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09" name="Rectangle 15">
                <a:extLst>
                  <a:ext uri="{FF2B5EF4-FFF2-40B4-BE49-F238E27FC236}">
                    <a16:creationId xmlns:a16="http://schemas.microsoft.com/office/drawing/2014/main" id="{8E476FDA-930B-46DF-9F06-0157A49C5D5A}"/>
                  </a:ext>
                </a:extLst>
              </p:cNvPr>
              <p:cNvSpPr/>
              <p:nvPr/>
            </p:nvSpPr>
            <p:spPr>
              <a:xfrm>
                <a:off x="2446742" y="5016608"/>
                <a:ext cx="875518" cy="430887"/>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b="1" i="1" dirty="0">
                    <a:solidFill>
                      <a:srgbClr val="3366CC"/>
                    </a:solidFill>
                    <a:latin typeface="SamsungOne-400" panose="020B0503030303020204" pitchFamily="34" charset="0"/>
                    <a:ea typeface="SamsungOne-400" panose="020B0503030303020204" pitchFamily="34" charset="0"/>
                  </a:rPr>
                  <a:t>Quá </a:t>
                </a:r>
                <a:r>
                  <a:rPr lang="en-US" altLang="ko-KR" sz="1400" b="1" i="1" dirty="0" err="1">
                    <a:solidFill>
                      <a:srgbClr val="3366CC"/>
                    </a:solidFill>
                    <a:latin typeface="SamsungOne-400" panose="020B0503030303020204" pitchFamily="34" charset="0"/>
                    <a:ea typeface="SamsungOne-400" panose="020B0503030303020204" pitchFamily="34" charset="0"/>
                  </a:rPr>
                  <a:t>trình</a:t>
                </a:r>
                <a:r>
                  <a:rPr lang="en-US" altLang="ko-KR" sz="1400" b="1" i="1" dirty="0">
                    <a:solidFill>
                      <a:srgbClr val="3366CC"/>
                    </a:solidFill>
                    <a:latin typeface="SamsungOne-400" panose="020B0503030303020204" pitchFamily="34" charset="0"/>
                    <a:ea typeface="SamsungOne-400" panose="020B0503030303020204" pitchFamily="34" charset="0"/>
                  </a:rPr>
                  <a:t> </a:t>
                </a:r>
                <a:r>
                  <a:rPr lang="en-US" altLang="ko-KR" sz="1400" b="1" i="1" dirty="0" err="1">
                    <a:solidFill>
                      <a:srgbClr val="3366CC"/>
                    </a:solidFill>
                    <a:latin typeface="SamsungOne-400" panose="020B0503030303020204" pitchFamily="34" charset="0"/>
                    <a:ea typeface="SamsungOne-400" panose="020B0503030303020204" pitchFamily="34" charset="0"/>
                  </a:rPr>
                  <a:t>học</a:t>
                </a:r>
                <a:r>
                  <a:rPr lang="en-US" altLang="ko-KR" sz="1400" b="1" i="1" dirty="0">
                    <a:solidFill>
                      <a:srgbClr val="3366CC"/>
                    </a:solidFill>
                    <a:latin typeface="SamsungOne-400" panose="020B0503030303020204" pitchFamily="34" charset="0"/>
                    <a:ea typeface="SamsungOne-400" panose="020B0503030303020204" pitchFamily="34" charset="0"/>
                  </a:rPr>
                  <a:t> </a:t>
                </a:r>
                <a:r>
                  <a:rPr lang="en-US" altLang="ko-KR" sz="1400" b="1" i="1" dirty="0" err="1">
                    <a:solidFill>
                      <a:srgbClr val="3366CC"/>
                    </a:solidFill>
                    <a:latin typeface="SamsungOne-400" panose="020B0503030303020204" pitchFamily="34" charset="0"/>
                    <a:ea typeface="SamsungOne-400" panose="020B0503030303020204" pitchFamily="34" charset="0"/>
                  </a:rPr>
                  <a:t>mới</a:t>
                </a:r>
                <a:endParaRPr lang="en-US" altLang="ko-KR" sz="1400" b="1" i="1" dirty="0">
                  <a:solidFill>
                    <a:srgbClr val="3366CC"/>
                  </a:solidFill>
                  <a:latin typeface="SamsungOne-400" panose="020B0503030303020204" pitchFamily="34" charset="0"/>
                  <a:ea typeface="SamsungOne-400" panose="020B0503030303020204" pitchFamily="34" charset="0"/>
                </a:endParaRPr>
              </a:p>
            </p:txBody>
          </p:sp>
          <p:sp>
            <p:nvSpPr>
              <p:cNvPr id="110" name="직사각형 3">
                <a:extLst>
                  <a:ext uri="{FF2B5EF4-FFF2-40B4-BE49-F238E27FC236}">
                    <a16:creationId xmlns:a16="http://schemas.microsoft.com/office/drawing/2014/main" id="{B984CBE7-C128-438D-98A8-4BBFBB42FEBF}"/>
                  </a:ext>
                </a:extLst>
              </p:cNvPr>
              <p:cNvSpPr>
                <a:spLocks/>
              </p:cNvSpPr>
              <p:nvPr/>
            </p:nvSpPr>
            <p:spPr>
              <a:xfrm>
                <a:off x="2402449" y="3040925"/>
                <a:ext cx="964105" cy="809848"/>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11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1" name="Rectangle 15">
                <a:extLst>
                  <a:ext uri="{FF2B5EF4-FFF2-40B4-BE49-F238E27FC236}">
                    <a16:creationId xmlns:a16="http://schemas.microsoft.com/office/drawing/2014/main" id="{D3D553B6-444F-455D-9D3B-8A00EC02429F}"/>
                  </a:ext>
                </a:extLst>
              </p:cNvPr>
              <p:cNvSpPr/>
              <p:nvPr/>
            </p:nvSpPr>
            <p:spPr>
              <a:xfrm>
                <a:off x="2544925" y="3276572"/>
                <a:ext cx="679152" cy="338554"/>
              </a:xfrm>
              <a:prstGeom prst="rect">
                <a:avLst/>
              </a:prstGeom>
              <a:ln w="12700">
                <a:noFill/>
              </a:ln>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100" dirty="0">
                    <a:solidFill>
                      <a:schemeClr val="tx1">
                        <a:lumMod val="75000"/>
                        <a:lumOff val="25000"/>
                      </a:schemeClr>
                    </a:solidFill>
                    <a:latin typeface="SamsungOne-400" panose="020B0503030303020204" pitchFamily="34" charset="0"/>
                    <a:ea typeface="SamsungOne-400" panose="020B0503030303020204" pitchFamily="34" charset="0"/>
                  </a:rPr>
                  <a:t>Quá </a:t>
                </a:r>
                <a:r>
                  <a:rPr lang="en-US" altLang="ko-KR" sz="1100" dirty="0" err="1">
                    <a:solidFill>
                      <a:schemeClr val="tx1">
                        <a:lumMod val="75000"/>
                        <a:lumOff val="25000"/>
                      </a:schemeClr>
                    </a:solidFill>
                    <a:latin typeface="SamsungOne-400" panose="020B0503030303020204" pitchFamily="34" charset="0"/>
                    <a:ea typeface="SamsungOne-400" panose="020B0503030303020204" pitchFamily="34" charset="0"/>
                  </a:rPr>
                  <a:t>trình</a:t>
                </a:r>
                <a:r>
                  <a:rPr lang="en-US" altLang="ko-KR" sz="11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100" dirty="0" err="1">
                    <a:solidFill>
                      <a:schemeClr val="tx1">
                        <a:lumMod val="75000"/>
                        <a:lumOff val="25000"/>
                      </a:schemeClr>
                    </a:solidFill>
                    <a:latin typeface="SamsungOne-400" panose="020B0503030303020204" pitchFamily="34" charset="0"/>
                    <a:ea typeface="SamsungOne-400" panose="020B0503030303020204" pitchFamily="34" charset="0"/>
                  </a:rPr>
                  <a:t>học</a:t>
                </a:r>
                <a:endParaRPr lang="en-US" altLang="ko-KR" sz="11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112" name="Rectangle 15">
                <a:extLst>
                  <a:ext uri="{FF2B5EF4-FFF2-40B4-BE49-F238E27FC236}">
                    <a16:creationId xmlns:a16="http://schemas.microsoft.com/office/drawing/2014/main" id="{F7514D4F-6A1C-4BDE-96CF-7D5300AAB868}"/>
                  </a:ext>
                </a:extLst>
              </p:cNvPr>
              <p:cNvSpPr/>
              <p:nvPr/>
            </p:nvSpPr>
            <p:spPr>
              <a:xfrm>
                <a:off x="4815505" y="3276571"/>
                <a:ext cx="925769" cy="338554"/>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fr-FR" altLang="ko-KR" sz="1100" dirty="0" err="1">
                    <a:solidFill>
                      <a:schemeClr val="tx1">
                        <a:lumMod val="75000"/>
                        <a:lumOff val="25000"/>
                      </a:schemeClr>
                    </a:solidFill>
                    <a:latin typeface="SamsungOne-700" panose="020B0803030303020204" pitchFamily="34" charset="0"/>
                    <a:ea typeface="SamsungOne-700" panose="020B0803030303020204" pitchFamily="34" charset="0"/>
                  </a:rPr>
                  <a:t>Đây</a:t>
                </a:r>
                <a:r>
                  <a:rPr lang="fr-FR" altLang="ko-KR" sz="1100" dirty="0">
                    <a:solidFill>
                      <a:schemeClr val="tx1">
                        <a:lumMod val="75000"/>
                        <a:lumOff val="25000"/>
                      </a:schemeClr>
                    </a:solidFill>
                    <a:latin typeface="SamsungOne-700" panose="020B0803030303020204" pitchFamily="34" charset="0"/>
                    <a:ea typeface="SamsungOne-700" panose="020B0803030303020204" pitchFamily="34" charset="0"/>
                  </a:rPr>
                  <a:t> là </a:t>
                </a:r>
                <a:r>
                  <a:rPr lang="fr-FR" altLang="ko-KR" sz="1100" dirty="0" err="1">
                    <a:solidFill>
                      <a:schemeClr val="tx1">
                        <a:lumMod val="75000"/>
                        <a:lumOff val="25000"/>
                      </a:schemeClr>
                    </a:solidFill>
                    <a:latin typeface="SamsungOne-700" panose="020B0803030303020204" pitchFamily="34" charset="0"/>
                    <a:ea typeface="SamsungOne-700" panose="020B0803030303020204" pitchFamily="34" charset="0"/>
                  </a:rPr>
                  <a:t>một</a:t>
                </a:r>
                <a:r>
                  <a:rPr lang="fr-FR" altLang="ko-KR" sz="1100" dirty="0">
                    <a:solidFill>
                      <a:schemeClr val="tx1">
                        <a:lumMod val="75000"/>
                        <a:lumOff val="25000"/>
                      </a:schemeClr>
                    </a:solidFill>
                    <a:latin typeface="SamsungOne-700" panose="020B0803030303020204" pitchFamily="34" charset="0"/>
                    <a:ea typeface="SamsungOne-700" panose="020B0803030303020204" pitchFamily="34" charset="0"/>
                  </a:rPr>
                  <a:t> con </a:t>
                </a:r>
                <a:r>
                  <a:rPr lang="fr-FR" altLang="ko-KR" sz="1100" dirty="0" err="1">
                    <a:solidFill>
                      <a:schemeClr val="tx1">
                        <a:lumMod val="75000"/>
                        <a:lumOff val="25000"/>
                      </a:schemeClr>
                    </a:solidFill>
                    <a:latin typeface="SamsungOne-700" panose="020B0803030303020204" pitchFamily="34" charset="0"/>
                    <a:ea typeface="SamsungOne-700" panose="020B0803030303020204" pitchFamily="34" charset="0"/>
                  </a:rPr>
                  <a:t>mèo</a:t>
                </a:r>
                <a:endParaRPr lang="fr-FR" altLang="ko-KR" sz="1100"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13" name="직사각형 50">
                <a:extLst>
                  <a:ext uri="{FF2B5EF4-FFF2-40B4-BE49-F238E27FC236}">
                    <a16:creationId xmlns:a16="http://schemas.microsoft.com/office/drawing/2014/main" id="{693DF518-A65F-48D1-85AA-58FF1BD5259B}"/>
                  </a:ext>
                </a:extLst>
              </p:cNvPr>
              <p:cNvSpPr>
                <a:spLocks/>
              </p:cNvSpPr>
              <p:nvPr/>
            </p:nvSpPr>
            <p:spPr>
              <a:xfrm>
                <a:off x="3661198" y="4844077"/>
                <a:ext cx="964105" cy="809848"/>
              </a:xfrm>
              <a:prstGeom prst="rect">
                <a:avLst/>
              </a:prstGeom>
              <a:solidFill>
                <a:schemeClr val="bg1"/>
              </a:solidFill>
              <a:ln w="12700">
                <a:solidFill>
                  <a:srgbClr val="33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anose="020B0503030303020204" pitchFamily="34" charset="0"/>
                  <a:ea typeface="SamsungOne-400" panose="020B0503030303020204" pitchFamily="34" charset="0"/>
                </a:endParaRPr>
              </a:p>
            </p:txBody>
          </p:sp>
          <p:pic>
            <p:nvPicPr>
              <p:cNvPr id="114" name="그림 64">
                <a:extLst>
                  <a:ext uri="{FF2B5EF4-FFF2-40B4-BE49-F238E27FC236}">
                    <a16:creationId xmlns:a16="http://schemas.microsoft.com/office/drawing/2014/main" id="{A5257A6C-4154-4736-BA43-06F3C4DB76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5522" y="4877088"/>
                <a:ext cx="855457" cy="705262"/>
              </a:xfrm>
              <a:prstGeom prst="rect">
                <a:avLst/>
              </a:prstGeom>
            </p:spPr>
          </p:pic>
          <p:grpSp>
            <p:nvGrpSpPr>
              <p:cNvPr id="115" name="그룹 114"/>
              <p:cNvGrpSpPr/>
              <p:nvPr/>
            </p:nvGrpSpPr>
            <p:grpSpPr>
              <a:xfrm>
                <a:off x="3661198" y="3040925"/>
                <a:ext cx="964105" cy="809848"/>
                <a:chOff x="3991682" y="3028742"/>
                <a:chExt cx="900000" cy="756000"/>
              </a:xfrm>
            </p:grpSpPr>
            <p:sp>
              <p:nvSpPr>
                <p:cNvPr id="126" name="직사각형 38">
                  <a:extLst>
                    <a:ext uri="{FF2B5EF4-FFF2-40B4-BE49-F238E27FC236}">
                      <a16:creationId xmlns:a16="http://schemas.microsoft.com/office/drawing/2014/main" id="{61FB2693-19FA-4941-A3B6-484045991CA1}"/>
                    </a:ext>
                  </a:extLst>
                </p:cNvPr>
                <p:cNvSpPr>
                  <a:spLocks/>
                </p:cNvSpPr>
                <p:nvPr/>
              </p:nvSpPr>
              <p:spPr>
                <a:xfrm>
                  <a:off x="3991682" y="3028742"/>
                  <a:ext cx="900000" cy="75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600" spc="-3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127" name="그룹 126"/>
                <p:cNvGrpSpPr/>
                <p:nvPr/>
              </p:nvGrpSpPr>
              <p:grpSpPr>
                <a:xfrm>
                  <a:off x="4039346" y="3047615"/>
                  <a:ext cx="804898" cy="705795"/>
                  <a:chOff x="4039346" y="3047615"/>
                  <a:chExt cx="804898" cy="705795"/>
                </a:xfrm>
              </p:grpSpPr>
              <p:pic>
                <p:nvPicPr>
                  <p:cNvPr id="128" name="그림 62">
                    <a:extLst>
                      <a:ext uri="{FF2B5EF4-FFF2-40B4-BE49-F238E27FC236}">
                        <a16:creationId xmlns:a16="http://schemas.microsoft.com/office/drawing/2014/main" id="{2336B371-F900-4C40-B4C8-9CBE3952E8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346" y="3047615"/>
                    <a:ext cx="804672" cy="542544"/>
                  </a:xfrm>
                  <a:prstGeom prst="rect">
                    <a:avLst/>
                  </a:prstGeom>
                </p:spPr>
              </p:pic>
              <p:sp>
                <p:nvSpPr>
                  <p:cNvPr id="129" name="Rectangle 15">
                    <a:extLst>
                      <a:ext uri="{FF2B5EF4-FFF2-40B4-BE49-F238E27FC236}">
                        <a16:creationId xmlns:a16="http://schemas.microsoft.com/office/drawing/2014/main" id="{12B1C134-6E36-4EF4-BF93-61A1634F995B}"/>
                      </a:ext>
                    </a:extLst>
                  </p:cNvPr>
                  <p:cNvSpPr/>
                  <p:nvPr/>
                </p:nvSpPr>
                <p:spPr>
                  <a:xfrm>
                    <a:off x="4047347" y="3581023"/>
                    <a:ext cx="189610" cy="143656"/>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500" spc="-30" dirty="0">
                        <a:solidFill>
                          <a:schemeClr val="tx1">
                            <a:lumMod val="75000"/>
                            <a:lumOff val="25000"/>
                          </a:schemeClr>
                        </a:solidFill>
                        <a:latin typeface="SamsungOne-400" panose="020B0503030303020204" pitchFamily="34" charset="0"/>
                        <a:ea typeface="SamsungOne-400" panose="020B0503030303020204" pitchFamily="34" charset="0"/>
                      </a:rPr>
                      <a:t>Đơn vị </a:t>
                    </a:r>
                  </a:p>
                  <a:p>
                    <a:pPr algn="ctr"/>
                    <a:r>
                      <a:rPr lang="vi-VN" altLang="ko-KR" sz="500" spc="-30" dirty="0">
                        <a:solidFill>
                          <a:schemeClr val="tx1">
                            <a:lumMod val="75000"/>
                            <a:lumOff val="25000"/>
                          </a:schemeClr>
                        </a:solidFill>
                        <a:latin typeface="SamsungOne-400" panose="020B0503030303020204" pitchFamily="34" charset="0"/>
                        <a:ea typeface="SamsungOne-400" panose="020B0503030303020204" pitchFamily="34" charset="0"/>
                      </a:rPr>
                      <a:t>đầu vào</a:t>
                    </a:r>
                  </a:p>
                </p:txBody>
              </p:sp>
              <p:sp>
                <p:nvSpPr>
                  <p:cNvPr id="130" name="Rectangle 15">
                    <a:extLst>
                      <a:ext uri="{FF2B5EF4-FFF2-40B4-BE49-F238E27FC236}">
                        <a16:creationId xmlns:a16="http://schemas.microsoft.com/office/drawing/2014/main" id="{350D2677-416A-461F-9527-9828F9D9F675}"/>
                      </a:ext>
                    </a:extLst>
                  </p:cNvPr>
                  <p:cNvSpPr/>
                  <p:nvPr/>
                </p:nvSpPr>
                <p:spPr>
                  <a:xfrm>
                    <a:off x="4329301" y="3581023"/>
                    <a:ext cx="224762" cy="17238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600" spc="-30" dirty="0">
                        <a:solidFill>
                          <a:schemeClr val="tx1">
                            <a:lumMod val="75000"/>
                            <a:lumOff val="25000"/>
                          </a:schemeClr>
                        </a:solidFill>
                        <a:latin typeface="SamsungOne-400" panose="020B0503030303020204" pitchFamily="34" charset="0"/>
                        <a:ea typeface="SamsungOne-400" panose="020B0503030303020204" pitchFamily="34" charset="0"/>
                      </a:rPr>
                      <a:t>Đơn vị ẩn</a:t>
                    </a:r>
                  </a:p>
                </p:txBody>
              </p:sp>
              <p:sp>
                <p:nvSpPr>
                  <p:cNvPr id="131" name="Rectangle 15">
                    <a:extLst>
                      <a:ext uri="{FF2B5EF4-FFF2-40B4-BE49-F238E27FC236}">
                        <a16:creationId xmlns:a16="http://schemas.microsoft.com/office/drawing/2014/main" id="{DE58561E-454E-479A-BC95-FB0E26EC2626}"/>
                      </a:ext>
                    </a:extLst>
                  </p:cNvPr>
                  <p:cNvSpPr/>
                  <p:nvPr/>
                </p:nvSpPr>
                <p:spPr>
                  <a:xfrm>
                    <a:off x="4619482" y="3581023"/>
                    <a:ext cx="224762" cy="172387"/>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600" spc="-30" dirty="0">
                        <a:solidFill>
                          <a:schemeClr val="tx1">
                            <a:lumMod val="75000"/>
                            <a:lumOff val="25000"/>
                          </a:schemeClr>
                        </a:solidFill>
                        <a:latin typeface="SamsungOne-400" panose="020B0503030303020204" pitchFamily="34" charset="0"/>
                        <a:ea typeface="SamsungOne-400" panose="020B0503030303020204" pitchFamily="34" charset="0"/>
                      </a:rPr>
                      <a:t>Đơn vị đầu ra </a:t>
                    </a:r>
                  </a:p>
                </p:txBody>
              </p:sp>
            </p:grpSp>
          </p:grpSp>
          <p:cxnSp>
            <p:nvCxnSpPr>
              <p:cNvPr id="116" name="직선 연결선 71">
                <a:extLst>
                  <a:ext uri="{FF2B5EF4-FFF2-40B4-BE49-F238E27FC236}">
                    <a16:creationId xmlns:a16="http://schemas.microsoft.com/office/drawing/2014/main" id="{AC7BFD47-D028-497B-91A8-4A82FEC43311}"/>
                  </a:ext>
                </a:extLst>
              </p:cNvPr>
              <p:cNvCxnSpPr/>
              <p:nvPr/>
            </p:nvCxnSpPr>
            <p:spPr>
              <a:xfrm>
                <a:off x="1334202" y="4172659"/>
                <a:ext cx="7527955"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AEE5278D-FE9B-4E45-907B-DACC53CC7496}"/>
                  </a:ext>
                </a:extLst>
              </p:cNvPr>
              <p:cNvCxnSpPr/>
              <p:nvPr/>
            </p:nvCxnSpPr>
            <p:spPr>
              <a:xfrm rot="5400000">
                <a:off x="4010758" y="4762112"/>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8" name="그림 117">
                <a:extLst>
                  <a:ext uri="{FF2B5EF4-FFF2-40B4-BE49-F238E27FC236}">
                    <a16:creationId xmlns:a16="http://schemas.microsoft.com/office/drawing/2014/main" id="{FB115441-4C0B-4C18-B500-AE40122188B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4295915"/>
                <a:ext cx="641730" cy="459849"/>
              </a:xfrm>
              <a:prstGeom prst="rect">
                <a:avLst/>
              </a:prstGeom>
            </p:spPr>
          </p:pic>
          <p:cxnSp>
            <p:nvCxnSpPr>
              <p:cNvPr id="119" name="직선 화살표 연결선 56">
                <a:extLst>
                  <a:ext uri="{FF2B5EF4-FFF2-40B4-BE49-F238E27FC236}">
                    <a16:creationId xmlns:a16="http://schemas.microsoft.com/office/drawing/2014/main" id="{E4405A89-ECA1-417F-B87A-066416B6BEC2}"/>
                  </a:ext>
                </a:extLst>
              </p:cNvPr>
              <p:cNvCxnSpPr/>
              <p:nvPr/>
            </p:nvCxnSpPr>
            <p:spPr>
              <a:xfrm rot="5400000">
                <a:off x="4010758" y="2966320"/>
                <a:ext cx="264986" cy="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0" name="그림 11">
                <a:extLst>
                  <a:ext uri="{FF2B5EF4-FFF2-40B4-BE49-F238E27FC236}">
                    <a16:creationId xmlns:a16="http://schemas.microsoft.com/office/drawing/2014/main" id="{11D5D780-1258-4B44-91A8-6D65B8870E6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764" t="17453" r="15227" b="8091"/>
              <a:stretch/>
            </p:blipFill>
            <p:spPr>
              <a:xfrm>
                <a:off x="3822386" y="2500123"/>
                <a:ext cx="641730" cy="459849"/>
              </a:xfrm>
              <a:prstGeom prst="rect">
                <a:avLst/>
              </a:prstGeom>
            </p:spPr>
          </p:pic>
          <p:grpSp>
            <p:nvGrpSpPr>
              <p:cNvPr id="121" name="그룹 120"/>
              <p:cNvGrpSpPr/>
              <p:nvPr/>
            </p:nvGrpSpPr>
            <p:grpSpPr>
              <a:xfrm>
                <a:off x="4564553" y="4911573"/>
                <a:ext cx="1474793" cy="729877"/>
                <a:chOff x="4834972" y="4781806"/>
                <a:chExt cx="1376732" cy="681345"/>
              </a:xfrm>
            </p:grpSpPr>
            <p:grpSp>
              <p:nvGrpSpPr>
                <p:cNvPr id="122" name="그룹 121"/>
                <p:cNvGrpSpPr/>
                <p:nvPr/>
              </p:nvGrpSpPr>
              <p:grpSpPr>
                <a:xfrm>
                  <a:off x="5086280" y="5262142"/>
                  <a:ext cx="830126" cy="201009"/>
                  <a:chOff x="4930698" y="5209697"/>
                  <a:chExt cx="830126" cy="201009"/>
                </a:xfrm>
              </p:grpSpPr>
              <p:pic>
                <p:nvPicPr>
                  <p:cNvPr id="124" name="그림 73">
                    <a:extLst>
                      <a:ext uri="{FF2B5EF4-FFF2-40B4-BE49-F238E27FC236}">
                        <a16:creationId xmlns:a16="http://schemas.microsoft.com/office/drawing/2014/main" id="{0C54E971-5BE7-4F73-896E-B8A031948B2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898" b="100000" l="6795" r="93077"/>
                            </a14:imgEffect>
                          </a14:imgLayer>
                        </a14:imgProps>
                      </a:ext>
                      <a:ext uri="{28A0092B-C50C-407E-A947-70E740481C1C}">
                        <a14:useLocalDpi xmlns:a14="http://schemas.microsoft.com/office/drawing/2010/main" val="0"/>
                      </a:ext>
                    </a:extLst>
                  </a:blip>
                  <a:srcRect l="6860" r="7551"/>
                  <a:stretch/>
                </p:blipFill>
                <p:spPr>
                  <a:xfrm>
                    <a:off x="5336962" y="5224676"/>
                    <a:ext cx="423862" cy="186030"/>
                  </a:xfrm>
                  <a:prstGeom prst="rect">
                    <a:avLst/>
                  </a:prstGeom>
                </p:spPr>
              </p:pic>
              <p:pic>
                <p:nvPicPr>
                  <p:cNvPr id="125" name="그림 74">
                    <a:extLst>
                      <a:ext uri="{FF2B5EF4-FFF2-40B4-BE49-F238E27FC236}">
                        <a16:creationId xmlns:a16="http://schemas.microsoft.com/office/drawing/2014/main" id="{D16EEEBC-1740-4D97-BF04-0AD8B87BC76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285" t="15899" r="15866" b="12238"/>
                  <a:stretch/>
                </p:blipFill>
                <p:spPr>
                  <a:xfrm>
                    <a:off x="4930698" y="5209697"/>
                    <a:ext cx="394359" cy="198294"/>
                  </a:xfrm>
                  <a:prstGeom prst="rect">
                    <a:avLst/>
                  </a:prstGeom>
                </p:spPr>
              </p:pic>
            </p:grpSp>
            <p:sp>
              <p:nvSpPr>
                <p:cNvPr id="123" name="Rectangle 15">
                  <a:extLst>
                    <a:ext uri="{FF2B5EF4-FFF2-40B4-BE49-F238E27FC236}">
                      <a16:creationId xmlns:a16="http://schemas.microsoft.com/office/drawing/2014/main" id="{2FAD6852-0A4E-48F9-84A7-77D7003C2CB7}"/>
                    </a:ext>
                  </a:extLst>
                </p:cNvPr>
                <p:cNvSpPr/>
                <p:nvPr/>
              </p:nvSpPr>
              <p:spPr>
                <a:xfrm>
                  <a:off x="4834972" y="4781806"/>
                  <a:ext cx="1376732" cy="459699"/>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800" dirty="0">
                      <a:solidFill>
                        <a:srgbClr val="3366CC"/>
                      </a:solidFill>
                      <a:latin typeface="SamsungOne-700" panose="020B0803030303020204" pitchFamily="34" charset="0"/>
                      <a:ea typeface="SamsungOne-700" panose="020B0803030303020204" pitchFamily="34" charset="0"/>
                    </a:rPr>
                    <a:t>Đây </a:t>
                  </a:r>
                  <a:r>
                    <a:rPr lang="en-US" altLang="ko-KR" sz="800" dirty="0" err="1">
                      <a:solidFill>
                        <a:srgbClr val="3366CC"/>
                      </a:solidFill>
                      <a:latin typeface="SamsungOne-700" panose="020B0803030303020204" pitchFamily="34" charset="0"/>
                      <a:ea typeface="SamsungOne-700" panose="020B0803030303020204" pitchFamily="34" charset="0"/>
                    </a:rPr>
                    <a:t>là</a:t>
                  </a:r>
                  <a:r>
                    <a:rPr lang="en-US" altLang="ko-KR" sz="800" dirty="0">
                      <a:solidFill>
                        <a:srgbClr val="3366CC"/>
                      </a:solidFill>
                      <a:latin typeface="SamsungOne-700" panose="020B0803030303020204" pitchFamily="34" charset="0"/>
                      <a:ea typeface="SamsungOne-700" panose="020B0803030303020204" pitchFamily="34" charset="0"/>
                    </a:rPr>
                    <a:t> một con </a:t>
                  </a:r>
                  <a:r>
                    <a:rPr lang="en-US" altLang="ko-KR" sz="800" dirty="0" err="1">
                      <a:solidFill>
                        <a:srgbClr val="3366CC"/>
                      </a:solidFill>
                      <a:latin typeface="SamsungOne-700" panose="020B0803030303020204" pitchFamily="34" charset="0"/>
                      <a:ea typeface="SamsungOne-700" panose="020B0803030303020204" pitchFamily="34" charset="0"/>
                    </a:rPr>
                    <a:t>mèo</a:t>
                  </a:r>
                  <a:endParaRPr lang="en-US" altLang="ko-KR" sz="800" dirty="0">
                    <a:solidFill>
                      <a:srgbClr val="3366CC"/>
                    </a:solidFill>
                    <a:latin typeface="SamsungOne-700" panose="020B0803030303020204" pitchFamily="34" charset="0"/>
                    <a:ea typeface="SamsungOne-700" panose="020B0803030303020204" pitchFamily="34" charset="0"/>
                  </a:endParaRPr>
                </a:p>
                <a:p>
                  <a:pPr algn="ctr"/>
                  <a:r>
                    <a:rPr lang="en-US" altLang="ko-KR" sz="800" dirty="0">
                      <a:solidFill>
                        <a:srgbClr val="3366CC"/>
                      </a:solidFill>
                      <a:latin typeface="SamsungOne-700" panose="020B0803030303020204" pitchFamily="34" charset="0"/>
                      <a:ea typeface="SamsungOne-700" panose="020B0803030303020204" pitchFamily="34" charset="0"/>
                    </a:rPr>
                    <a:t>• </a:t>
                  </a:r>
                  <a:r>
                    <a:rPr lang="en-US" altLang="ko-KR" sz="800" dirty="0">
                      <a:solidFill>
                        <a:srgbClr val="353F3A"/>
                      </a:solidFill>
                      <a:latin typeface="SamsungOne-700" panose="020B0803030303020204" pitchFamily="34" charset="0"/>
                      <a:ea typeface="SamsungOne-700" panose="020B0803030303020204" pitchFamily="34" charset="0"/>
                    </a:rPr>
                    <a:t>Con </a:t>
                  </a:r>
                  <a:r>
                    <a:rPr lang="en-US" altLang="ko-KR" sz="800" dirty="0" err="1">
                      <a:solidFill>
                        <a:srgbClr val="353F3A"/>
                      </a:solidFill>
                      <a:latin typeface="SamsungOne-700" panose="020B0803030303020204" pitchFamily="34" charset="0"/>
                      <a:ea typeface="SamsungOne-700" panose="020B0803030303020204" pitchFamily="34" charset="0"/>
                    </a:rPr>
                    <a:t>mèo</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có</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lông</a:t>
                  </a:r>
                  <a:r>
                    <a:rPr lang="en-US" altLang="ko-KR" sz="800" dirty="0">
                      <a:solidFill>
                        <a:srgbClr val="353F3A"/>
                      </a:solidFill>
                      <a:latin typeface="SamsungOne-700" panose="020B0803030303020204" pitchFamily="34" charset="0"/>
                      <a:ea typeface="SamsungOne-700" panose="020B0803030303020204" pitchFamily="34" charset="0"/>
                    </a:rPr>
                    <a:t>, ria,</a:t>
                  </a:r>
                </a:p>
                <a:p>
                  <a:pPr algn="ct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và</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móng</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vuốt</a:t>
                  </a:r>
                  <a:r>
                    <a:rPr lang="en-US" altLang="ko-KR" sz="800" dirty="0">
                      <a:solidFill>
                        <a:srgbClr val="353F3A"/>
                      </a:solidFill>
                      <a:latin typeface="SamsungOne-700" panose="020B0803030303020204" pitchFamily="34" charset="0"/>
                      <a:ea typeface="SamsungOne-700" panose="020B0803030303020204" pitchFamily="34" charset="0"/>
                    </a:rPr>
                    <a:t>.</a:t>
                  </a:r>
                </a:p>
                <a:p>
                  <a:pPr algn="ctr"/>
                  <a:r>
                    <a:rPr lang="en-US" altLang="ko-KR" sz="800" dirty="0">
                      <a:solidFill>
                        <a:srgbClr val="353F3A"/>
                      </a:solidFill>
                      <a:latin typeface="SamsungOne-700" panose="020B0803030303020204" pitchFamily="34" charset="0"/>
                      <a:ea typeface="SamsungOne-700" panose="020B0803030303020204" pitchFamily="34" charset="0"/>
                    </a:rPr>
                    <a:t>• Con </a:t>
                  </a:r>
                  <a:r>
                    <a:rPr lang="en-US" altLang="ko-KR" sz="800" dirty="0" err="1">
                      <a:solidFill>
                        <a:srgbClr val="353F3A"/>
                      </a:solidFill>
                      <a:latin typeface="SamsungOne-700" panose="020B0803030303020204" pitchFamily="34" charset="0"/>
                      <a:ea typeface="SamsungOne-700" panose="020B0803030303020204" pitchFamily="34" charset="0"/>
                    </a:rPr>
                    <a:t>mèo</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có</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đặc</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điểm</a:t>
                  </a:r>
                  <a:r>
                    <a:rPr lang="en-US" altLang="ko-KR" sz="800" dirty="0">
                      <a:solidFill>
                        <a:srgbClr val="353F3A"/>
                      </a:solidFill>
                      <a:latin typeface="SamsungOne-700" panose="020B0803030303020204" pitchFamily="34" charset="0"/>
                      <a:ea typeface="SamsungOne-700" panose="020B0803030303020204" pitchFamily="34" charset="0"/>
                    </a:rPr>
                    <a:t> </a:t>
                  </a:r>
                  <a:r>
                    <a:rPr lang="en-US" altLang="ko-KR" sz="800" dirty="0" err="1">
                      <a:solidFill>
                        <a:srgbClr val="353F3A"/>
                      </a:solidFill>
                      <a:latin typeface="SamsungOne-700" panose="020B0803030303020204" pitchFamily="34" charset="0"/>
                      <a:ea typeface="SamsungOne-700" panose="020B0803030303020204" pitchFamily="34" charset="0"/>
                    </a:rPr>
                    <a:t>này</a:t>
                  </a:r>
                  <a:r>
                    <a:rPr lang="en-US" altLang="ko-KR" sz="800" dirty="0">
                      <a:solidFill>
                        <a:srgbClr val="353F3A"/>
                      </a:solidFill>
                      <a:latin typeface="SamsungOne-700" panose="020B0803030303020204" pitchFamily="34" charset="0"/>
                      <a:ea typeface="SamsungOne-700" panose="020B0803030303020204" pitchFamily="34" charset="0"/>
                    </a:rPr>
                    <a:t>:</a:t>
                  </a:r>
                </a:p>
              </p:txBody>
            </p:sp>
          </p:grpSp>
        </p:grpSp>
      </p:grpSp>
      <p:sp>
        <p:nvSpPr>
          <p:cNvPr id="62" name="직사각형 61">
            <a:extLst>
              <a:ext uri="{FF2B5EF4-FFF2-40B4-BE49-F238E27FC236}">
                <a16:creationId xmlns:a16="http://schemas.microsoft.com/office/drawing/2014/main" id="{6361790A-3EAC-48F9-8E5A-0D53209A16BD}"/>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3"/>
              </a:buBlip>
              <a:defRPr/>
            </a:pPr>
            <a:r>
              <a:rPr lang="en-US" altLang="ko-KR" sz="1400" dirty="0" err="1">
                <a:solidFill>
                  <a:schemeClr val="tx1"/>
                </a:solidFill>
                <a:latin typeface="SamsungOne-400" panose="020B0503030303020204" pitchFamily="34" charset="0"/>
                <a:ea typeface="SamsungOne-400" panose="020B0503030303020204" pitchFamily="34" charset="0"/>
              </a:rPr>
              <a:t>Chúng</a:t>
            </a:r>
            <a:r>
              <a:rPr lang="en-US" altLang="ko-KR" sz="1400" dirty="0">
                <a:solidFill>
                  <a:schemeClr val="tx1"/>
                </a:solidFill>
                <a:latin typeface="SamsungOne-400" panose="020B0503030303020204" pitchFamily="34" charset="0"/>
                <a:ea typeface="SamsungOne-400" panose="020B0503030303020204" pitchFamily="34" charset="0"/>
              </a:rPr>
              <a:t> ta đang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gắng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gì</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custDataLst>
      <p:tags r:id="rId1"/>
    </p:custDataLst>
    <p:extLst>
      <p:ext uri="{BB962C8B-B14F-4D97-AF65-F5344CB8AC3E}">
        <p14:creationId xmlns:p14="http://schemas.microsoft.com/office/powerpoint/2010/main" val="589205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3.6. GAN, XAI,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đào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0" name="직사각형 1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đào</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hợp</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1" name="사각형: 둥근 모서리 32">
            <a:extLst>
              <a:ext uri="{FF2B5EF4-FFF2-40B4-BE49-F238E27FC236}">
                <a16:creationId xmlns:a16="http://schemas.microsoft.com/office/drawing/2014/main" id="{9F9FFF6C-7C72-4E08-8072-03F5113CBF51}"/>
              </a:ext>
            </a:extLst>
          </p:cNvPr>
          <p:cNvSpPr/>
          <p:nvPr/>
        </p:nvSpPr>
        <p:spPr>
          <a:xfrm>
            <a:off x="8675912" y="6161198"/>
            <a:ext cx="792088" cy="21602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DARPA</a:t>
            </a:r>
          </a:p>
        </p:txBody>
      </p:sp>
      <p:sp>
        <p:nvSpPr>
          <p:cNvPr id="32" name="직사각형 31">
            <a:extLst>
              <a:ext uri="{FF2B5EF4-FFF2-40B4-BE49-F238E27FC236}">
                <a16:creationId xmlns:a16="http://schemas.microsoft.com/office/drawing/2014/main" id="{D8BF98C4-B566-4812-B5F0-560CFBA969E7}"/>
              </a:ext>
            </a:extLst>
          </p:cNvPr>
          <p:cNvSpPr/>
          <p:nvPr/>
        </p:nvSpPr>
        <p:spPr>
          <a:xfrm>
            <a:off x="5094474" y="2219443"/>
            <a:ext cx="4392612" cy="225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nhà nghiên cứu đã tạo ra hình ảnh y khoa tổng hợp khối u não bằng cách đào tạo một thuật toán mạng sáng tạo đối nghịch cùng với dữ liệu MRI có sẵn công khai</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dữ liệu được tạo tổng hợp, </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các nhà nghiên cứu có thể nâng cao độ chính xác của phân đoạn khối u</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các nhà nghiên cứu đã sử dụng mô hình sáng tạo như một công cụ ẩn danh để giảm thiểu rủi ro sử dụng dữ liệu trung gian của bệnh nhân khi không được phép</a:t>
            </a:r>
          </a:p>
        </p:txBody>
      </p:sp>
      <p:sp>
        <p:nvSpPr>
          <p:cNvPr id="23" name="직사각형 22">
            <a:extLst>
              <a:ext uri="{FF2B5EF4-FFF2-40B4-BE49-F238E27FC236}">
                <a16:creationId xmlns:a16="http://schemas.microsoft.com/office/drawing/2014/main" id="{7E4322E4-C934-48DB-922B-8C23C229D95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de-DE" altLang="ko-KR" sz="1400" dirty="0">
                <a:solidFill>
                  <a:schemeClr val="tx1"/>
                </a:solidFill>
                <a:latin typeface="SamsungOne-400" panose="020B0503030303020204" pitchFamily="34" charset="0"/>
                <a:ea typeface="SamsungOne-400" panose="020B0503030303020204" pitchFamily="34" charset="0"/>
              </a:rPr>
              <a:t>Hình ảnh MRI khối u não tổng hợp</a:t>
            </a:r>
          </a:p>
        </p:txBody>
      </p:sp>
      <p:grpSp>
        <p:nvGrpSpPr>
          <p:cNvPr id="21" name="그룹 20">
            <a:extLst>
              <a:ext uri="{FF2B5EF4-FFF2-40B4-BE49-F238E27FC236}">
                <a16:creationId xmlns:a16="http://schemas.microsoft.com/office/drawing/2014/main" id="{048E4B8E-E0B3-429C-9198-788731DD9462}"/>
              </a:ext>
            </a:extLst>
          </p:cNvPr>
          <p:cNvGrpSpPr/>
          <p:nvPr/>
        </p:nvGrpSpPr>
        <p:grpSpPr>
          <a:xfrm>
            <a:off x="542718" y="2217408"/>
            <a:ext cx="4408694" cy="3963740"/>
            <a:chOff x="5007214" y="1900386"/>
            <a:chExt cx="4408694" cy="3963740"/>
          </a:xfrm>
        </p:grpSpPr>
        <p:sp>
          <p:nvSpPr>
            <p:cNvPr id="22" name="모서리가 둥근 직사각형 4">
              <a:extLst>
                <a:ext uri="{FF2B5EF4-FFF2-40B4-BE49-F238E27FC236}">
                  <a16:creationId xmlns:a16="http://schemas.microsoft.com/office/drawing/2014/main" id="{B0B81664-7CC7-4A48-9D52-D2FA70F79C1B}"/>
                </a:ext>
              </a:extLst>
            </p:cNvPr>
            <p:cNvSpPr/>
            <p:nvPr/>
          </p:nvSpPr>
          <p:spPr>
            <a:xfrm>
              <a:off x="5023296" y="1900386"/>
              <a:ext cx="4392612" cy="39637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4" name="그룹 23">
              <a:extLst>
                <a:ext uri="{FF2B5EF4-FFF2-40B4-BE49-F238E27FC236}">
                  <a16:creationId xmlns:a16="http://schemas.microsoft.com/office/drawing/2014/main" id="{4D188DF9-F39F-4097-A873-DF07BDD95244}"/>
                </a:ext>
              </a:extLst>
            </p:cNvPr>
            <p:cNvGrpSpPr/>
            <p:nvPr/>
          </p:nvGrpSpPr>
          <p:grpSpPr>
            <a:xfrm>
              <a:off x="5007214" y="1978949"/>
              <a:ext cx="4275539" cy="3775836"/>
              <a:chOff x="4945941" y="2069331"/>
              <a:chExt cx="4275539" cy="3775836"/>
            </a:xfrm>
          </p:grpSpPr>
          <p:pic>
            <p:nvPicPr>
              <p:cNvPr id="25" name="Picture 24" descr="A picture containing object, indoor&#10;&#10;Description automatically generated">
                <a:extLst>
                  <a:ext uri="{FF2B5EF4-FFF2-40B4-BE49-F238E27FC236}">
                    <a16:creationId xmlns:a16="http://schemas.microsoft.com/office/drawing/2014/main" id="{38DDCCDD-9A54-41F7-AF90-8A9242B793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3319" y="3370179"/>
                <a:ext cx="810511" cy="876845"/>
              </a:xfrm>
              <a:prstGeom prst="rect">
                <a:avLst/>
              </a:prstGeom>
            </p:spPr>
          </p:pic>
          <p:pic>
            <p:nvPicPr>
              <p:cNvPr id="26" name="Picture 26" descr="A close up of a logo&#10;&#10;Description automatically generated">
                <a:extLst>
                  <a:ext uri="{FF2B5EF4-FFF2-40B4-BE49-F238E27FC236}">
                    <a16:creationId xmlns:a16="http://schemas.microsoft.com/office/drawing/2014/main" id="{DC2EE40E-1254-49C4-9B85-DFF02E534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1412" y="2069331"/>
                <a:ext cx="2880068" cy="3406504"/>
              </a:xfrm>
              <a:prstGeom prst="rect">
                <a:avLst/>
              </a:prstGeom>
            </p:spPr>
          </p:pic>
          <p:sp>
            <p:nvSpPr>
              <p:cNvPr id="27" name="Left Brace 27">
                <a:extLst>
                  <a:ext uri="{FF2B5EF4-FFF2-40B4-BE49-F238E27FC236}">
                    <a16:creationId xmlns:a16="http://schemas.microsoft.com/office/drawing/2014/main" id="{E8DF60F1-4AF1-4B8A-A103-B48308ED9B50}"/>
                  </a:ext>
                </a:extLst>
              </p:cNvPr>
              <p:cNvSpPr/>
              <p:nvPr/>
            </p:nvSpPr>
            <p:spPr>
              <a:xfrm>
                <a:off x="6096572" y="2261107"/>
                <a:ext cx="298330" cy="3094989"/>
              </a:xfrm>
              <a:prstGeom prst="leftBrace">
                <a:avLst>
                  <a:gd name="adj1" fmla="val 147059"/>
                  <a:gd name="adj2" fmla="val 495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Rectangle 15">
                <a:extLst>
                  <a:ext uri="{FF2B5EF4-FFF2-40B4-BE49-F238E27FC236}">
                    <a16:creationId xmlns:a16="http://schemas.microsoft.com/office/drawing/2014/main" id="{E1E891AA-64B0-41C2-BAFE-60253E2A8BC3}"/>
                  </a:ext>
                </a:extLst>
              </p:cNvPr>
              <p:cNvSpPr/>
              <p:nvPr/>
            </p:nvSpPr>
            <p:spPr>
              <a:xfrm>
                <a:off x="4945941" y="4312595"/>
                <a:ext cx="1325266" cy="400110"/>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pt-BR" altLang="ko-KR" sz="1300" dirty="0">
                    <a:solidFill>
                      <a:schemeClr val="tx1">
                        <a:lumMod val="75000"/>
                        <a:lumOff val="25000"/>
                      </a:schemeClr>
                    </a:solidFill>
                    <a:latin typeface="SamsungOne-400" panose="020B0503030303020204" pitchFamily="34" charset="0"/>
                    <a:ea typeface="SamsungOne-400" panose="020B0503030303020204" pitchFamily="34" charset="0"/>
                  </a:rPr>
                  <a:t>Hình ảnh khối u </a:t>
                </a:r>
              </a:p>
              <a:p>
                <a:pPr algn="ctr"/>
                <a:r>
                  <a:rPr lang="pt-BR" altLang="ko-KR" sz="1300" dirty="0">
                    <a:solidFill>
                      <a:schemeClr val="tx1">
                        <a:lumMod val="75000"/>
                        <a:lumOff val="25000"/>
                      </a:schemeClr>
                    </a:solidFill>
                    <a:latin typeface="SamsungOne-400" panose="020B0503030303020204" pitchFamily="34" charset="0"/>
                    <a:ea typeface="SamsungOne-400" panose="020B0503030303020204" pitchFamily="34" charset="0"/>
                  </a:rPr>
                  <a:t>não ban đầu</a:t>
                </a:r>
              </a:p>
            </p:txBody>
          </p:sp>
          <p:sp>
            <p:nvSpPr>
              <p:cNvPr id="29" name="Rectangle 15">
                <a:extLst>
                  <a:ext uri="{FF2B5EF4-FFF2-40B4-BE49-F238E27FC236}">
                    <a16:creationId xmlns:a16="http://schemas.microsoft.com/office/drawing/2014/main" id="{6B4E929F-3AAF-413B-BD75-5B31877B6851}"/>
                  </a:ext>
                </a:extLst>
              </p:cNvPr>
              <p:cNvSpPr/>
              <p:nvPr/>
            </p:nvSpPr>
            <p:spPr>
              <a:xfrm>
                <a:off x="6394902" y="5475835"/>
                <a:ext cx="2826578" cy="369332"/>
              </a:xfrm>
              <a:prstGeom prst="rect">
                <a:avLst/>
              </a:prstGeom>
            </p:spPr>
            <p:txBody>
              <a:bodyPr wrap="square" lIns="0" tIns="0" rIns="0" bIns="0" anchor="t">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Hình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khối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u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não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tổng</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hợp</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để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đào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tạo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p>
              <a:p>
                <a:pPr algn="ct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thuật</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toán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phân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đoạn</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khối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u</a:t>
                </a:r>
              </a:p>
            </p:txBody>
          </p:sp>
        </p:grpSp>
      </p:grpSp>
    </p:spTree>
    <p:custDataLst>
      <p:tags r:id="rId1"/>
    </p:custDataLst>
    <p:extLst>
      <p:ext uri="{BB962C8B-B14F-4D97-AF65-F5344CB8AC3E}">
        <p14:creationId xmlns:p14="http://schemas.microsoft.com/office/powerpoint/2010/main" val="10014995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7CA973D5-F0FE-4376-8111-EA252CDE62CD}"/>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Xu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hướng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AI</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4.2. </a:t>
            </a:r>
            <a:r>
              <a:rPr lang="en-US" altLang="ko-KR" dirty="0" err="1">
                <a:solidFill>
                  <a:srgbClr val="A6A6A6"/>
                </a:solidFill>
                <a:latin typeface="SamsungOne-400" panose="020B0503030303020204" pitchFamily="34" charset="0"/>
                <a:ea typeface="SamsungOne-400" panose="020B0503030303020204" pitchFamily="34" charset="0"/>
              </a:rPr>
              <a:t>Thị</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trường</a:t>
            </a:r>
            <a:r>
              <a:rPr lang="en-US" altLang="ko-KR" dirty="0">
                <a:solidFill>
                  <a:srgbClr val="A6A6A6"/>
                </a:solidFill>
                <a:latin typeface="SamsungOne-400" panose="020B0503030303020204" pitchFamily="34" charset="0"/>
                <a:ea typeface="SamsungOne-400" panose="020B0503030303020204" pitchFamily="34" charset="0"/>
              </a:rPr>
              <a:t> AI</a:t>
            </a:r>
          </a:p>
          <a:p>
            <a:pPr marL="176213" marR="0" lvl="0" indent="-176213" fontAlgn="base">
              <a:lnSpc>
                <a:spcPct val="100000"/>
              </a:lnSpc>
              <a:spcBef>
                <a:spcPct val="0"/>
              </a:spcBef>
              <a:spcAft>
                <a:spcPts val="1000"/>
              </a:spcAft>
              <a:buClrTx/>
              <a:buSzPct val="120000"/>
              <a:buBlip>
                <a:blip r:embed="rId5"/>
              </a:buBlip>
              <a:tabLst/>
              <a:defRPr/>
            </a:pPr>
            <a:r>
              <a:rPr lang="it-IT" altLang="ko-KR" dirty="0">
                <a:solidFill>
                  <a:srgbClr val="A6A6A6"/>
                </a:solidFill>
                <a:latin typeface="SamsungOne-400" panose="020B0503030303020204" pitchFamily="34" charset="0"/>
                <a:ea typeface="SamsungOne-400" panose="020B0503030303020204" pitchFamily="34" charset="0"/>
              </a:rPr>
              <a:t>4.3. AI trong Năng lượng bền vững</a:t>
            </a:r>
          </a:p>
          <a:p>
            <a:pPr marL="176213" marR="0" lvl="0" indent="-176213" fontAlgn="base">
              <a:lnSpc>
                <a:spcPct val="100000"/>
              </a:lnSpc>
              <a:spcBef>
                <a:spcPct val="0"/>
              </a:spcBef>
              <a:spcAft>
                <a:spcPts val="1000"/>
              </a:spcAft>
              <a:buClrTx/>
              <a:buSzPct val="120000"/>
              <a:buBlip>
                <a:blip r:embed="rId5"/>
              </a:buBlip>
              <a:tabLst/>
              <a:defRPr/>
            </a:pPr>
            <a:r>
              <a:rPr lang="it-IT" altLang="ko-KR" dirty="0">
                <a:solidFill>
                  <a:srgbClr val="A6A6A6"/>
                </a:solidFill>
                <a:latin typeface="SamsungOne-400" panose="020B0503030303020204" pitchFamily="34" charset="0"/>
                <a:ea typeface="SamsungOne-400" panose="020B0503030303020204" pitchFamily="34" charset="0"/>
              </a:rPr>
              <a:t>4.4. AI trong Dịch vụ tài chính</a:t>
            </a: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4.5.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Hành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chính</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4.6.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Chăm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sóc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sức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khỏe</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fontAlgn="base">
              <a:lnSpc>
                <a:spcPct val="100000"/>
              </a:lnSpc>
              <a:spcBef>
                <a:spcPct val="0"/>
              </a:spcBef>
              <a:spcAft>
                <a:spcPts val="1000"/>
              </a:spcAft>
              <a:buClrTx/>
              <a:buSzPct val="120000"/>
              <a:buBlip>
                <a:blip r:embed="rId5"/>
              </a:buBlip>
              <a:tabLst/>
              <a:defRPr/>
            </a:pPr>
            <a:r>
              <a:rPr lang="en-US" altLang="ko-KR" dirty="0">
                <a:solidFill>
                  <a:srgbClr val="A6A6A6"/>
                </a:solidFill>
                <a:latin typeface="SamsungOne-400" panose="020B0503030303020204" pitchFamily="34" charset="0"/>
                <a:ea typeface="SamsungOne-400" panose="020B0503030303020204" pitchFamily="34" charset="0"/>
              </a:rPr>
              <a:t>4.7. IoT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AI </a:t>
            </a:r>
            <a:r>
              <a:rPr lang="en-US" altLang="ko-KR" dirty="0" err="1">
                <a:solidFill>
                  <a:srgbClr val="A6A6A6"/>
                </a:solidFill>
                <a:latin typeface="SamsungOne-400" panose="020B0503030303020204" pitchFamily="34" charset="0"/>
                <a:ea typeface="SamsungOne-400" panose="020B0503030303020204" pitchFamily="34" charset="0"/>
              </a:rPr>
              <a:t>trong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nghiệp</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556282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그룹 12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1" name="직사각형 13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Xu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hướng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AI</a:t>
              </a:r>
            </a:p>
          </p:txBody>
        </p:sp>
        <p:sp>
          <p:nvSpPr>
            <p:cNvPr id="132" name="직사각형 1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30" name="그룹 143">
            <a:extLst>
              <a:ext uri="{FF2B5EF4-FFF2-40B4-BE49-F238E27FC236}">
                <a16:creationId xmlns:a16="http://schemas.microsoft.com/office/drawing/2014/main" id="{101B8AB5-0CE3-4861-B12B-38956DE1C528}"/>
              </a:ext>
            </a:extLst>
          </p:cNvPr>
          <p:cNvGrpSpPr/>
          <p:nvPr/>
        </p:nvGrpSpPr>
        <p:grpSpPr>
          <a:xfrm>
            <a:off x="6667139" y="3111229"/>
            <a:ext cx="2787845" cy="1699543"/>
            <a:chOff x="8067737" y="4843879"/>
            <a:chExt cx="2041472" cy="1227560"/>
          </a:xfrm>
        </p:grpSpPr>
        <p:grpSp>
          <p:nvGrpSpPr>
            <p:cNvPr id="137" name="그룹 142">
              <a:extLst>
                <a:ext uri="{FF2B5EF4-FFF2-40B4-BE49-F238E27FC236}">
                  <a16:creationId xmlns:a16="http://schemas.microsoft.com/office/drawing/2014/main" id="{0A1C5EE7-C918-4896-A350-CD3057BB3C4C}"/>
                </a:ext>
              </a:extLst>
            </p:cNvPr>
            <p:cNvGrpSpPr/>
            <p:nvPr/>
          </p:nvGrpSpPr>
          <p:grpSpPr>
            <a:xfrm>
              <a:off x="8067737" y="5926942"/>
              <a:ext cx="1019154" cy="144497"/>
              <a:chOff x="8067737" y="5926942"/>
              <a:chExt cx="1019154" cy="144497"/>
            </a:xfrm>
          </p:grpSpPr>
          <p:sp>
            <p:nvSpPr>
              <p:cNvPr id="150" name="Oval 5">
                <a:extLst>
                  <a:ext uri="{FF2B5EF4-FFF2-40B4-BE49-F238E27FC236}">
                    <a16:creationId xmlns:a16="http://schemas.microsoft.com/office/drawing/2014/main" id="{E7B48BC3-D22E-4547-9B9E-5354005C8DD5}"/>
                  </a:ext>
                </a:extLst>
              </p:cNvPr>
              <p:cNvSpPr/>
              <p:nvPr/>
            </p:nvSpPr>
            <p:spPr>
              <a:xfrm>
                <a:off x="8067737" y="5945189"/>
                <a:ext cx="108000" cy="1080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400" pitchFamily="34" charset="0"/>
                </a:endParaRPr>
              </a:p>
            </p:txBody>
          </p:sp>
          <p:sp>
            <p:nvSpPr>
              <p:cNvPr id="151" name="TextBox 150">
                <a:extLst>
                  <a:ext uri="{FF2B5EF4-FFF2-40B4-BE49-F238E27FC236}">
                    <a16:creationId xmlns:a16="http://schemas.microsoft.com/office/drawing/2014/main" id="{9FEE4BBD-E048-4CAF-80AB-5E2F327FBD24}"/>
                  </a:ext>
                </a:extLst>
              </p:cNvPr>
              <p:cNvSpPr txBox="1"/>
              <p:nvPr/>
            </p:nvSpPr>
            <p:spPr>
              <a:xfrm>
                <a:off x="8241965" y="5926942"/>
                <a:ext cx="844926" cy="144497"/>
              </a:xfrm>
              <a:prstGeom prst="rect">
                <a:avLst/>
              </a:prstGeom>
              <a:noFill/>
            </p:spPr>
            <p:txBody>
              <a:bodyPr wrap="square" lIns="0" tIns="0" rIns="0" bIns="0" rtlCol="0" anchor="ctr" anchorCtr="0">
                <a:spAutoFit/>
              </a:bodyPr>
              <a:lstStyle/>
              <a:p>
                <a:pPr defTabSz="914400" latinLnBrk="1"/>
                <a:r>
                  <a:rPr lang="vi-VN" altLang="ko-KR" sz="1300" dirty="0">
                    <a:latin typeface="SamsungOne-400" panose="020B0503030303020204" pitchFamily="34" charset="0"/>
                    <a:ea typeface="SamsungOne-400" panose="020B0503030303020204" pitchFamily="34" charset="0"/>
                  </a:rPr>
                  <a:t>Cơ sở hạ tầng</a:t>
                </a:r>
              </a:p>
            </p:txBody>
          </p:sp>
        </p:grpSp>
        <p:grpSp>
          <p:nvGrpSpPr>
            <p:cNvPr id="138" name="그룹 138">
              <a:extLst>
                <a:ext uri="{FF2B5EF4-FFF2-40B4-BE49-F238E27FC236}">
                  <a16:creationId xmlns:a16="http://schemas.microsoft.com/office/drawing/2014/main" id="{7780E68F-9ECF-4C98-94B0-2E58B277FE39}"/>
                </a:ext>
              </a:extLst>
            </p:cNvPr>
            <p:cNvGrpSpPr/>
            <p:nvPr/>
          </p:nvGrpSpPr>
          <p:grpSpPr>
            <a:xfrm>
              <a:off x="8067737" y="4843879"/>
              <a:ext cx="1949131" cy="144498"/>
              <a:chOff x="8067737" y="4843879"/>
              <a:chExt cx="1949131" cy="144498"/>
            </a:xfrm>
          </p:grpSpPr>
          <p:sp>
            <p:nvSpPr>
              <p:cNvPr id="148" name="Oval 5">
                <a:extLst>
                  <a:ext uri="{FF2B5EF4-FFF2-40B4-BE49-F238E27FC236}">
                    <a16:creationId xmlns:a16="http://schemas.microsoft.com/office/drawing/2014/main" id="{65962C68-AE3D-4EF1-9DA9-B6166072F5E2}"/>
                  </a:ext>
                </a:extLst>
              </p:cNvPr>
              <p:cNvSpPr/>
              <p:nvPr/>
            </p:nvSpPr>
            <p:spPr>
              <a:xfrm>
                <a:off x="8067737" y="4862127"/>
                <a:ext cx="108001" cy="108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400" pitchFamily="34" charset="0"/>
                </a:endParaRPr>
              </a:p>
            </p:txBody>
          </p:sp>
          <p:sp>
            <p:nvSpPr>
              <p:cNvPr id="149" name="TextBox 148">
                <a:extLst>
                  <a:ext uri="{FF2B5EF4-FFF2-40B4-BE49-F238E27FC236}">
                    <a16:creationId xmlns:a16="http://schemas.microsoft.com/office/drawing/2014/main" id="{C7464C5C-7AE1-4AA6-8BFF-79E183A07C8C}"/>
                  </a:ext>
                </a:extLst>
              </p:cNvPr>
              <p:cNvSpPr txBox="1"/>
              <p:nvPr/>
            </p:nvSpPr>
            <p:spPr>
              <a:xfrm>
                <a:off x="8241965" y="4843879"/>
                <a:ext cx="1774903" cy="144498"/>
              </a:xfrm>
              <a:prstGeom prst="rect">
                <a:avLst/>
              </a:prstGeom>
              <a:noFill/>
            </p:spPr>
            <p:txBody>
              <a:bodyPr wrap="square" lIns="0" tIns="0" rIns="0" bIns="0" rtlCol="0" anchor="ctr" anchorCtr="0">
                <a:spAutoFit/>
              </a:bodyPr>
              <a:lstStyle/>
              <a:p>
                <a:pPr defTabSz="914400" latinLnBrk="1"/>
                <a:r>
                  <a:rPr lang="en-US" altLang="ko-KR" sz="1300" dirty="0" err="1">
                    <a:latin typeface="SamsungOne-400" panose="020B0503030303020204" pitchFamily="34" charset="0"/>
                    <a:ea typeface="SamsungOne-400" panose="020B0503030303020204" pitchFamily="34" charset="0"/>
                  </a:rPr>
                  <a:t>Ứng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dụng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Thị</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giác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máy</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tính</a:t>
                </a:r>
                <a:endParaRPr lang="en-US" altLang="ko-KR" sz="1300" dirty="0">
                  <a:latin typeface="SamsungOne-400" panose="020B0503030303020204" pitchFamily="34" charset="0"/>
                  <a:ea typeface="SamsungOne-400" panose="020B0503030303020204" pitchFamily="34" charset="0"/>
                </a:endParaRPr>
              </a:p>
            </p:txBody>
          </p:sp>
        </p:grpSp>
        <p:grpSp>
          <p:nvGrpSpPr>
            <p:cNvPr id="139" name="그룹 139">
              <a:extLst>
                <a:ext uri="{FF2B5EF4-FFF2-40B4-BE49-F238E27FC236}">
                  <a16:creationId xmlns:a16="http://schemas.microsoft.com/office/drawing/2014/main" id="{008284FB-B998-40C2-BD32-9AEF6B4A6C84}"/>
                </a:ext>
              </a:extLst>
            </p:cNvPr>
            <p:cNvGrpSpPr/>
            <p:nvPr/>
          </p:nvGrpSpPr>
          <p:grpSpPr>
            <a:xfrm>
              <a:off x="8067737" y="5073173"/>
              <a:ext cx="2041472" cy="288995"/>
              <a:chOff x="8067737" y="5073173"/>
              <a:chExt cx="2041472" cy="288995"/>
            </a:xfrm>
          </p:grpSpPr>
          <p:sp>
            <p:nvSpPr>
              <p:cNvPr id="146" name="Oval 5">
                <a:extLst>
                  <a:ext uri="{FF2B5EF4-FFF2-40B4-BE49-F238E27FC236}">
                    <a16:creationId xmlns:a16="http://schemas.microsoft.com/office/drawing/2014/main" id="{23D3BECC-74C5-4C20-A0AA-7FC7588FEE92}"/>
                  </a:ext>
                </a:extLst>
              </p:cNvPr>
              <p:cNvSpPr/>
              <p:nvPr/>
            </p:nvSpPr>
            <p:spPr>
              <a:xfrm>
                <a:off x="8067737" y="5163670"/>
                <a:ext cx="108001" cy="1080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400" pitchFamily="34" charset="0"/>
                </a:endParaRPr>
              </a:p>
            </p:txBody>
          </p:sp>
          <p:sp>
            <p:nvSpPr>
              <p:cNvPr id="147" name="TextBox 146">
                <a:extLst>
                  <a:ext uri="{FF2B5EF4-FFF2-40B4-BE49-F238E27FC236}">
                    <a16:creationId xmlns:a16="http://schemas.microsoft.com/office/drawing/2014/main" id="{896B8870-ECCC-4C5C-835E-B0CB0294CA88}"/>
                  </a:ext>
                </a:extLst>
              </p:cNvPr>
              <p:cNvSpPr txBox="1"/>
              <p:nvPr/>
            </p:nvSpPr>
            <p:spPr>
              <a:xfrm>
                <a:off x="8241964" y="5073173"/>
                <a:ext cx="1867245" cy="288995"/>
              </a:xfrm>
              <a:prstGeom prst="rect">
                <a:avLst/>
              </a:prstGeom>
              <a:noFill/>
            </p:spPr>
            <p:txBody>
              <a:bodyPr wrap="square" lIns="0" tIns="0" rIns="0" bIns="0" rtlCol="0" anchor="ctr" anchorCtr="0">
                <a:spAutoFit/>
              </a:bodyPr>
              <a:lstStyle/>
              <a:p>
                <a:pPr defTabSz="914400" latinLnBrk="1"/>
                <a:r>
                  <a:rPr lang="en-US" altLang="ko-KR" sz="1300" dirty="0" err="1">
                    <a:latin typeface="SamsungOne-400" panose="020B0503030303020204" pitchFamily="34" charset="0"/>
                    <a:ea typeface="SamsungOne-400" panose="020B0503030303020204" pitchFamily="34" charset="0"/>
                  </a:rPr>
                  <a:t>Ứng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dụng</a:t>
                </a:r>
                <a:r>
                  <a:rPr lang="en-US" altLang="ko-KR" sz="1300" dirty="0">
                    <a:latin typeface="SamsungOne-400" panose="020B0503030303020204" pitchFamily="34" charset="0"/>
                    <a:ea typeface="SamsungOne-400" panose="020B0503030303020204" pitchFamily="34" charset="0"/>
                  </a:rPr>
                  <a:t>: Thế </a:t>
                </a:r>
                <a:r>
                  <a:rPr lang="en-US" altLang="ko-KR" sz="1300" dirty="0" err="1">
                    <a:latin typeface="SamsungOne-400" panose="020B0503030303020204" pitchFamily="34" charset="0"/>
                    <a:ea typeface="SamsungOne-400" panose="020B0503030303020204" pitchFamily="34" charset="0"/>
                  </a:rPr>
                  <a:t>hệ</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ngôn</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ngữ</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tự</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nhiên</a:t>
                </a:r>
                <a:endParaRPr lang="en-US" altLang="ko-KR" sz="1300" dirty="0">
                  <a:latin typeface="SamsungOne-400" panose="020B0503030303020204" pitchFamily="34" charset="0"/>
                  <a:ea typeface="SamsungOne-400" panose="020B0503030303020204" pitchFamily="34" charset="0"/>
                </a:endParaRPr>
              </a:p>
              <a:p>
                <a:pPr defTabSz="914400" latinLnBrk="1"/>
                <a:r>
                  <a:rPr lang="en-US" altLang="ko-KR" sz="1300" dirty="0">
                    <a:latin typeface="SamsungOne-400" panose="020B0503030303020204" pitchFamily="34" charset="0"/>
                    <a:ea typeface="SamsungOne-400" panose="020B0503030303020204" pitchFamily="34" charset="0"/>
                  </a:rPr>
                  <a:t>Xử </a:t>
                </a:r>
                <a:r>
                  <a:rPr lang="en-US" altLang="ko-KR" sz="1300" dirty="0" err="1">
                    <a:latin typeface="SamsungOne-400" panose="020B0503030303020204" pitchFamily="34" charset="0"/>
                    <a:ea typeface="SamsungOne-400" panose="020B0503030303020204" pitchFamily="34" charset="0"/>
                  </a:rPr>
                  <a:t>lý</a:t>
                </a:r>
                <a:r>
                  <a:rPr lang="en-US" altLang="ko-KR" sz="1300" dirty="0">
                    <a:latin typeface="SamsungOne-400" panose="020B0503030303020204" pitchFamily="34" charset="0"/>
                    <a:ea typeface="SamsungOne-400" panose="020B0503030303020204" pitchFamily="34" charset="0"/>
                  </a:rPr>
                  <a:t>/</a:t>
                </a:r>
                <a:r>
                  <a:rPr lang="en-US" altLang="ko-KR" sz="1300" dirty="0" err="1">
                    <a:latin typeface="SamsungOne-400" panose="020B0503030303020204" pitchFamily="34" charset="0"/>
                    <a:ea typeface="SamsungOne-400" panose="020B0503030303020204" pitchFamily="34" charset="0"/>
                  </a:rPr>
                  <a:t>tổng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hợp</a:t>
                </a:r>
                <a:endParaRPr lang="en-US" altLang="ko-KR" sz="1300" dirty="0">
                  <a:latin typeface="SamsungOne-400" panose="020B0503030303020204" pitchFamily="34" charset="0"/>
                  <a:ea typeface="SamsungOne-400" panose="020B0503030303020204" pitchFamily="34" charset="0"/>
                </a:endParaRPr>
              </a:p>
            </p:txBody>
          </p:sp>
        </p:grpSp>
        <p:grpSp>
          <p:nvGrpSpPr>
            <p:cNvPr id="140" name="그룹 140">
              <a:extLst>
                <a:ext uri="{FF2B5EF4-FFF2-40B4-BE49-F238E27FC236}">
                  <a16:creationId xmlns:a16="http://schemas.microsoft.com/office/drawing/2014/main" id="{ED6BA9CA-5FB7-4E65-A589-23A747005386}"/>
                </a:ext>
              </a:extLst>
            </p:cNvPr>
            <p:cNvGrpSpPr/>
            <p:nvPr/>
          </p:nvGrpSpPr>
          <p:grpSpPr>
            <a:xfrm>
              <a:off x="8067737" y="5446965"/>
              <a:ext cx="1858349" cy="144498"/>
              <a:chOff x="8067737" y="5446965"/>
              <a:chExt cx="1858349" cy="144498"/>
            </a:xfrm>
          </p:grpSpPr>
          <p:sp>
            <p:nvSpPr>
              <p:cNvPr id="144" name="Oval 5">
                <a:extLst>
                  <a:ext uri="{FF2B5EF4-FFF2-40B4-BE49-F238E27FC236}">
                    <a16:creationId xmlns:a16="http://schemas.microsoft.com/office/drawing/2014/main" id="{43BFDE16-7AF9-49A3-8ADD-ADD3BD9CD799}"/>
                  </a:ext>
                </a:extLst>
              </p:cNvPr>
              <p:cNvSpPr/>
              <p:nvPr/>
            </p:nvSpPr>
            <p:spPr>
              <a:xfrm>
                <a:off x="8067737" y="5465213"/>
                <a:ext cx="108001" cy="108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400" pitchFamily="34" charset="0"/>
                </a:endParaRPr>
              </a:p>
            </p:txBody>
          </p:sp>
          <p:sp>
            <p:nvSpPr>
              <p:cNvPr id="145" name="TextBox 144">
                <a:extLst>
                  <a:ext uri="{FF2B5EF4-FFF2-40B4-BE49-F238E27FC236}">
                    <a16:creationId xmlns:a16="http://schemas.microsoft.com/office/drawing/2014/main" id="{5A8085D0-C8A0-4A7B-BDA5-6E4ABB9518B2}"/>
                  </a:ext>
                </a:extLst>
              </p:cNvPr>
              <p:cNvSpPr txBox="1"/>
              <p:nvPr/>
            </p:nvSpPr>
            <p:spPr>
              <a:xfrm>
                <a:off x="8241964" y="5446965"/>
                <a:ext cx="1684122" cy="144498"/>
              </a:xfrm>
              <a:prstGeom prst="rect">
                <a:avLst/>
              </a:prstGeom>
              <a:noFill/>
            </p:spPr>
            <p:txBody>
              <a:bodyPr wrap="square" lIns="0" tIns="0" rIns="0" bIns="0" rtlCol="0" anchor="ctr" anchorCtr="0">
                <a:spAutoFit/>
              </a:bodyPr>
              <a:lstStyle/>
              <a:p>
                <a:pPr defTabSz="914400" latinLnBrk="1"/>
                <a:r>
                  <a:rPr lang="en-US" altLang="ko-KR" sz="1300" dirty="0" err="1">
                    <a:latin typeface="SamsungOne-400" panose="020B0503030303020204" pitchFamily="34" charset="0"/>
                    <a:ea typeface="SamsungOne-400" panose="020B0503030303020204" pitchFamily="34" charset="0"/>
                  </a:rPr>
                  <a:t>Ứng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dụng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Trí</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tuệ</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dự</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đoán</a:t>
                </a:r>
                <a:endParaRPr lang="en-US" altLang="ko-KR" sz="1300" dirty="0">
                  <a:latin typeface="SamsungOne-400" panose="020B0503030303020204" pitchFamily="34" charset="0"/>
                  <a:ea typeface="SamsungOne-400" panose="020B0503030303020204" pitchFamily="34" charset="0"/>
                </a:endParaRPr>
              </a:p>
            </p:txBody>
          </p:sp>
        </p:grpSp>
        <p:grpSp>
          <p:nvGrpSpPr>
            <p:cNvPr id="141" name="그룹 141">
              <a:extLst>
                <a:ext uri="{FF2B5EF4-FFF2-40B4-BE49-F238E27FC236}">
                  <a16:creationId xmlns:a16="http://schemas.microsoft.com/office/drawing/2014/main" id="{8314C786-B9C0-4067-9DA9-FEBD7C24B6FB}"/>
                </a:ext>
              </a:extLst>
            </p:cNvPr>
            <p:cNvGrpSpPr/>
            <p:nvPr/>
          </p:nvGrpSpPr>
          <p:grpSpPr>
            <a:xfrm>
              <a:off x="8067737" y="5686955"/>
              <a:ext cx="1949132" cy="144497"/>
              <a:chOff x="8067737" y="5686955"/>
              <a:chExt cx="1949132" cy="144497"/>
            </a:xfrm>
          </p:grpSpPr>
          <p:sp>
            <p:nvSpPr>
              <p:cNvPr id="142" name="Oval 5">
                <a:extLst>
                  <a:ext uri="{FF2B5EF4-FFF2-40B4-BE49-F238E27FC236}">
                    <a16:creationId xmlns:a16="http://schemas.microsoft.com/office/drawing/2014/main" id="{2550B41C-77F0-4097-A086-1A4991B4F18A}"/>
                  </a:ext>
                </a:extLst>
              </p:cNvPr>
              <p:cNvSpPr/>
              <p:nvPr/>
            </p:nvSpPr>
            <p:spPr>
              <a:xfrm>
                <a:off x="8067737" y="5705201"/>
                <a:ext cx="108001"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400" pitchFamily="34" charset="0"/>
                </a:endParaRPr>
              </a:p>
            </p:txBody>
          </p:sp>
          <p:sp>
            <p:nvSpPr>
              <p:cNvPr id="143" name="TextBox 142">
                <a:extLst>
                  <a:ext uri="{FF2B5EF4-FFF2-40B4-BE49-F238E27FC236}">
                    <a16:creationId xmlns:a16="http://schemas.microsoft.com/office/drawing/2014/main" id="{B2B8B45A-9F4E-44B1-A64A-21B2074A692C}"/>
                  </a:ext>
                </a:extLst>
              </p:cNvPr>
              <p:cNvSpPr txBox="1"/>
              <p:nvPr/>
            </p:nvSpPr>
            <p:spPr>
              <a:xfrm>
                <a:off x="8241965" y="5686955"/>
                <a:ext cx="1774904" cy="144497"/>
              </a:xfrm>
              <a:prstGeom prst="rect">
                <a:avLst/>
              </a:prstGeom>
              <a:noFill/>
            </p:spPr>
            <p:txBody>
              <a:bodyPr wrap="square" lIns="0" tIns="0" rIns="0" bIns="0" rtlCol="0" anchor="ctr" anchorCtr="0">
                <a:spAutoFit/>
              </a:bodyPr>
              <a:lstStyle/>
              <a:p>
                <a:pPr defTabSz="914400" latinLnBrk="1"/>
                <a:r>
                  <a:rPr lang="en-US" altLang="ko-KR" sz="1300" dirty="0" err="1">
                    <a:latin typeface="SamsungOne-400" panose="020B0503030303020204" pitchFamily="34" charset="0"/>
                    <a:ea typeface="SamsungOne-400" panose="020B0503030303020204" pitchFamily="34" charset="0"/>
                  </a:rPr>
                  <a:t>Kiến</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trúc</a:t>
                </a:r>
                <a:endParaRPr lang="en-US" altLang="ko-KR" sz="1300" dirty="0">
                  <a:latin typeface="SamsungOne-400" panose="020B0503030303020204" pitchFamily="34" charset="0"/>
                  <a:ea typeface="SamsungOne-400" panose="020B0503030303020204" pitchFamily="34" charset="0"/>
                </a:endParaRPr>
              </a:p>
            </p:txBody>
          </p:sp>
        </p:grpSp>
      </p:grpSp>
      <p:grpSp>
        <p:nvGrpSpPr>
          <p:cNvPr id="152" name="그룹 159">
            <a:extLst>
              <a:ext uri="{FF2B5EF4-FFF2-40B4-BE49-F238E27FC236}">
                <a16:creationId xmlns:a16="http://schemas.microsoft.com/office/drawing/2014/main" id="{D70F50D5-F18B-4E30-A322-EC16D0C79B9F}"/>
              </a:ext>
            </a:extLst>
          </p:cNvPr>
          <p:cNvGrpSpPr/>
          <p:nvPr/>
        </p:nvGrpSpPr>
        <p:grpSpPr>
          <a:xfrm>
            <a:off x="1850216" y="1844824"/>
            <a:ext cx="4552431" cy="4444029"/>
            <a:chOff x="3858929" y="2204352"/>
            <a:chExt cx="3912203" cy="3819046"/>
          </a:xfrm>
        </p:grpSpPr>
        <p:grpSp>
          <p:nvGrpSpPr>
            <p:cNvPr id="153" name="그룹 158">
              <a:extLst>
                <a:ext uri="{FF2B5EF4-FFF2-40B4-BE49-F238E27FC236}">
                  <a16:creationId xmlns:a16="http://schemas.microsoft.com/office/drawing/2014/main" id="{FE967BE6-01DC-4632-B530-6F9DCBD916B7}"/>
                </a:ext>
              </a:extLst>
            </p:cNvPr>
            <p:cNvGrpSpPr/>
            <p:nvPr/>
          </p:nvGrpSpPr>
          <p:grpSpPr>
            <a:xfrm>
              <a:off x="4168159" y="2204352"/>
              <a:ext cx="3600001" cy="3600000"/>
              <a:chOff x="4151395" y="2189112"/>
              <a:chExt cx="3600001" cy="3600000"/>
            </a:xfrm>
          </p:grpSpPr>
          <p:grpSp>
            <p:nvGrpSpPr>
              <p:cNvPr id="238" name="그룹 156">
                <a:extLst>
                  <a:ext uri="{FF2B5EF4-FFF2-40B4-BE49-F238E27FC236}">
                    <a16:creationId xmlns:a16="http://schemas.microsoft.com/office/drawing/2014/main" id="{9D383186-AA10-4375-AF80-1DDC428193A6}"/>
                  </a:ext>
                </a:extLst>
              </p:cNvPr>
              <p:cNvGrpSpPr/>
              <p:nvPr/>
            </p:nvGrpSpPr>
            <p:grpSpPr>
              <a:xfrm>
                <a:off x="4151395" y="2189112"/>
                <a:ext cx="3600001" cy="3600000"/>
                <a:chOff x="4151395" y="2189112"/>
                <a:chExt cx="3638990" cy="3645659"/>
              </a:xfrm>
            </p:grpSpPr>
            <p:sp>
              <p:nvSpPr>
                <p:cNvPr id="244" name="직사각형 152">
                  <a:extLst>
                    <a:ext uri="{FF2B5EF4-FFF2-40B4-BE49-F238E27FC236}">
                      <a16:creationId xmlns:a16="http://schemas.microsoft.com/office/drawing/2014/main" id="{2D230FF3-E839-419C-8F9E-F663BDF332A0}"/>
                    </a:ext>
                  </a:extLst>
                </p:cNvPr>
                <p:cNvSpPr/>
                <p:nvPr/>
              </p:nvSpPr>
              <p:spPr>
                <a:xfrm>
                  <a:off x="4151395" y="2189727"/>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itchFamily="34" charset="0"/>
                    <a:ea typeface="SamsungOne-400" pitchFamily="34" charset="0"/>
                  </a:endParaRPr>
                </a:p>
              </p:txBody>
            </p:sp>
            <p:sp>
              <p:nvSpPr>
                <p:cNvPr id="245" name="직사각형 153">
                  <a:extLst>
                    <a:ext uri="{FF2B5EF4-FFF2-40B4-BE49-F238E27FC236}">
                      <a16:creationId xmlns:a16="http://schemas.microsoft.com/office/drawing/2014/main" id="{AC8D56DA-1BDD-49E4-B004-9C1BDC2F3E88}"/>
                    </a:ext>
                  </a:extLst>
                </p:cNvPr>
                <p:cNvSpPr/>
                <p:nvPr/>
              </p:nvSpPr>
              <p:spPr>
                <a:xfrm>
                  <a:off x="5990385" y="2189112"/>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itchFamily="34" charset="0"/>
                    <a:ea typeface="SamsungOne-400" pitchFamily="34" charset="0"/>
                  </a:endParaRPr>
                </a:p>
              </p:txBody>
            </p:sp>
            <p:sp>
              <p:nvSpPr>
                <p:cNvPr id="246" name="직사각형 154">
                  <a:extLst>
                    <a:ext uri="{FF2B5EF4-FFF2-40B4-BE49-F238E27FC236}">
                      <a16:creationId xmlns:a16="http://schemas.microsoft.com/office/drawing/2014/main" id="{E8C38C66-2FE5-4AA3-A78B-DB51729BD2E5}"/>
                    </a:ext>
                  </a:extLst>
                </p:cNvPr>
                <p:cNvSpPr/>
                <p:nvPr/>
              </p:nvSpPr>
              <p:spPr>
                <a:xfrm>
                  <a:off x="415139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itchFamily="34" charset="0"/>
                    <a:ea typeface="SamsungOne-400" pitchFamily="34" charset="0"/>
                  </a:endParaRPr>
                </a:p>
              </p:txBody>
            </p:sp>
            <p:sp>
              <p:nvSpPr>
                <p:cNvPr id="247" name="직사각형 155">
                  <a:extLst>
                    <a:ext uri="{FF2B5EF4-FFF2-40B4-BE49-F238E27FC236}">
                      <a16:creationId xmlns:a16="http://schemas.microsoft.com/office/drawing/2014/main" id="{AB14631D-33B8-4CA4-8F93-141FF64E57E8}"/>
                    </a:ext>
                  </a:extLst>
                </p:cNvPr>
                <p:cNvSpPr/>
                <p:nvPr/>
              </p:nvSpPr>
              <p:spPr>
                <a:xfrm>
                  <a:off x="5990385" y="4034771"/>
                  <a:ext cx="1800000" cy="18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98463" indent="-398463" algn="ctr"/>
                  <a:endParaRPr lang="ko-KR" altLang="en-US" sz="800" dirty="0">
                    <a:solidFill>
                      <a:schemeClr val="tx1">
                        <a:lumMod val="75000"/>
                        <a:lumOff val="25000"/>
                      </a:schemeClr>
                    </a:solidFill>
                    <a:latin typeface="SamsungOne-400" pitchFamily="34" charset="0"/>
                    <a:ea typeface="SamsungOne-400" pitchFamily="34" charset="0"/>
                  </a:endParaRPr>
                </a:p>
              </p:txBody>
            </p:sp>
          </p:grpSp>
          <p:grpSp>
            <p:nvGrpSpPr>
              <p:cNvPr id="239" name="그룹 157">
                <a:extLst>
                  <a:ext uri="{FF2B5EF4-FFF2-40B4-BE49-F238E27FC236}">
                    <a16:creationId xmlns:a16="http://schemas.microsoft.com/office/drawing/2014/main" id="{2BFA9582-3E2E-4029-9CA9-7C8DC0E52181}"/>
                  </a:ext>
                </a:extLst>
              </p:cNvPr>
              <p:cNvGrpSpPr/>
              <p:nvPr/>
            </p:nvGrpSpPr>
            <p:grpSpPr>
              <a:xfrm>
                <a:off x="4210035" y="2253134"/>
                <a:ext cx="3482723" cy="3526603"/>
                <a:chOff x="4225196" y="2264627"/>
                <a:chExt cx="3482723" cy="3526603"/>
              </a:xfrm>
            </p:grpSpPr>
            <p:sp>
              <p:nvSpPr>
                <p:cNvPr id="240" name="Rectangle 15">
                  <a:extLst>
                    <a:ext uri="{FF2B5EF4-FFF2-40B4-BE49-F238E27FC236}">
                      <a16:creationId xmlns:a16="http://schemas.microsoft.com/office/drawing/2014/main" id="{D8C31A95-CA83-4DA8-9F3D-8065189F0BD6}"/>
                    </a:ext>
                  </a:extLst>
                </p:cNvPr>
                <p:cNvSpPr/>
                <p:nvPr/>
              </p:nvSpPr>
              <p:spPr>
                <a:xfrm>
                  <a:off x="4225196" y="2264627"/>
                  <a:ext cx="729016" cy="138859"/>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NHẤT THỜI</a:t>
                  </a:r>
                  <a:endParaRPr lang="ko-KR" altLang="en-US" sz="1050" dirty="0">
                    <a:solidFill>
                      <a:schemeClr val="tx1">
                        <a:lumMod val="75000"/>
                        <a:lumOff val="25000"/>
                      </a:schemeClr>
                    </a:solidFill>
                    <a:latin typeface="SamsungOne-400" panose="020B0503030303020204" pitchFamily="34" charset="0"/>
                  </a:endParaRPr>
                </a:p>
              </p:txBody>
            </p:sp>
            <p:sp>
              <p:nvSpPr>
                <p:cNvPr id="241" name="Rectangle 15">
                  <a:extLst>
                    <a:ext uri="{FF2B5EF4-FFF2-40B4-BE49-F238E27FC236}">
                      <a16:creationId xmlns:a16="http://schemas.microsoft.com/office/drawing/2014/main" id="{60DA948B-C96C-4F00-B5DF-6AAAC40E2EC0}"/>
                    </a:ext>
                  </a:extLst>
                </p:cNvPr>
                <p:cNvSpPr/>
                <p:nvPr/>
              </p:nvSpPr>
              <p:spPr>
                <a:xfrm>
                  <a:off x="6978903" y="2264627"/>
                  <a:ext cx="729016" cy="138859"/>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CẦN THIẾT</a:t>
                  </a:r>
                  <a:endParaRPr lang="ko-KR" altLang="en-US" sz="1050" dirty="0">
                    <a:solidFill>
                      <a:schemeClr val="tx1">
                        <a:lumMod val="75000"/>
                        <a:lumOff val="25000"/>
                      </a:schemeClr>
                    </a:solidFill>
                    <a:latin typeface="SamsungOne-400" panose="020B0503030303020204" pitchFamily="34" charset="0"/>
                  </a:endParaRPr>
                </a:p>
              </p:txBody>
            </p:sp>
            <p:sp>
              <p:nvSpPr>
                <p:cNvPr id="242" name="Rectangle 15">
                  <a:extLst>
                    <a:ext uri="{FF2B5EF4-FFF2-40B4-BE49-F238E27FC236}">
                      <a16:creationId xmlns:a16="http://schemas.microsoft.com/office/drawing/2014/main" id="{93C3E39A-F1BA-427A-9D0B-C1DE675FD3E3}"/>
                    </a:ext>
                  </a:extLst>
                </p:cNvPr>
                <p:cNvSpPr/>
                <p:nvPr/>
              </p:nvSpPr>
              <p:spPr>
                <a:xfrm>
                  <a:off x="4225196" y="5652370"/>
                  <a:ext cx="926203" cy="138859"/>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THỰC NGHIỆM</a:t>
                  </a:r>
                  <a:endParaRPr lang="ko-KR" altLang="en-US" sz="1050" dirty="0">
                    <a:solidFill>
                      <a:schemeClr val="tx1">
                        <a:lumMod val="75000"/>
                        <a:lumOff val="25000"/>
                      </a:schemeClr>
                    </a:solidFill>
                    <a:latin typeface="SamsungOne-400" panose="020B0503030303020204" pitchFamily="34" charset="0"/>
                  </a:endParaRPr>
                </a:p>
              </p:txBody>
            </p:sp>
            <p:sp>
              <p:nvSpPr>
                <p:cNvPr id="243" name="Rectangle 15">
                  <a:extLst>
                    <a:ext uri="{FF2B5EF4-FFF2-40B4-BE49-F238E27FC236}">
                      <a16:creationId xmlns:a16="http://schemas.microsoft.com/office/drawing/2014/main" id="{3CA07E52-C857-4278-B1A2-00FF1DE5E749}"/>
                    </a:ext>
                  </a:extLst>
                </p:cNvPr>
                <p:cNvSpPr/>
                <p:nvPr/>
              </p:nvSpPr>
              <p:spPr>
                <a:xfrm>
                  <a:off x="6877009" y="5652371"/>
                  <a:ext cx="830910" cy="138859"/>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sz="1050" dirty="0">
                      <a:solidFill>
                        <a:schemeClr val="tx1">
                          <a:lumMod val="75000"/>
                          <a:lumOff val="25000"/>
                        </a:schemeClr>
                      </a:solidFill>
                      <a:latin typeface="SamsungOne-400" panose="020B0503030303020204" pitchFamily="34" charset="0"/>
                      <a:ea typeface="SamsungOne-400" panose="020B0503030303020204" pitchFamily="34" charset="0"/>
                    </a:rPr>
                    <a:t>MỐI ĐE DỌA</a:t>
                  </a:r>
                  <a:endParaRPr lang="ko-KR" altLang="en-US" sz="1050" dirty="0">
                    <a:solidFill>
                      <a:schemeClr val="tx1">
                        <a:lumMod val="75000"/>
                        <a:lumOff val="25000"/>
                      </a:schemeClr>
                    </a:solidFill>
                    <a:latin typeface="SamsungOne-400" panose="020B0503030303020204" pitchFamily="34" charset="0"/>
                  </a:endParaRPr>
                </a:p>
              </p:txBody>
            </p:sp>
          </p:grpSp>
        </p:grpSp>
        <p:grpSp>
          <p:nvGrpSpPr>
            <p:cNvPr id="154" name="그룹 11">
              <a:extLst>
                <a:ext uri="{FF2B5EF4-FFF2-40B4-BE49-F238E27FC236}">
                  <a16:creationId xmlns:a16="http://schemas.microsoft.com/office/drawing/2014/main" id="{94E76308-3EE5-463C-8D6E-1274AAD84665}"/>
                </a:ext>
              </a:extLst>
            </p:cNvPr>
            <p:cNvGrpSpPr/>
            <p:nvPr/>
          </p:nvGrpSpPr>
          <p:grpSpPr>
            <a:xfrm>
              <a:off x="7112232" y="2548583"/>
              <a:ext cx="561352" cy="273114"/>
              <a:chOff x="7103088" y="2548583"/>
              <a:chExt cx="561352" cy="273114"/>
            </a:xfrm>
          </p:grpSpPr>
          <p:sp>
            <p:nvSpPr>
              <p:cNvPr id="236" name="Oval 5">
                <a:extLst>
                  <a:ext uri="{FF2B5EF4-FFF2-40B4-BE49-F238E27FC236}">
                    <a16:creationId xmlns:a16="http://schemas.microsoft.com/office/drawing/2014/main" id="{18082A9B-34C1-439D-B418-A127AA71F27F}"/>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37" name="TextBox 236">
                <a:extLst>
                  <a:ext uri="{FF2B5EF4-FFF2-40B4-BE49-F238E27FC236}">
                    <a16:creationId xmlns:a16="http://schemas.microsoft.com/office/drawing/2014/main" id="{3F586B8A-8E75-4D80-AD0F-E86893228B9D}"/>
                  </a:ext>
                </a:extLst>
              </p:cNvPr>
              <p:cNvSpPr txBox="1"/>
              <p:nvPr/>
            </p:nvSpPr>
            <p:spPr>
              <a:xfrm>
                <a:off x="7103088" y="2548583"/>
                <a:ext cx="561352"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Khung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nguồn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mở</a:t>
                </a:r>
                <a:endParaRPr lang="en-US" altLang="ko-KR" sz="800" dirty="0">
                  <a:latin typeface="SamsungOne-400" panose="020B0503030303020204" pitchFamily="34" charset="0"/>
                  <a:ea typeface="SamsungOne-400" panose="020B0503030303020204" pitchFamily="34" charset="0"/>
                </a:endParaRPr>
              </a:p>
            </p:txBody>
          </p:sp>
        </p:grpSp>
        <p:sp>
          <p:nvSpPr>
            <p:cNvPr id="155" name="Rectangle 15">
              <a:extLst>
                <a:ext uri="{FF2B5EF4-FFF2-40B4-BE49-F238E27FC236}">
                  <a16:creationId xmlns:a16="http://schemas.microsoft.com/office/drawing/2014/main" id="{88233174-75D8-4F27-8349-63D62CF95AF4}"/>
                </a:ext>
              </a:extLst>
            </p:cNvPr>
            <p:cNvSpPr/>
            <p:nvPr/>
          </p:nvSpPr>
          <p:spPr>
            <a:xfrm rot="16200000">
              <a:off x="2909443" y="3842738"/>
              <a:ext cx="2084118" cy="1851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400" pitchFamily="34" charset="0"/>
                  <a:ea typeface="SamsungOne-400" pitchFamily="34" charset="0"/>
                </a:rPr>
                <a:t>SỰ CHÁP NHẬN TRONG NGÀNH</a:t>
              </a:r>
              <a:endParaRPr lang="ko-KR" altLang="en-US" sz="1400" dirty="0">
                <a:solidFill>
                  <a:schemeClr val="bg2">
                    <a:lumMod val="50000"/>
                  </a:schemeClr>
                </a:solidFill>
                <a:latin typeface="SamsungOne-400" pitchFamily="34" charset="0"/>
              </a:endParaRPr>
            </a:p>
          </p:txBody>
        </p:sp>
        <p:grpSp>
          <p:nvGrpSpPr>
            <p:cNvPr id="156" name="그룹 28">
              <a:extLst>
                <a:ext uri="{FF2B5EF4-FFF2-40B4-BE49-F238E27FC236}">
                  <a16:creationId xmlns:a16="http://schemas.microsoft.com/office/drawing/2014/main" id="{43BDC16C-0DDA-401A-8B44-5FA7535AE411}"/>
                </a:ext>
              </a:extLst>
            </p:cNvPr>
            <p:cNvGrpSpPr/>
            <p:nvPr/>
          </p:nvGrpSpPr>
          <p:grpSpPr>
            <a:xfrm>
              <a:off x="6978883" y="3263199"/>
              <a:ext cx="561352" cy="203816"/>
              <a:chOff x="7103088" y="2617881"/>
              <a:chExt cx="561352" cy="203816"/>
            </a:xfrm>
          </p:grpSpPr>
          <p:sp>
            <p:nvSpPr>
              <p:cNvPr id="234" name="Oval 5">
                <a:extLst>
                  <a:ext uri="{FF2B5EF4-FFF2-40B4-BE49-F238E27FC236}">
                    <a16:creationId xmlns:a16="http://schemas.microsoft.com/office/drawing/2014/main" id="{EBEBA61F-047B-4DA6-99DF-1A1B56AF1F19}"/>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35" name="TextBox 234">
                <a:extLst>
                  <a:ext uri="{FF2B5EF4-FFF2-40B4-BE49-F238E27FC236}">
                    <a16:creationId xmlns:a16="http://schemas.microsoft.com/office/drawing/2014/main" id="{AECB0FF6-2120-4F2F-9DD2-3F983305BC9D}"/>
                  </a:ext>
                </a:extLst>
              </p:cNvPr>
              <p:cNvSpPr txBox="1"/>
              <p:nvPr/>
            </p:nvSpPr>
            <p:spPr>
              <a:xfrm>
                <a:off x="7103088" y="2617881"/>
                <a:ext cx="561352" cy="73397"/>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Điện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toán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biên</a:t>
                </a:r>
                <a:endParaRPr lang="en-US" altLang="ko-KR" sz="800" dirty="0">
                  <a:latin typeface="SamsungOne-400" panose="020B0503030303020204" pitchFamily="34" charset="0"/>
                  <a:ea typeface="SamsungOne-400" panose="020B0503030303020204" pitchFamily="34" charset="0"/>
                </a:endParaRPr>
              </a:p>
            </p:txBody>
          </p:sp>
        </p:grpSp>
        <p:grpSp>
          <p:nvGrpSpPr>
            <p:cNvPr id="157" name="그룹 31">
              <a:extLst>
                <a:ext uri="{FF2B5EF4-FFF2-40B4-BE49-F238E27FC236}">
                  <a16:creationId xmlns:a16="http://schemas.microsoft.com/office/drawing/2014/main" id="{0E5529DB-DAA2-4031-BB53-994986D571F0}"/>
                </a:ext>
              </a:extLst>
            </p:cNvPr>
            <p:cNvGrpSpPr/>
            <p:nvPr/>
          </p:nvGrpSpPr>
          <p:grpSpPr>
            <a:xfrm>
              <a:off x="5237848" y="3813263"/>
              <a:ext cx="531873" cy="297023"/>
              <a:chOff x="7117828" y="2524674"/>
              <a:chExt cx="531873" cy="297023"/>
            </a:xfrm>
          </p:grpSpPr>
          <p:sp>
            <p:nvSpPr>
              <p:cNvPr id="232" name="Oval 5">
                <a:extLst>
                  <a:ext uri="{FF2B5EF4-FFF2-40B4-BE49-F238E27FC236}">
                    <a16:creationId xmlns:a16="http://schemas.microsoft.com/office/drawing/2014/main" id="{ABF495D6-7A7E-4B9E-9C46-DF8130EFB810}"/>
                  </a:ext>
                </a:extLst>
              </p:cNvPr>
              <p:cNvSpPr/>
              <p:nvPr/>
            </p:nvSpPr>
            <p:spPr>
              <a:xfrm>
                <a:off x="7333364" y="2720897"/>
                <a:ext cx="100800" cy="100800"/>
              </a:xfrm>
              <a:prstGeom prst="ellipse">
                <a:avLst/>
              </a:prstGeom>
              <a:solidFill>
                <a:srgbClr val="00C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33" name="TextBox 232">
                <a:extLst>
                  <a:ext uri="{FF2B5EF4-FFF2-40B4-BE49-F238E27FC236}">
                    <a16:creationId xmlns:a16="http://schemas.microsoft.com/office/drawing/2014/main" id="{1854E13E-3557-45A0-8DDA-8AC008F2E51E}"/>
                  </a:ext>
                </a:extLst>
              </p:cNvPr>
              <p:cNvSpPr txBox="1"/>
              <p:nvPr/>
            </p:nvSpPr>
            <p:spPr>
              <a:xfrm>
                <a:off x="7117828" y="2524674"/>
                <a:ext cx="531873"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Dữ</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liệu</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đào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tạo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tổng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hợp</a:t>
                </a:r>
                <a:endParaRPr lang="en-US" altLang="ko-KR" sz="800" dirty="0">
                  <a:latin typeface="SamsungOne-400" panose="020B0503030303020204" pitchFamily="34" charset="0"/>
                  <a:ea typeface="SamsungOne-400" panose="020B0503030303020204" pitchFamily="34" charset="0"/>
                </a:endParaRPr>
              </a:p>
            </p:txBody>
          </p:sp>
        </p:grpSp>
        <p:grpSp>
          <p:nvGrpSpPr>
            <p:cNvPr id="158" name="그룹 40">
              <a:extLst>
                <a:ext uri="{FF2B5EF4-FFF2-40B4-BE49-F238E27FC236}">
                  <a16:creationId xmlns:a16="http://schemas.microsoft.com/office/drawing/2014/main" id="{C749BBB6-E10A-4F24-BD61-BD02FF99E525}"/>
                </a:ext>
              </a:extLst>
            </p:cNvPr>
            <p:cNvGrpSpPr/>
            <p:nvPr/>
          </p:nvGrpSpPr>
          <p:grpSpPr>
            <a:xfrm>
              <a:off x="6696731" y="2851062"/>
              <a:ext cx="561352" cy="269939"/>
              <a:chOff x="7103088" y="2551758"/>
              <a:chExt cx="561352" cy="269939"/>
            </a:xfrm>
          </p:grpSpPr>
          <p:sp>
            <p:nvSpPr>
              <p:cNvPr id="230" name="Oval 5">
                <a:extLst>
                  <a:ext uri="{FF2B5EF4-FFF2-40B4-BE49-F238E27FC236}">
                    <a16:creationId xmlns:a16="http://schemas.microsoft.com/office/drawing/2014/main" id="{831FE88F-F7F6-4947-B0C2-4C6ED33DBBEC}"/>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31" name="TextBox 230">
                <a:extLst>
                  <a:ext uri="{FF2B5EF4-FFF2-40B4-BE49-F238E27FC236}">
                    <a16:creationId xmlns:a16="http://schemas.microsoft.com/office/drawing/2014/main" id="{BDE4DD2E-B7F7-4BEE-BAEE-E89E0F3C2E55}"/>
                  </a:ext>
                </a:extLst>
              </p:cNvPr>
              <p:cNvSpPr txBox="1"/>
              <p:nvPr/>
            </p:nvSpPr>
            <p:spPr>
              <a:xfrm>
                <a:off x="7103088" y="2551758"/>
                <a:ext cx="561352"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Nhận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diện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khuôn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mặt</a:t>
                </a:r>
                <a:endParaRPr lang="en-US" altLang="ko-KR" sz="800" dirty="0">
                  <a:latin typeface="SamsungOne-400" panose="020B0503030303020204" pitchFamily="34" charset="0"/>
                  <a:ea typeface="SamsungOne-400" panose="020B0503030303020204" pitchFamily="34" charset="0"/>
                </a:endParaRPr>
              </a:p>
            </p:txBody>
          </p:sp>
        </p:grpSp>
        <p:grpSp>
          <p:nvGrpSpPr>
            <p:cNvPr id="159" name="그룹 43">
              <a:extLst>
                <a:ext uri="{FF2B5EF4-FFF2-40B4-BE49-F238E27FC236}">
                  <a16:creationId xmlns:a16="http://schemas.microsoft.com/office/drawing/2014/main" id="{3C22F429-027C-44E4-850F-5631D8E8F3DD}"/>
                </a:ext>
              </a:extLst>
            </p:cNvPr>
            <p:cNvGrpSpPr/>
            <p:nvPr/>
          </p:nvGrpSpPr>
          <p:grpSpPr>
            <a:xfrm>
              <a:off x="6417190" y="3627620"/>
              <a:ext cx="663732" cy="275786"/>
              <a:chOff x="7139884" y="2545911"/>
              <a:chExt cx="663732" cy="275786"/>
            </a:xfrm>
          </p:grpSpPr>
          <p:sp>
            <p:nvSpPr>
              <p:cNvPr id="228" name="Oval 5">
                <a:extLst>
                  <a:ext uri="{FF2B5EF4-FFF2-40B4-BE49-F238E27FC236}">
                    <a16:creationId xmlns:a16="http://schemas.microsoft.com/office/drawing/2014/main" id="{728DE108-B65F-4ADF-91BA-E8CCECAEB2CF}"/>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29" name="TextBox 228">
                <a:extLst>
                  <a:ext uri="{FF2B5EF4-FFF2-40B4-BE49-F238E27FC236}">
                    <a16:creationId xmlns:a16="http://schemas.microsoft.com/office/drawing/2014/main" id="{A41EC56B-D264-4541-8EEF-A48CE5F7B17B}"/>
                  </a:ext>
                </a:extLst>
              </p:cNvPr>
              <p:cNvSpPr txBox="1"/>
              <p:nvPr/>
            </p:nvSpPr>
            <p:spPr>
              <a:xfrm>
                <a:off x="7139884" y="2545911"/>
                <a:ext cx="663732"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Tạo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ảnh</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và</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chẩn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đoán</a:t>
                </a:r>
                <a:r>
                  <a:rPr lang="en-US" altLang="ko-KR" sz="800" dirty="0">
                    <a:latin typeface="SamsungOne-400" panose="020B0503030303020204" pitchFamily="34" charset="0"/>
                    <a:ea typeface="SamsungOne-400" panose="020B0503030303020204" pitchFamily="34" charset="0"/>
                  </a:rPr>
                  <a:t> y khoa</a:t>
                </a:r>
              </a:p>
            </p:txBody>
          </p:sp>
        </p:grpSp>
        <p:grpSp>
          <p:nvGrpSpPr>
            <p:cNvPr id="160" name="그룹 46">
              <a:extLst>
                <a:ext uri="{FF2B5EF4-FFF2-40B4-BE49-F238E27FC236}">
                  <a16:creationId xmlns:a16="http://schemas.microsoft.com/office/drawing/2014/main" id="{D6261B43-2A02-47DA-B118-6BA55F80A44C}"/>
                </a:ext>
              </a:extLst>
            </p:cNvPr>
            <p:cNvGrpSpPr/>
            <p:nvPr/>
          </p:nvGrpSpPr>
          <p:grpSpPr>
            <a:xfrm>
              <a:off x="7058865" y="4482554"/>
              <a:ext cx="614720" cy="263586"/>
              <a:chOff x="7076405" y="2558111"/>
              <a:chExt cx="614720" cy="263586"/>
            </a:xfrm>
          </p:grpSpPr>
          <p:sp>
            <p:nvSpPr>
              <p:cNvPr id="226" name="Oval 5">
                <a:extLst>
                  <a:ext uri="{FF2B5EF4-FFF2-40B4-BE49-F238E27FC236}">
                    <a16:creationId xmlns:a16="http://schemas.microsoft.com/office/drawing/2014/main" id="{4794EA81-FE79-4070-A356-4EB0D8682661}"/>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27" name="TextBox 226">
                <a:extLst>
                  <a:ext uri="{FF2B5EF4-FFF2-40B4-BE49-F238E27FC236}">
                    <a16:creationId xmlns:a16="http://schemas.microsoft.com/office/drawing/2014/main" id="{770C30C7-9F49-4864-AEB9-9E1558567E9B}"/>
                  </a:ext>
                </a:extLst>
              </p:cNvPr>
              <p:cNvSpPr txBox="1"/>
              <p:nvPr/>
            </p:nvSpPr>
            <p:spPr>
              <a:xfrm>
                <a:off x="7076405" y="2558111"/>
                <a:ext cx="614720" cy="139520"/>
              </a:xfrm>
              <a:prstGeom prst="rect">
                <a:avLst/>
              </a:prstGeom>
              <a:noFill/>
            </p:spPr>
            <p:txBody>
              <a:bodyPr wrap="square" lIns="0" tIns="0" rIns="0" bIns="0" rtlCol="0" anchor="b" anchorCtr="0">
                <a:spAutoFit/>
              </a:bodyPr>
              <a:lstStyle/>
              <a:p>
                <a:pPr algn="ctr" defTabSz="914400" latinLnBrk="1">
                  <a:lnSpc>
                    <a:spcPts val="550"/>
                  </a:lnSpc>
                </a:pPr>
                <a:r>
                  <a:rPr lang="vi-VN" altLang="ko-KR" sz="800" dirty="0">
                    <a:latin typeface="SamsungOne-400" panose="020B0503030303020204" pitchFamily="34" charset="0"/>
                    <a:ea typeface="SamsungOne-400" panose="020B0503030303020204" pitchFamily="34" charset="0"/>
                  </a:rPr>
                  <a:t>Điều hướng tự động</a:t>
                </a:r>
              </a:p>
            </p:txBody>
          </p:sp>
        </p:grpSp>
        <p:grpSp>
          <p:nvGrpSpPr>
            <p:cNvPr id="161" name="그룹 49">
              <a:extLst>
                <a:ext uri="{FF2B5EF4-FFF2-40B4-BE49-F238E27FC236}">
                  <a16:creationId xmlns:a16="http://schemas.microsoft.com/office/drawing/2014/main" id="{B4D6D8ED-1746-4AAF-929E-83AB8D65ED7D}"/>
                </a:ext>
              </a:extLst>
            </p:cNvPr>
            <p:cNvGrpSpPr/>
            <p:nvPr/>
          </p:nvGrpSpPr>
          <p:grpSpPr>
            <a:xfrm>
              <a:off x="5971078" y="4057190"/>
              <a:ext cx="531873" cy="301197"/>
              <a:chOff x="7136880" y="2720897"/>
              <a:chExt cx="531873" cy="301197"/>
            </a:xfrm>
          </p:grpSpPr>
          <p:sp>
            <p:nvSpPr>
              <p:cNvPr id="224" name="Oval 5">
                <a:extLst>
                  <a:ext uri="{FF2B5EF4-FFF2-40B4-BE49-F238E27FC236}">
                    <a16:creationId xmlns:a16="http://schemas.microsoft.com/office/drawing/2014/main" id="{75A47742-8934-460A-9748-8907459480D3}"/>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25" name="TextBox 224">
                <a:extLst>
                  <a:ext uri="{FF2B5EF4-FFF2-40B4-BE49-F238E27FC236}">
                    <a16:creationId xmlns:a16="http://schemas.microsoft.com/office/drawing/2014/main" id="{243B7850-7320-4FAE-A000-5B9A5316DDAD}"/>
                  </a:ext>
                </a:extLst>
              </p:cNvPr>
              <p:cNvSpPr txBox="1"/>
              <p:nvPr/>
            </p:nvSpPr>
            <p:spPr>
              <a:xfrm>
                <a:off x="7136880" y="2882574"/>
                <a:ext cx="531873"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Giám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sát</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cây</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trồng</a:t>
                </a:r>
                <a:endParaRPr lang="en-US" altLang="ko-KR" sz="800" dirty="0">
                  <a:latin typeface="SamsungOne-400" panose="020B0503030303020204" pitchFamily="34" charset="0"/>
                  <a:ea typeface="SamsungOne-400" panose="020B0503030303020204" pitchFamily="34" charset="0"/>
                </a:endParaRPr>
              </a:p>
            </p:txBody>
          </p:sp>
        </p:grpSp>
        <p:grpSp>
          <p:nvGrpSpPr>
            <p:cNvPr id="162" name="그룹 12">
              <a:extLst>
                <a:ext uri="{FF2B5EF4-FFF2-40B4-BE49-F238E27FC236}">
                  <a16:creationId xmlns:a16="http://schemas.microsoft.com/office/drawing/2014/main" id="{DF47A8E3-0372-4A35-9C55-340BFE5EEA5E}"/>
                </a:ext>
              </a:extLst>
            </p:cNvPr>
            <p:cNvGrpSpPr/>
            <p:nvPr/>
          </p:nvGrpSpPr>
          <p:grpSpPr>
            <a:xfrm>
              <a:off x="4935487" y="4561260"/>
              <a:ext cx="673091" cy="247535"/>
              <a:chOff x="5441178" y="4575549"/>
              <a:chExt cx="673091" cy="247535"/>
            </a:xfrm>
          </p:grpSpPr>
          <p:sp>
            <p:nvSpPr>
              <p:cNvPr id="222" name="Oval 5">
                <a:extLst>
                  <a:ext uri="{FF2B5EF4-FFF2-40B4-BE49-F238E27FC236}">
                    <a16:creationId xmlns:a16="http://schemas.microsoft.com/office/drawing/2014/main" id="{F2301C52-F6BC-401A-BB8D-B6ADE8191C14}"/>
                  </a:ext>
                </a:extLst>
              </p:cNvPr>
              <p:cNvSpPr/>
              <p:nvPr/>
            </p:nvSpPr>
            <p:spPr>
              <a:xfrm>
                <a:off x="5727322" y="4722284"/>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23" name="TextBox 222">
                <a:extLst>
                  <a:ext uri="{FF2B5EF4-FFF2-40B4-BE49-F238E27FC236}">
                    <a16:creationId xmlns:a16="http://schemas.microsoft.com/office/drawing/2014/main" id="{0B0BBA64-BD73-40AA-959E-742BDA75958D}"/>
                  </a:ext>
                </a:extLst>
              </p:cNvPr>
              <p:cNvSpPr txBox="1"/>
              <p:nvPr/>
            </p:nvSpPr>
            <p:spPr>
              <a:xfrm>
                <a:off x="5441178" y="4575549"/>
                <a:ext cx="673091"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Bán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lẻ</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miễn</a:t>
                </a:r>
                <a:r>
                  <a:rPr lang="en-US" altLang="ko-KR" sz="800" dirty="0">
                    <a:latin typeface="SamsungOne-400" panose="020B0503030303020204" pitchFamily="34" charset="0"/>
                    <a:ea typeface="SamsungOne-400" panose="020B0503030303020204" pitchFamily="34" charset="0"/>
                  </a:rPr>
                  <a:t> </a:t>
                </a:r>
              </a:p>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phí</a:t>
                </a:r>
                <a:r>
                  <a:rPr lang="en-US" altLang="ko-KR" sz="800" dirty="0">
                    <a:latin typeface="SamsungOne-400" panose="020B0503030303020204" pitchFamily="34" charset="0"/>
                    <a:ea typeface="SamsungOne-400" panose="020B0503030303020204" pitchFamily="34" charset="0"/>
                  </a:rPr>
                  <a:t> check-out</a:t>
                </a:r>
              </a:p>
            </p:txBody>
          </p:sp>
        </p:grpSp>
        <p:grpSp>
          <p:nvGrpSpPr>
            <p:cNvPr id="163" name="그룹 58">
              <a:extLst>
                <a:ext uri="{FF2B5EF4-FFF2-40B4-BE49-F238E27FC236}">
                  <a16:creationId xmlns:a16="http://schemas.microsoft.com/office/drawing/2014/main" id="{4CD8E68F-DC2F-4988-82D3-80731A77B0F2}"/>
                </a:ext>
              </a:extLst>
            </p:cNvPr>
            <p:cNvGrpSpPr/>
            <p:nvPr/>
          </p:nvGrpSpPr>
          <p:grpSpPr>
            <a:xfrm>
              <a:off x="3989871" y="4480950"/>
              <a:ext cx="879564" cy="100800"/>
              <a:chOff x="3980727" y="4480950"/>
              <a:chExt cx="879564" cy="100800"/>
            </a:xfrm>
          </p:grpSpPr>
          <p:sp>
            <p:nvSpPr>
              <p:cNvPr id="220" name="Oval 5">
                <a:extLst>
                  <a:ext uri="{FF2B5EF4-FFF2-40B4-BE49-F238E27FC236}">
                    <a16:creationId xmlns:a16="http://schemas.microsoft.com/office/drawing/2014/main" id="{6A4378C3-C9E4-46DF-AD1C-BCE376C14F26}"/>
                  </a:ext>
                </a:extLst>
              </p:cNvPr>
              <p:cNvSpPr/>
              <p:nvPr/>
            </p:nvSpPr>
            <p:spPr>
              <a:xfrm>
                <a:off x="4749991" y="4480950"/>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21" name="TextBox 220">
                <a:extLst>
                  <a:ext uri="{FF2B5EF4-FFF2-40B4-BE49-F238E27FC236}">
                    <a16:creationId xmlns:a16="http://schemas.microsoft.com/office/drawing/2014/main" id="{9DD6765F-4606-44EA-9EE1-6818A194D11C}"/>
                  </a:ext>
                </a:extLst>
              </p:cNvPr>
              <p:cNvSpPr txBox="1"/>
              <p:nvPr/>
            </p:nvSpPr>
            <p:spPr>
              <a:xfrm>
                <a:off x="3980727" y="4501778"/>
                <a:ext cx="879564" cy="73397"/>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Chống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hàng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giả</a:t>
                </a:r>
                <a:endParaRPr lang="en-US" altLang="ko-KR" sz="800" dirty="0">
                  <a:latin typeface="SamsungOne-400" panose="020B0503030303020204" pitchFamily="34" charset="0"/>
                  <a:ea typeface="SamsungOne-400" panose="020B0503030303020204" pitchFamily="34" charset="0"/>
                </a:endParaRPr>
              </a:p>
            </p:txBody>
          </p:sp>
        </p:grpSp>
        <p:grpSp>
          <p:nvGrpSpPr>
            <p:cNvPr id="164" name="그룹 59">
              <a:extLst>
                <a:ext uri="{FF2B5EF4-FFF2-40B4-BE49-F238E27FC236}">
                  <a16:creationId xmlns:a16="http://schemas.microsoft.com/office/drawing/2014/main" id="{CB288391-78B8-44B0-AF06-DA63764059FC}"/>
                </a:ext>
              </a:extLst>
            </p:cNvPr>
            <p:cNvGrpSpPr/>
            <p:nvPr/>
          </p:nvGrpSpPr>
          <p:grpSpPr>
            <a:xfrm>
              <a:off x="5343873" y="4808795"/>
              <a:ext cx="629061" cy="300094"/>
              <a:chOff x="7088286" y="2720897"/>
              <a:chExt cx="629061" cy="300094"/>
            </a:xfrm>
          </p:grpSpPr>
          <p:sp>
            <p:nvSpPr>
              <p:cNvPr id="218" name="Oval 5">
                <a:extLst>
                  <a:ext uri="{FF2B5EF4-FFF2-40B4-BE49-F238E27FC236}">
                    <a16:creationId xmlns:a16="http://schemas.microsoft.com/office/drawing/2014/main" id="{C362361A-DBF4-4442-B5CC-7C74B1174BBD}"/>
                  </a:ext>
                </a:extLst>
              </p:cNvPr>
              <p:cNvSpPr/>
              <p:nvPr/>
            </p:nvSpPr>
            <p:spPr>
              <a:xfrm>
                <a:off x="7333364" y="2720897"/>
                <a:ext cx="100800" cy="1008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19" name="TextBox 218">
                <a:extLst>
                  <a:ext uri="{FF2B5EF4-FFF2-40B4-BE49-F238E27FC236}">
                    <a16:creationId xmlns:a16="http://schemas.microsoft.com/office/drawing/2014/main" id="{331CB389-5DAE-4804-B329-8D88A9B1BB12}"/>
                  </a:ext>
                </a:extLst>
              </p:cNvPr>
              <p:cNvSpPr txBox="1"/>
              <p:nvPr/>
            </p:nvSpPr>
            <p:spPr>
              <a:xfrm>
                <a:off x="7088286" y="2881471"/>
                <a:ext cx="629061"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a:latin typeface="SamsungOne-400" panose="020B0503030303020204" pitchFamily="34" charset="0"/>
                    <a:ea typeface="SamsungOne-400" panose="020B0503030303020204" pitchFamily="34" charset="0"/>
                  </a:rPr>
                  <a:t>Xử </a:t>
                </a:r>
                <a:r>
                  <a:rPr lang="en-US" altLang="ko-KR" sz="800" dirty="0" err="1">
                    <a:latin typeface="SamsungOne-400" panose="020B0503030303020204" pitchFamily="34" charset="0"/>
                    <a:ea typeface="SamsungOne-400" panose="020B0503030303020204" pitchFamily="34" charset="0"/>
                  </a:rPr>
                  <a:t>lý</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khiếu</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nại</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tự</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động</a:t>
                </a:r>
                <a:endParaRPr lang="en-US" altLang="ko-KR" sz="800" dirty="0">
                  <a:latin typeface="SamsungOne-400" panose="020B0503030303020204" pitchFamily="34" charset="0"/>
                  <a:ea typeface="SamsungOne-400" panose="020B0503030303020204" pitchFamily="34" charset="0"/>
                </a:endParaRPr>
              </a:p>
            </p:txBody>
          </p:sp>
        </p:grpSp>
        <p:grpSp>
          <p:nvGrpSpPr>
            <p:cNvPr id="165" name="그룹 72">
              <a:extLst>
                <a:ext uri="{FF2B5EF4-FFF2-40B4-BE49-F238E27FC236}">
                  <a16:creationId xmlns:a16="http://schemas.microsoft.com/office/drawing/2014/main" id="{0FA17767-D1F9-48B8-BEB9-EAE68C00AF6C}"/>
                </a:ext>
              </a:extLst>
            </p:cNvPr>
            <p:cNvGrpSpPr/>
            <p:nvPr/>
          </p:nvGrpSpPr>
          <p:grpSpPr>
            <a:xfrm>
              <a:off x="4878323" y="3068620"/>
              <a:ext cx="761028" cy="289390"/>
              <a:chOff x="4302016" y="3044363"/>
              <a:chExt cx="761028" cy="289390"/>
            </a:xfrm>
          </p:grpSpPr>
          <p:sp>
            <p:nvSpPr>
              <p:cNvPr id="216" name="Oval 5">
                <a:extLst>
                  <a:ext uri="{FF2B5EF4-FFF2-40B4-BE49-F238E27FC236}">
                    <a16:creationId xmlns:a16="http://schemas.microsoft.com/office/drawing/2014/main" id="{61768161-B64E-4B3A-9AE1-13A308A2850E}"/>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17" name="TextBox 216">
                <a:extLst>
                  <a:ext uri="{FF2B5EF4-FFF2-40B4-BE49-F238E27FC236}">
                    <a16:creationId xmlns:a16="http://schemas.microsoft.com/office/drawing/2014/main" id="{326C91A4-F11F-4176-98E9-8C1A36A22D9F}"/>
                  </a:ext>
                </a:extLst>
              </p:cNvPr>
              <p:cNvSpPr txBox="1"/>
              <p:nvPr/>
            </p:nvSpPr>
            <p:spPr>
              <a:xfrm>
                <a:off x="4302016" y="3260356"/>
                <a:ext cx="761028" cy="73397"/>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Đàm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thoại</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tự</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động</a:t>
                </a:r>
                <a:endParaRPr lang="en-US" altLang="ko-KR" sz="800" dirty="0">
                  <a:latin typeface="SamsungOne-400" panose="020B0503030303020204" pitchFamily="34" charset="0"/>
                  <a:ea typeface="SamsungOne-400" panose="020B0503030303020204" pitchFamily="34" charset="0"/>
                </a:endParaRPr>
              </a:p>
            </p:txBody>
          </p:sp>
        </p:grpSp>
        <p:grpSp>
          <p:nvGrpSpPr>
            <p:cNvPr id="166" name="그룹 73">
              <a:extLst>
                <a:ext uri="{FF2B5EF4-FFF2-40B4-BE49-F238E27FC236}">
                  <a16:creationId xmlns:a16="http://schemas.microsoft.com/office/drawing/2014/main" id="{2585AD13-AB24-4147-99E2-E2D62246D8DC}"/>
                </a:ext>
              </a:extLst>
            </p:cNvPr>
            <p:cNvGrpSpPr/>
            <p:nvPr/>
          </p:nvGrpSpPr>
          <p:grpSpPr>
            <a:xfrm>
              <a:off x="5754278" y="3735625"/>
              <a:ext cx="707831" cy="278624"/>
              <a:chOff x="4385789" y="2866539"/>
              <a:chExt cx="707831" cy="278624"/>
            </a:xfrm>
          </p:grpSpPr>
          <p:sp>
            <p:nvSpPr>
              <p:cNvPr id="214" name="Oval 5">
                <a:extLst>
                  <a:ext uri="{FF2B5EF4-FFF2-40B4-BE49-F238E27FC236}">
                    <a16:creationId xmlns:a16="http://schemas.microsoft.com/office/drawing/2014/main" id="{8F066C7B-3C1A-4BA7-A784-A8AEEE5C95F9}"/>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15" name="TextBox 214">
                <a:extLst>
                  <a:ext uri="{FF2B5EF4-FFF2-40B4-BE49-F238E27FC236}">
                    <a16:creationId xmlns:a16="http://schemas.microsoft.com/office/drawing/2014/main" id="{638B5CC6-9965-4150-B71F-763DC9AF2654}"/>
                  </a:ext>
                </a:extLst>
              </p:cNvPr>
              <p:cNvSpPr txBox="1"/>
              <p:nvPr/>
            </p:nvSpPr>
            <p:spPr>
              <a:xfrm>
                <a:off x="4385789" y="2866539"/>
                <a:ext cx="707831" cy="139520"/>
              </a:xfrm>
              <a:prstGeom prst="rect">
                <a:avLst/>
              </a:prstGeom>
              <a:noFill/>
            </p:spPr>
            <p:txBody>
              <a:bodyPr wrap="square" lIns="0" tIns="0" rIns="0" bIns="0" rtlCol="0" anchor="b" anchorCtr="0">
                <a:spAutoFit/>
              </a:bodyPr>
              <a:lstStyle/>
              <a:p>
                <a:pPr algn="ctr" defTabSz="914400" latinLnBrk="1">
                  <a:lnSpc>
                    <a:spcPts val="550"/>
                  </a:lnSpc>
                </a:pPr>
                <a:r>
                  <a:rPr lang="vi-VN" altLang="ko-KR" sz="800" dirty="0">
                    <a:latin typeface="SamsungOne-400" panose="020B0503030303020204" pitchFamily="34" charset="0"/>
                    <a:ea typeface="SamsungOne-400" panose="020B0503030303020204" pitchFamily="34" charset="0"/>
                  </a:rPr>
                  <a:t>Tìm kiếm thương mại điện tử</a:t>
                </a:r>
              </a:p>
            </p:txBody>
          </p:sp>
        </p:grpSp>
        <p:grpSp>
          <p:nvGrpSpPr>
            <p:cNvPr id="167" name="그룹 76">
              <a:extLst>
                <a:ext uri="{FF2B5EF4-FFF2-40B4-BE49-F238E27FC236}">
                  <a16:creationId xmlns:a16="http://schemas.microsoft.com/office/drawing/2014/main" id="{CD9EFAE8-D80C-40F6-BD87-7DC7B6A09E9C}"/>
                </a:ext>
              </a:extLst>
            </p:cNvPr>
            <p:cNvGrpSpPr/>
            <p:nvPr/>
          </p:nvGrpSpPr>
          <p:grpSpPr>
            <a:xfrm>
              <a:off x="5500339" y="4153227"/>
              <a:ext cx="643076" cy="301197"/>
              <a:chOff x="4360992" y="3044363"/>
              <a:chExt cx="643076" cy="301197"/>
            </a:xfrm>
          </p:grpSpPr>
          <p:sp>
            <p:nvSpPr>
              <p:cNvPr id="212" name="Oval 5">
                <a:extLst>
                  <a:ext uri="{FF2B5EF4-FFF2-40B4-BE49-F238E27FC236}">
                    <a16:creationId xmlns:a16="http://schemas.microsoft.com/office/drawing/2014/main" id="{D6BAA0B4-17A9-4340-BA9E-A72AB5E49511}"/>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13" name="TextBox 212">
                <a:extLst>
                  <a:ext uri="{FF2B5EF4-FFF2-40B4-BE49-F238E27FC236}">
                    <a16:creationId xmlns:a16="http://schemas.microsoft.com/office/drawing/2014/main" id="{AEB40C72-2DD6-4F83-882E-95A91E2E3E91}"/>
                  </a:ext>
                </a:extLst>
              </p:cNvPr>
              <p:cNvSpPr txBox="1"/>
              <p:nvPr/>
            </p:nvSpPr>
            <p:spPr>
              <a:xfrm>
                <a:off x="4360992" y="3272163"/>
                <a:ext cx="643076" cy="73397"/>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Dịch</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ngôn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ngữ</a:t>
                </a:r>
                <a:endParaRPr lang="en-US" altLang="ko-KR" sz="800" dirty="0">
                  <a:latin typeface="SamsungOne-400" panose="020B0503030303020204" pitchFamily="34" charset="0"/>
                  <a:ea typeface="SamsungOne-400" panose="020B0503030303020204" pitchFamily="34" charset="0"/>
                </a:endParaRPr>
              </a:p>
            </p:txBody>
          </p:sp>
        </p:grpSp>
        <p:grpSp>
          <p:nvGrpSpPr>
            <p:cNvPr id="168" name="그룹 79">
              <a:extLst>
                <a:ext uri="{FF2B5EF4-FFF2-40B4-BE49-F238E27FC236}">
                  <a16:creationId xmlns:a16="http://schemas.microsoft.com/office/drawing/2014/main" id="{1A179D2E-720C-4701-B351-A32CFDA2A131}"/>
                </a:ext>
              </a:extLst>
            </p:cNvPr>
            <p:cNvGrpSpPr/>
            <p:nvPr/>
          </p:nvGrpSpPr>
          <p:grpSpPr>
            <a:xfrm>
              <a:off x="4750927" y="4126775"/>
              <a:ext cx="643076" cy="301197"/>
              <a:chOff x="4360992" y="3044363"/>
              <a:chExt cx="643076" cy="301197"/>
            </a:xfrm>
          </p:grpSpPr>
          <p:sp>
            <p:nvSpPr>
              <p:cNvPr id="210" name="Oval 5">
                <a:extLst>
                  <a:ext uri="{FF2B5EF4-FFF2-40B4-BE49-F238E27FC236}">
                    <a16:creationId xmlns:a16="http://schemas.microsoft.com/office/drawing/2014/main" id="{0D246698-5DF6-4776-9DA7-92170B61A788}"/>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11" name="TextBox 210">
                <a:extLst>
                  <a:ext uri="{FF2B5EF4-FFF2-40B4-BE49-F238E27FC236}">
                    <a16:creationId xmlns:a16="http://schemas.microsoft.com/office/drawing/2014/main" id="{D3CAAE1F-28C0-4E54-8B69-9A60E4B0204F}"/>
                  </a:ext>
                </a:extLst>
              </p:cNvPr>
              <p:cNvSpPr txBox="1"/>
              <p:nvPr/>
            </p:nvSpPr>
            <p:spPr>
              <a:xfrm>
                <a:off x="4360992" y="3206040"/>
                <a:ext cx="643076"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Tự</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động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hóa</a:t>
                </a:r>
                <a:r>
                  <a:rPr lang="en-US" altLang="ko-KR" sz="800" dirty="0">
                    <a:latin typeface="SamsungOne-400" panose="020B0503030303020204" pitchFamily="34" charset="0"/>
                    <a:ea typeface="SamsungOne-400" panose="020B0503030303020204" pitchFamily="34" charset="0"/>
                  </a:rPr>
                  <a:t> back office</a:t>
                </a:r>
              </a:p>
            </p:txBody>
          </p:sp>
        </p:grpSp>
        <p:grpSp>
          <p:nvGrpSpPr>
            <p:cNvPr id="169" name="그룹 82">
              <a:extLst>
                <a:ext uri="{FF2B5EF4-FFF2-40B4-BE49-F238E27FC236}">
                  <a16:creationId xmlns:a16="http://schemas.microsoft.com/office/drawing/2014/main" id="{FC4170C5-DA22-464E-892D-2D360A6FF4CF}"/>
                </a:ext>
              </a:extLst>
            </p:cNvPr>
            <p:cNvGrpSpPr/>
            <p:nvPr/>
          </p:nvGrpSpPr>
          <p:grpSpPr>
            <a:xfrm>
              <a:off x="4101738" y="5032686"/>
              <a:ext cx="760584" cy="262325"/>
              <a:chOff x="4302238" y="2882838"/>
              <a:chExt cx="760584" cy="262325"/>
            </a:xfrm>
          </p:grpSpPr>
          <p:sp>
            <p:nvSpPr>
              <p:cNvPr id="208" name="Oval 5">
                <a:extLst>
                  <a:ext uri="{FF2B5EF4-FFF2-40B4-BE49-F238E27FC236}">
                    <a16:creationId xmlns:a16="http://schemas.microsoft.com/office/drawing/2014/main" id="{97A94578-5FFF-42DD-B371-3C3BBB4629B5}"/>
                  </a:ext>
                </a:extLst>
              </p:cNvPr>
              <p:cNvSpPr/>
              <p:nvPr/>
            </p:nvSpPr>
            <p:spPr>
              <a:xfrm>
                <a:off x="4632130" y="3044363"/>
                <a:ext cx="100800" cy="100800"/>
              </a:xfrm>
              <a:prstGeom prst="ellipse">
                <a:avLst/>
              </a:prstGeom>
              <a:solidFill>
                <a:srgbClr val="99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09" name="TextBox 208">
                <a:extLst>
                  <a:ext uri="{FF2B5EF4-FFF2-40B4-BE49-F238E27FC236}">
                    <a16:creationId xmlns:a16="http://schemas.microsoft.com/office/drawing/2014/main" id="{690502A6-6CB1-4FD0-B900-EC4D8FD1FC42}"/>
                  </a:ext>
                </a:extLst>
              </p:cNvPr>
              <p:cNvSpPr txBox="1"/>
              <p:nvPr/>
            </p:nvSpPr>
            <p:spPr>
              <a:xfrm>
                <a:off x="4302238" y="2882838"/>
                <a:ext cx="760584"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Đăng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ký</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thử</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nghiệm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lâm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sàng</a:t>
                </a:r>
                <a:endParaRPr lang="en-US" altLang="ko-KR" sz="800" dirty="0">
                  <a:latin typeface="SamsungOne-400" panose="020B0503030303020204" pitchFamily="34" charset="0"/>
                  <a:ea typeface="SamsungOne-400" panose="020B0503030303020204" pitchFamily="34" charset="0"/>
                </a:endParaRPr>
              </a:p>
            </p:txBody>
          </p:sp>
        </p:grpSp>
        <p:grpSp>
          <p:nvGrpSpPr>
            <p:cNvPr id="170" name="그룹 89">
              <a:extLst>
                <a:ext uri="{FF2B5EF4-FFF2-40B4-BE49-F238E27FC236}">
                  <a16:creationId xmlns:a16="http://schemas.microsoft.com/office/drawing/2014/main" id="{3D6CC539-62E5-45EC-B950-799653861F87}"/>
                </a:ext>
              </a:extLst>
            </p:cNvPr>
            <p:cNvGrpSpPr/>
            <p:nvPr/>
          </p:nvGrpSpPr>
          <p:grpSpPr>
            <a:xfrm>
              <a:off x="5835983" y="3218491"/>
              <a:ext cx="561352" cy="273114"/>
              <a:chOff x="7103088" y="2548583"/>
              <a:chExt cx="561352" cy="273114"/>
            </a:xfrm>
          </p:grpSpPr>
          <p:sp>
            <p:nvSpPr>
              <p:cNvPr id="206" name="Oval 5">
                <a:extLst>
                  <a:ext uri="{FF2B5EF4-FFF2-40B4-BE49-F238E27FC236}">
                    <a16:creationId xmlns:a16="http://schemas.microsoft.com/office/drawing/2014/main" id="{4E2489ED-DB4B-4E30-A8D0-D2FD56415E5B}"/>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07" name="TextBox 206">
                <a:extLst>
                  <a:ext uri="{FF2B5EF4-FFF2-40B4-BE49-F238E27FC236}">
                    <a16:creationId xmlns:a16="http://schemas.microsoft.com/office/drawing/2014/main" id="{5C84324D-5CD6-49E1-B4ED-72D673AB34BE}"/>
                  </a:ext>
                </a:extLst>
              </p:cNvPr>
              <p:cNvSpPr txBox="1"/>
              <p:nvPr/>
            </p:nvSpPr>
            <p:spPr>
              <a:xfrm>
                <a:off x="7103088" y="2548583"/>
                <a:ext cx="561352" cy="139520"/>
              </a:xfrm>
              <a:prstGeom prst="rect">
                <a:avLst/>
              </a:prstGeom>
              <a:noFill/>
            </p:spPr>
            <p:txBody>
              <a:bodyPr wrap="square" lIns="0" tIns="0" rIns="0" bIns="0" rtlCol="0" anchor="b" anchorCtr="0">
                <a:spAutoFit/>
              </a:bodyPr>
              <a:lstStyle/>
              <a:p>
                <a:pPr algn="ctr" defTabSz="914400" latinLnBrk="1">
                  <a:lnSpc>
                    <a:spcPts val="550"/>
                  </a:lnSpc>
                </a:pPr>
                <a:r>
                  <a:rPr lang="vi-VN" altLang="ko-KR" sz="800" dirty="0">
                    <a:latin typeface="SamsungOne-400" panose="020B0503030303020204" pitchFamily="34" charset="0"/>
                    <a:ea typeface="SamsungOne-400" panose="020B0503030303020204" pitchFamily="34" charset="0"/>
                  </a:rPr>
                  <a:t>Bảo dưỡng dự báo</a:t>
                </a:r>
              </a:p>
            </p:txBody>
          </p:sp>
        </p:grpSp>
        <p:grpSp>
          <p:nvGrpSpPr>
            <p:cNvPr id="171" name="그룹 92">
              <a:extLst>
                <a:ext uri="{FF2B5EF4-FFF2-40B4-BE49-F238E27FC236}">
                  <a16:creationId xmlns:a16="http://schemas.microsoft.com/office/drawing/2014/main" id="{D7D01971-6A03-45A6-B98D-38CAE17EA1AA}"/>
                </a:ext>
              </a:extLst>
            </p:cNvPr>
            <p:cNvGrpSpPr/>
            <p:nvPr/>
          </p:nvGrpSpPr>
          <p:grpSpPr>
            <a:xfrm>
              <a:off x="5224485" y="3496447"/>
              <a:ext cx="649913" cy="139520"/>
              <a:chOff x="6784251" y="2699195"/>
              <a:chExt cx="649913" cy="139520"/>
            </a:xfrm>
          </p:grpSpPr>
          <p:sp>
            <p:nvSpPr>
              <p:cNvPr id="204" name="Oval 5">
                <a:extLst>
                  <a:ext uri="{FF2B5EF4-FFF2-40B4-BE49-F238E27FC236}">
                    <a16:creationId xmlns:a16="http://schemas.microsoft.com/office/drawing/2014/main" id="{59DCCB05-B764-471B-AF9E-7786818B585D}"/>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05" name="TextBox 204">
                <a:extLst>
                  <a:ext uri="{FF2B5EF4-FFF2-40B4-BE49-F238E27FC236}">
                    <a16:creationId xmlns:a16="http://schemas.microsoft.com/office/drawing/2014/main" id="{C4351970-1028-47C0-A57A-6BB1AA4EA724}"/>
                  </a:ext>
                </a:extLst>
              </p:cNvPr>
              <p:cNvSpPr txBox="1"/>
              <p:nvPr/>
            </p:nvSpPr>
            <p:spPr>
              <a:xfrm>
                <a:off x="6784251" y="2699195"/>
                <a:ext cx="561351"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Săn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tìm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mối</a:t>
                </a:r>
                <a:r>
                  <a:rPr lang="en-US" altLang="ko-KR" sz="800" dirty="0">
                    <a:latin typeface="SamsungOne-400" panose="020B0503030303020204" pitchFamily="34" charset="0"/>
                    <a:ea typeface="SamsungOne-400" panose="020B0503030303020204" pitchFamily="34" charset="0"/>
                  </a:rPr>
                  <a:t> </a:t>
                </a:r>
              </a:p>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đe</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dọa</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mạng</a:t>
                </a:r>
                <a:endParaRPr lang="en-US" altLang="ko-KR" sz="800" dirty="0">
                  <a:latin typeface="SamsungOne-400" panose="020B0503030303020204" pitchFamily="34" charset="0"/>
                  <a:ea typeface="SamsungOne-400" panose="020B0503030303020204" pitchFamily="34" charset="0"/>
                </a:endParaRPr>
              </a:p>
            </p:txBody>
          </p:sp>
        </p:grpSp>
        <p:grpSp>
          <p:nvGrpSpPr>
            <p:cNvPr id="172" name="그룹 98">
              <a:extLst>
                <a:ext uri="{FF2B5EF4-FFF2-40B4-BE49-F238E27FC236}">
                  <a16:creationId xmlns:a16="http://schemas.microsoft.com/office/drawing/2014/main" id="{46B2EA0A-E118-4734-A9F4-0F14E24C72B8}"/>
                </a:ext>
              </a:extLst>
            </p:cNvPr>
            <p:cNvGrpSpPr/>
            <p:nvPr/>
          </p:nvGrpSpPr>
          <p:grpSpPr>
            <a:xfrm>
              <a:off x="4457350" y="4864722"/>
              <a:ext cx="952640" cy="286719"/>
              <a:chOff x="6110338" y="4345137"/>
              <a:chExt cx="952640" cy="286719"/>
            </a:xfrm>
          </p:grpSpPr>
          <p:sp>
            <p:nvSpPr>
              <p:cNvPr id="202" name="Oval 5">
                <a:extLst>
                  <a:ext uri="{FF2B5EF4-FFF2-40B4-BE49-F238E27FC236}">
                    <a16:creationId xmlns:a16="http://schemas.microsoft.com/office/drawing/2014/main" id="{173027A6-F1E9-48EA-A13B-C60F50516865}"/>
                  </a:ext>
                </a:extLst>
              </p:cNvPr>
              <p:cNvSpPr/>
              <p:nvPr/>
            </p:nvSpPr>
            <p:spPr>
              <a:xfrm>
                <a:off x="6538139" y="4531056"/>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03" name="TextBox 202">
                <a:extLst>
                  <a:ext uri="{FF2B5EF4-FFF2-40B4-BE49-F238E27FC236}">
                    <a16:creationId xmlns:a16="http://schemas.microsoft.com/office/drawing/2014/main" id="{7138C387-4BFA-4348-9EC0-1E21619409CC}"/>
                  </a:ext>
                </a:extLst>
              </p:cNvPr>
              <p:cNvSpPr txBox="1"/>
              <p:nvPr/>
            </p:nvSpPr>
            <p:spPr>
              <a:xfrm>
                <a:off x="6110338" y="4345137"/>
                <a:ext cx="952640"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Sinh</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trắc</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học</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chăm</a:t>
                </a:r>
                <a:r>
                  <a:rPr lang="en-US" altLang="ko-KR" sz="800" dirty="0">
                    <a:latin typeface="SamsungOne-400" panose="020B0503030303020204" pitchFamily="34" charset="0"/>
                    <a:ea typeface="SamsungOne-400" panose="020B0503030303020204" pitchFamily="34" charset="0"/>
                  </a:rPr>
                  <a:t> </a:t>
                </a:r>
              </a:p>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sóc</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sức</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khỏe</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nâng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cao</a:t>
                </a:r>
                <a:endParaRPr lang="en-US" altLang="ko-KR" sz="800" dirty="0">
                  <a:latin typeface="SamsungOne-400" panose="020B0503030303020204" pitchFamily="34" charset="0"/>
                  <a:ea typeface="SamsungOne-400" panose="020B0503030303020204" pitchFamily="34" charset="0"/>
                </a:endParaRPr>
              </a:p>
            </p:txBody>
          </p:sp>
        </p:grpSp>
        <p:grpSp>
          <p:nvGrpSpPr>
            <p:cNvPr id="173" name="그룹 102">
              <a:extLst>
                <a:ext uri="{FF2B5EF4-FFF2-40B4-BE49-F238E27FC236}">
                  <a16:creationId xmlns:a16="http://schemas.microsoft.com/office/drawing/2014/main" id="{01FEFC1E-FF86-449A-8C95-5CAC0F839138}"/>
                </a:ext>
              </a:extLst>
            </p:cNvPr>
            <p:cNvGrpSpPr/>
            <p:nvPr/>
          </p:nvGrpSpPr>
          <p:grpSpPr>
            <a:xfrm>
              <a:off x="3883226" y="5282654"/>
              <a:ext cx="548404" cy="257958"/>
              <a:chOff x="6170697" y="4531123"/>
              <a:chExt cx="548404" cy="257958"/>
            </a:xfrm>
          </p:grpSpPr>
          <p:sp>
            <p:nvSpPr>
              <p:cNvPr id="200" name="Oval 5">
                <a:extLst>
                  <a:ext uri="{FF2B5EF4-FFF2-40B4-BE49-F238E27FC236}">
                    <a16:creationId xmlns:a16="http://schemas.microsoft.com/office/drawing/2014/main" id="{EA044905-F959-4084-8AB9-6440856B578E}"/>
                  </a:ext>
                </a:extLst>
              </p:cNvPr>
              <p:cNvSpPr/>
              <p:nvPr/>
            </p:nvSpPr>
            <p:spPr>
              <a:xfrm>
                <a:off x="6546346" y="4688281"/>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201" name="TextBox 200">
                <a:extLst>
                  <a:ext uri="{FF2B5EF4-FFF2-40B4-BE49-F238E27FC236}">
                    <a16:creationId xmlns:a16="http://schemas.microsoft.com/office/drawing/2014/main" id="{F8E88546-8EA9-4062-A0F5-DAEB020CABFB}"/>
                  </a:ext>
                </a:extLst>
              </p:cNvPr>
              <p:cNvSpPr txBox="1"/>
              <p:nvPr/>
            </p:nvSpPr>
            <p:spPr>
              <a:xfrm>
                <a:off x="6170697" y="4531123"/>
                <a:ext cx="548404"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Bộ</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phận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giả</a:t>
                </a:r>
                <a:r>
                  <a:rPr lang="en-US" altLang="ko-KR" sz="800" dirty="0">
                    <a:latin typeface="SamsungOne-400" panose="020B0503030303020204" pitchFamily="34" charset="0"/>
                    <a:ea typeface="SamsungOne-400" panose="020B0503030303020204" pitchFamily="34" charset="0"/>
                  </a:rPr>
                  <a:t> thế </a:t>
                </a:r>
                <a:r>
                  <a:rPr lang="en-US" altLang="ko-KR" sz="800" dirty="0" err="1">
                    <a:latin typeface="SamsungOne-400" panose="020B0503030303020204" pitchFamily="34" charset="0"/>
                    <a:ea typeface="SamsungOne-400" panose="020B0503030303020204" pitchFamily="34" charset="0"/>
                  </a:rPr>
                  <a:t>hệ</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mới</a:t>
                </a:r>
                <a:endParaRPr lang="en-US" altLang="ko-KR" sz="800" dirty="0">
                  <a:latin typeface="SamsungOne-400" panose="020B0503030303020204" pitchFamily="34" charset="0"/>
                  <a:ea typeface="SamsungOne-400" panose="020B0503030303020204" pitchFamily="34" charset="0"/>
                </a:endParaRPr>
              </a:p>
            </p:txBody>
          </p:sp>
        </p:grpSp>
        <p:grpSp>
          <p:nvGrpSpPr>
            <p:cNvPr id="174" name="그룹 103">
              <a:extLst>
                <a:ext uri="{FF2B5EF4-FFF2-40B4-BE49-F238E27FC236}">
                  <a16:creationId xmlns:a16="http://schemas.microsoft.com/office/drawing/2014/main" id="{05B839AD-95A6-475C-BAD6-27FF6A0C306F}"/>
                </a:ext>
              </a:extLst>
            </p:cNvPr>
            <p:cNvGrpSpPr/>
            <p:nvPr/>
          </p:nvGrpSpPr>
          <p:grpSpPr>
            <a:xfrm>
              <a:off x="6105527" y="5037376"/>
              <a:ext cx="614720" cy="291814"/>
              <a:chOff x="7076405" y="2720897"/>
              <a:chExt cx="614720" cy="291814"/>
            </a:xfrm>
          </p:grpSpPr>
          <p:sp>
            <p:nvSpPr>
              <p:cNvPr id="198" name="Oval 5">
                <a:extLst>
                  <a:ext uri="{FF2B5EF4-FFF2-40B4-BE49-F238E27FC236}">
                    <a16:creationId xmlns:a16="http://schemas.microsoft.com/office/drawing/2014/main" id="{A81B2698-2FBB-4290-9198-EBA0058C82F8}"/>
                  </a:ext>
                </a:extLst>
              </p:cNvPr>
              <p:cNvSpPr/>
              <p:nvPr/>
            </p:nvSpPr>
            <p:spPr>
              <a:xfrm>
                <a:off x="7333364" y="2720897"/>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99" name="TextBox 198">
                <a:extLst>
                  <a:ext uri="{FF2B5EF4-FFF2-40B4-BE49-F238E27FC236}">
                    <a16:creationId xmlns:a16="http://schemas.microsoft.com/office/drawing/2014/main" id="{13DBF9EF-52E6-4DC9-A56C-ED1AB873895E}"/>
                  </a:ext>
                </a:extLst>
              </p:cNvPr>
              <p:cNvSpPr txBox="1"/>
              <p:nvPr/>
            </p:nvSpPr>
            <p:spPr>
              <a:xfrm>
                <a:off x="7076405" y="2873191"/>
                <a:ext cx="614720" cy="139520"/>
              </a:xfrm>
              <a:prstGeom prst="rect">
                <a:avLst/>
              </a:prstGeom>
              <a:noFill/>
            </p:spPr>
            <p:txBody>
              <a:bodyPr wrap="square" lIns="0" tIns="0" rIns="0" bIns="0" rtlCol="0" anchor="b" anchorCtr="0">
                <a:spAutoFit/>
              </a:bodyPr>
              <a:lstStyle/>
              <a:p>
                <a:pPr algn="ctr" defTabSz="914400" latinLnBrk="1">
                  <a:lnSpc>
                    <a:spcPts val="550"/>
                  </a:lnSpc>
                </a:pPr>
                <a:r>
                  <a:rPr lang="vi-VN" altLang="ko-KR" sz="800" dirty="0">
                    <a:latin typeface="SamsungOne-400" panose="020B0503030303020204" pitchFamily="34" charset="0"/>
                    <a:ea typeface="SamsungOne-400" panose="020B0503030303020204" pitchFamily="34" charset="0"/>
                  </a:rPr>
                  <a:t>Tối ưu hóa mạng</a:t>
                </a:r>
              </a:p>
            </p:txBody>
          </p:sp>
        </p:grpSp>
        <p:grpSp>
          <p:nvGrpSpPr>
            <p:cNvPr id="175" name="그룹 109">
              <a:extLst>
                <a:ext uri="{FF2B5EF4-FFF2-40B4-BE49-F238E27FC236}">
                  <a16:creationId xmlns:a16="http://schemas.microsoft.com/office/drawing/2014/main" id="{37EE01D6-F839-49B7-B184-3EBC9619C620}"/>
                </a:ext>
              </a:extLst>
            </p:cNvPr>
            <p:cNvGrpSpPr/>
            <p:nvPr/>
          </p:nvGrpSpPr>
          <p:grpSpPr>
            <a:xfrm>
              <a:off x="4424887" y="3735625"/>
              <a:ext cx="607154" cy="273897"/>
              <a:chOff x="6442460" y="3807771"/>
              <a:chExt cx="607154" cy="273897"/>
            </a:xfrm>
          </p:grpSpPr>
          <p:sp>
            <p:nvSpPr>
              <p:cNvPr id="196" name="Oval 5">
                <a:extLst>
                  <a:ext uri="{FF2B5EF4-FFF2-40B4-BE49-F238E27FC236}">
                    <a16:creationId xmlns:a16="http://schemas.microsoft.com/office/drawing/2014/main" id="{6EC89F09-2B3C-4801-8D90-46FEDAA6DB20}"/>
                  </a:ext>
                </a:extLst>
              </p:cNvPr>
              <p:cNvSpPr/>
              <p:nvPr/>
            </p:nvSpPr>
            <p:spPr>
              <a:xfrm>
                <a:off x="6695637" y="3980868"/>
                <a:ext cx="100800" cy="1008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97" name="TextBox 196">
                <a:extLst>
                  <a:ext uri="{FF2B5EF4-FFF2-40B4-BE49-F238E27FC236}">
                    <a16:creationId xmlns:a16="http://schemas.microsoft.com/office/drawing/2014/main" id="{B07ACDD2-155A-464D-B2E1-CBF58AE7BAD2}"/>
                  </a:ext>
                </a:extLst>
              </p:cNvPr>
              <p:cNvSpPr txBox="1"/>
              <p:nvPr/>
            </p:nvSpPr>
            <p:spPr>
              <a:xfrm>
                <a:off x="6442460" y="3807771"/>
                <a:ext cx="607154"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Tìm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kiếm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hoạt</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chất</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tiềm</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năng</a:t>
                </a:r>
                <a:endParaRPr lang="en-US" altLang="ko-KR" sz="800" dirty="0">
                  <a:latin typeface="SamsungOne-400" panose="020B0503030303020204" pitchFamily="34" charset="0"/>
                  <a:ea typeface="SamsungOne-400" panose="020B0503030303020204" pitchFamily="34" charset="0"/>
                </a:endParaRPr>
              </a:p>
            </p:txBody>
          </p:sp>
        </p:grpSp>
        <p:grpSp>
          <p:nvGrpSpPr>
            <p:cNvPr id="176" name="그룹 116">
              <a:extLst>
                <a:ext uri="{FF2B5EF4-FFF2-40B4-BE49-F238E27FC236}">
                  <a16:creationId xmlns:a16="http://schemas.microsoft.com/office/drawing/2014/main" id="{4276327F-B1E7-44C3-B475-9BE925D29774}"/>
                </a:ext>
              </a:extLst>
            </p:cNvPr>
            <p:cNvGrpSpPr/>
            <p:nvPr/>
          </p:nvGrpSpPr>
          <p:grpSpPr>
            <a:xfrm>
              <a:off x="5884230" y="4903078"/>
              <a:ext cx="673503" cy="197465"/>
              <a:chOff x="6305249" y="4639040"/>
              <a:chExt cx="673503" cy="197465"/>
            </a:xfrm>
          </p:grpSpPr>
          <p:sp>
            <p:nvSpPr>
              <p:cNvPr id="194" name="Oval 5">
                <a:extLst>
                  <a:ext uri="{FF2B5EF4-FFF2-40B4-BE49-F238E27FC236}">
                    <a16:creationId xmlns:a16="http://schemas.microsoft.com/office/drawing/2014/main" id="{D8E2C882-BA1D-4016-B9F1-F4705F4B98FA}"/>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95" name="TextBox 194">
                <a:extLst>
                  <a:ext uri="{FF2B5EF4-FFF2-40B4-BE49-F238E27FC236}">
                    <a16:creationId xmlns:a16="http://schemas.microsoft.com/office/drawing/2014/main" id="{616225B7-E6A9-4607-922F-8775A0B471DF}"/>
                  </a:ext>
                </a:extLst>
              </p:cNvPr>
              <p:cNvSpPr txBox="1"/>
              <p:nvPr/>
            </p:nvSpPr>
            <p:spPr>
              <a:xfrm>
                <a:off x="6305249" y="4639040"/>
                <a:ext cx="673503" cy="73397"/>
              </a:xfrm>
              <a:prstGeom prst="rect">
                <a:avLst/>
              </a:prstGeom>
              <a:noFill/>
            </p:spPr>
            <p:txBody>
              <a:bodyPr wrap="square" lIns="0" tIns="0" rIns="0" bIns="0" rtlCol="0" anchor="b" anchorCtr="0">
                <a:spAutoFit/>
              </a:bodyPr>
              <a:lstStyle/>
              <a:p>
                <a:pPr algn="ctr" defTabSz="914400" latinLnBrk="1">
                  <a:lnSpc>
                    <a:spcPts val="550"/>
                  </a:lnSpc>
                </a:pPr>
                <a:r>
                  <a:rPr lang="vi-VN" altLang="ko-KR" sz="800" dirty="0">
                    <a:latin typeface="SamsungOne-400" panose="020B0503030303020204" pitchFamily="34" charset="0"/>
                    <a:ea typeface="SamsungOne-400" panose="020B0503030303020204" pitchFamily="34" charset="0"/>
                  </a:rPr>
                  <a:t>Học tăng cường</a:t>
                </a:r>
              </a:p>
            </p:txBody>
          </p:sp>
        </p:grpSp>
        <p:grpSp>
          <p:nvGrpSpPr>
            <p:cNvPr id="177" name="그룹 117">
              <a:extLst>
                <a:ext uri="{FF2B5EF4-FFF2-40B4-BE49-F238E27FC236}">
                  <a16:creationId xmlns:a16="http://schemas.microsoft.com/office/drawing/2014/main" id="{9F7AFC18-6CE3-4CF1-81EC-319E1C9C07BF}"/>
                </a:ext>
              </a:extLst>
            </p:cNvPr>
            <p:cNvGrpSpPr/>
            <p:nvPr/>
          </p:nvGrpSpPr>
          <p:grpSpPr>
            <a:xfrm>
              <a:off x="4844676" y="5372646"/>
              <a:ext cx="689216" cy="297054"/>
              <a:chOff x="6364154" y="4735705"/>
              <a:chExt cx="689216" cy="297054"/>
            </a:xfrm>
          </p:grpSpPr>
          <p:sp>
            <p:nvSpPr>
              <p:cNvPr id="192" name="Oval 5">
                <a:extLst>
                  <a:ext uri="{FF2B5EF4-FFF2-40B4-BE49-F238E27FC236}">
                    <a16:creationId xmlns:a16="http://schemas.microsoft.com/office/drawing/2014/main" id="{DC8824B8-10CC-49C6-995B-D05DC6DAB2B0}"/>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93" name="TextBox 192">
                <a:extLst>
                  <a:ext uri="{FF2B5EF4-FFF2-40B4-BE49-F238E27FC236}">
                    <a16:creationId xmlns:a16="http://schemas.microsoft.com/office/drawing/2014/main" id="{BC17DC3A-2D68-4028-9B98-F715D5DE5F23}"/>
                  </a:ext>
                </a:extLst>
              </p:cNvPr>
              <p:cNvSpPr txBox="1"/>
              <p:nvPr/>
            </p:nvSpPr>
            <p:spPr>
              <a:xfrm>
                <a:off x="6364154" y="4893239"/>
                <a:ext cx="689216"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Mạng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sáng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tạo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đối</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nghịch</a:t>
                </a:r>
                <a:endParaRPr lang="en-US" altLang="ko-KR" sz="800" dirty="0">
                  <a:latin typeface="SamsungOne-400" panose="020B0503030303020204" pitchFamily="34" charset="0"/>
                  <a:ea typeface="SamsungOne-400" panose="020B0503030303020204" pitchFamily="34" charset="0"/>
                </a:endParaRPr>
              </a:p>
            </p:txBody>
          </p:sp>
        </p:grpSp>
        <p:grpSp>
          <p:nvGrpSpPr>
            <p:cNvPr id="178" name="그룹 120">
              <a:extLst>
                <a:ext uri="{FF2B5EF4-FFF2-40B4-BE49-F238E27FC236}">
                  <a16:creationId xmlns:a16="http://schemas.microsoft.com/office/drawing/2014/main" id="{74EB1F36-5C52-4005-A6E6-F7BCC41EE5AF}"/>
                </a:ext>
              </a:extLst>
            </p:cNvPr>
            <p:cNvGrpSpPr/>
            <p:nvPr/>
          </p:nvGrpSpPr>
          <p:grpSpPr>
            <a:xfrm>
              <a:off x="4569896" y="5236531"/>
              <a:ext cx="716470" cy="277510"/>
              <a:chOff x="6417393" y="4558995"/>
              <a:chExt cx="716470" cy="277510"/>
            </a:xfrm>
          </p:grpSpPr>
          <p:sp>
            <p:nvSpPr>
              <p:cNvPr id="190" name="Oval 5">
                <a:extLst>
                  <a:ext uri="{FF2B5EF4-FFF2-40B4-BE49-F238E27FC236}">
                    <a16:creationId xmlns:a16="http://schemas.microsoft.com/office/drawing/2014/main" id="{C7C28F7A-93A1-48E1-BC83-5E2EA5C4F368}"/>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91" name="TextBox 190">
                <a:extLst>
                  <a:ext uri="{FF2B5EF4-FFF2-40B4-BE49-F238E27FC236}">
                    <a16:creationId xmlns:a16="http://schemas.microsoft.com/office/drawing/2014/main" id="{BBCF7192-D764-435B-8E4F-9AA980EFD755}"/>
                  </a:ext>
                </a:extLst>
              </p:cNvPr>
              <p:cNvSpPr txBox="1"/>
              <p:nvPr/>
            </p:nvSpPr>
            <p:spPr>
              <a:xfrm>
                <a:off x="6417393" y="4558995"/>
                <a:ext cx="716470" cy="136545"/>
              </a:xfrm>
              <a:prstGeom prst="rect">
                <a:avLst/>
              </a:prstGeom>
              <a:noFill/>
            </p:spPr>
            <p:txBody>
              <a:bodyPr wrap="square" lIns="0" tIns="0" rIns="0" bIns="0" rtlCol="0" anchor="b" anchorCtr="0">
                <a:spAutoFit/>
              </a:bodyPr>
              <a:lstStyle/>
              <a:p>
                <a:pPr algn="ctr" defTabSz="914400" latinLnBrk="1">
                  <a:lnSpc>
                    <a:spcPts val="550"/>
                  </a:lnSpc>
                </a:pPr>
                <a:r>
                  <a:rPr lang="en-US" altLang="ko-KR" sz="700" dirty="0" err="1">
                    <a:latin typeface="SamsungOne-400" panose="020B0503030303020204" pitchFamily="34" charset="0"/>
                    <a:ea typeface="SamsungOne-400" panose="020B0503030303020204" pitchFamily="34" charset="0"/>
                  </a:rPr>
                  <a:t>Khả</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năng</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giải</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nghĩa</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trí</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tuệ</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nhân</a:t>
                </a:r>
                <a:r>
                  <a:rPr lang="en-US" altLang="ko-KR" sz="700" dirty="0">
                    <a:latin typeface="SamsungOne-400" panose="020B0503030303020204" pitchFamily="34" charset="0"/>
                    <a:ea typeface="SamsungOne-400" panose="020B0503030303020204" pitchFamily="34" charset="0"/>
                  </a:rPr>
                  <a:t> </a:t>
                </a:r>
                <a:r>
                  <a:rPr lang="en-US" altLang="ko-KR" sz="700" dirty="0" err="1">
                    <a:latin typeface="SamsungOne-400" panose="020B0503030303020204" pitchFamily="34" charset="0"/>
                    <a:ea typeface="SamsungOne-400" panose="020B0503030303020204" pitchFamily="34" charset="0"/>
                  </a:rPr>
                  <a:t>tạo</a:t>
                </a:r>
                <a:endParaRPr lang="en-US" altLang="ko-KR" sz="700" dirty="0">
                  <a:latin typeface="SamsungOne-400" panose="020B0503030303020204" pitchFamily="34" charset="0"/>
                  <a:ea typeface="SamsungOne-400" panose="020B0503030303020204" pitchFamily="34" charset="0"/>
                </a:endParaRPr>
              </a:p>
            </p:txBody>
          </p:sp>
        </p:grpSp>
        <p:grpSp>
          <p:nvGrpSpPr>
            <p:cNvPr id="179" name="그룹 123">
              <a:extLst>
                <a:ext uri="{FF2B5EF4-FFF2-40B4-BE49-F238E27FC236}">
                  <a16:creationId xmlns:a16="http://schemas.microsoft.com/office/drawing/2014/main" id="{919E5176-B39F-4C4F-8F73-FC5D27651D6D}"/>
                </a:ext>
              </a:extLst>
            </p:cNvPr>
            <p:cNvGrpSpPr/>
            <p:nvPr/>
          </p:nvGrpSpPr>
          <p:grpSpPr>
            <a:xfrm>
              <a:off x="5259658" y="5265783"/>
              <a:ext cx="689216" cy="293127"/>
              <a:chOff x="6297392" y="4735705"/>
              <a:chExt cx="689216" cy="293127"/>
            </a:xfrm>
          </p:grpSpPr>
          <p:sp>
            <p:nvSpPr>
              <p:cNvPr id="188" name="Oval 5">
                <a:extLst>
                  <a:ext uri="{FF2B5EF4-FFF2-40B4-BE49-F238E27FC236}">
                    <a16:creationId xmlns:a16="http://schemas.microsoft.com/office/drawing/2014/main" id="{BF4AD3F0-04FF-4759-915D-BC8EC9467096}"/>
                  </a:ext>
                </a:extLst>
              </p:cNvPr>
              <p:cNvSpPr/>
              <p:nvPr/>
            </p:nvSpPr>
            <p:spPr>
              <a:xfrm>
                <a:off x="6591600" y="4735705"/>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89" name="TextBox 188">
                <a:extLst>
                  <a:ext uri="{FF2B5EF4-FFF2-40B4-BE49-F238E27FC236}">
                    <a16:creationId xmlns:a16="http://schemas.microsoft.com/office/drawing/2014/main" id="{BC46A738-A021-4AF4-B402-4E59E9FF90AA}"/>
                  </a:ext>
                </a:extLst>
              </p:cNvPr>
              <p:cNvSpPr txBox="1"/>
              <p:nvPr/>
            </p:nvSpPr>
            <p:spPr>
              <a:xfrm>
                <a:off x="6297392" y="4889312"/>
                <a:ext cx="689216" cy="139520"/>
              </a:xfrm>
              <a:prstGeom prst="rect">
                <a:avLst/>
              </a:prstGeom>
              <a:noFill/>
            </p:spPr>
            <p:txBody>
              <a:bodyPr wrap="square" lIns="0" tIns="0" rIns="0" bIns="0" rtlCol="0" anchor="b" anchorCtr="0">
                <a:spAutoFit/>
              </a:bodyPr>
              <a:lstStyle/>
              <a:p>
                <a:pPr algn="ctr" defTabSz="914400" latinLnBrk="1">
                  <a:lnSpc>
                    <a:spcPts val="550"/>
                  </a:lnSpc>
                </a:pPr>
                <a:r>
                  <a:rPr lang="en-US" altLang="ko-KR" sz="800" dirty="0" err="1">
                    <a:latin typeface="SamsungOne-400" panose="020B0503030303020204" pitchFamily="34" charset="0"/>
                    <a:ea typeface="SamsungOne-400" panose="020B0503030303020204" pitchFamily="34" charset="0"/>
                  </a:rPr>
                  <a:t>Học</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liên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kết</a:t>
                </a:r>
                <a:endParaRPr lang="en-US" altLang="ko-KR" sz="800" dirty="0">
                  <a:latin typeface="SamsungOne-400" panose="020B0503030303020204" pitchFamily="34" charset="0"/>
                  <a:ea typeface="SamsungOne-400" panose="020B0503030303020204" pitchFamily="34" charset="0"/>
                </a:endParaRPr>
              </a:p>
              <a:p>
                <a:pPr algn="ctr" defTabSz="914400" latinLnBrk="1">
                  <a:lnSpc>
                    <a:spcPts val="550"/>
                  </a:lnSpc>
                </a:pPr>
                <a:endParaRPr lang="en-US" altLang="ko-KR" sz="800" dirty="0">
                  <a:latin typeface="SamsungOne-400" panose="020B0503030303020204" pitchFamily="34" charset="0"/>
                  <a:ea typeface="SamsungOne-400" panose="020B0503030303020204" pitchFamily="34" charset="0"/>
                </a:endParaRPr>
              </a:p>
            </p:txBody>
          </p:sp>
        </p:grpSp>
        <p:grpSp>
          <p:nvGrpSpPr>
            <p:cNvPr id="180" name="그룹 129">
              <a:extLst>
                <a:ext uri="{FF2B5EF4-FFF2-40B4-BE49-F238E27FC236}">
                  <a16:creationId xmlns:a16="http://schemas.microsoft.com/office/drawing/2014/main" id="{6B861F7E-A97C-4917-8CE3-BB0493F361C6}"/>
                </a:ext>
              </a:extLst>
            </p:cNvPr>
            <p:cNvGrpSpPr/>
            <p:nvPr/>
          </p:nvGrpSpPr>
          <p:grpSpPr>
            <a:xfrm>
              <a:off x="4155208" y="5518804"/>
              <a:ext cx="967657" cy="113865"/>
              <a:chOff x="5117250" y="5690873"/>
              <a:chExt cx="967657" cy="113865"/>
            </a:xfrm>
          </p:grpSpPr>
          <p:sp>
            <p:nvSpPr>
              <p:cNvPr id="186" name="Oval 5">
                <a:extLst>
                  <a:ext uri="{FF2B5EF4-FFF2-40B4-BE49-F238E27FC236}">
                    <a16:creationId xmlns:a16="http://schemas.microsoft.com/office/drawing/2014/main" id="{715A3175-20BD-4221-A76E-7D4A4E375B40}"/>
                  </a:ext>
                </a:extLst>
              </p:cNvPr>
              <p:cNvSpPr/>
              <p:nvPr/>
            </p:nvSpPr>
            <p:spPr>
              <a:xfrm>
                <a:off x="5117250" y="5690873"/>
                <a:ext cx="100800" cy="1008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itchFamily="34" charset="0"/>
                </a:endParaRPr>
              </a:p>
            </p:txBody>
          </p:sp>
          <p:sp>
            <p:nvSpPr>
              <p:cNvPr id="187" name="TextBox 186">
                <a:extLst>
                  <a:ext uri="{FF2B5EF4-FFF2-40B4-BE49-F238E27FC236}">
                    <a16:creationId xmlns:a16="http://schemas.microsoft.com/office/drawing/2014/main" id="{027819CA-B21F-4B0A-A3F2-81F086388369}"/>
                  </a:ext>
                </a:extLst>
              </p:cNvPr>
              <p:cNvSpPr txBox="1"/>
              <p:nvPr/>
            </p:nvSpPr>
            <p:spPr>
              <a:xfrm>
                <a:off x="5251702" y="5731341"/>
                <a:ext cx="833205" cy="73397"/>
              </a:xfrm>
              <a:prstGeom prst="rect">
                <a:avLst/>
              </a:prstGeom>
              <a:noFill/>
            </p:spPr>
            <p:txBody>
              <a:bodyPr wrap="square" lIns="0" tIns="0" rIns="0" bIns="0" rtlCol="0" anchor="b" anchorCtr="0">
                <a:spAutoFit/>
              </a:bodyPr>
              <a:lstStyle/>
              <a:p>
                <a:pPr defTabSz="914400" latinLnBrk="1">
                  <a:lnSpc>
                    <a:spcPts val="550"/>
                  </a:lnSpc>
                </a:pPr>
                <a:r>
                  <a:rPr lang="en-US" altLang="ko-KR" sz="800" dirty="0" err="1">
                    <a:latin typeface="SamsungOne-400" panose="020B0503030303020204" pitchFamily="34" charset="0"/>
                    <a:ea typeface="SamsungOne-400" panose="020B0503030303020204" pitchFamily="34" charset="0"/>
                  </a:rPr>
                  <a:t>Mạng</a:t>
                </a:r>
                <a:r>
                  <a:rPr lang="en-US" altLang="ko-KR" sz="800" dirty="0">
                    <a:latin typeface="SamsungOne-400" panose="020B0503030303020204" pitchFamily="34" charset="0"/>
                    <a:ea typeface="SamsungOne-400" panose="020B0503030303020204" pitchFamily="34" charset="0"/>
                  </a:rPr>
                  <a:t> Capsules</a:t>
                </a:r>
                <a:endParaRPr lang="ko-KR" altLang="en-US" sz="800" dirty="0">
                  <a:latin typeface="SamsungOne-400" panose="020B0503030303020204" pitchFamily="34" charset="0"/>
                  <a:ea typeface="SamsungOne-400" panose="020B0503030303020204" pitchFamily="34" charset="0"/>
                </a:endParaRPr>
              </a:p>
            </p:txBody>
          </p:sp>
        </p:grpSp>
        <p:sp>
          <p:nvSpPr>
            <p:cNvPr id="181" name="Rectangle 15">
              <a:extLst>
                <a:ext uri="{FF2B5EF4-FFF2-40B4-BE49-F238E27FC236}">
                  <a16:creationId xmlns:a16="http://schemas.microsoft.com/office/drawing/2014/main" id="{0276AE0B-CD09-4A5C-BBB0-F6DB24682CEC}"/>
                </a:ext>
              </a:extLst>
            </p:cNvPr>
            <p:cNvSpPr/>
            <p:nvPr/>
          </p:nvSpPr>
          <p:spPr>
            <a:xfrm>
              <a:off x="5069673" y="5838253"/>
              <a:ext cx="1779590" cy="1851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bg2">
                      <a:lumMod val="50000"/>
                    </a:schemeClr>
                  </a:solidFill>
                  <a:latin typeface="SamsungOne-400" pitchFamily="34" charset="0"/>
                  <a:ea typeface="SamsungOne-400" pitchFamily="34" charset="0"/>
                </a:rPr>
                <a:t>SỨC MẠNH THỊ TRƯỜNG</a:t>
              </a:r>
              <a:endParaRPr lang="ko-KR" altLang="en-US" sz="1400" dirty="0">
                <a:solidFill>
                  <a:schemeClr val="bg2">
                    <a:lumMod val="50000"/>
                  </a:schemeClr>
                </a:solidFill>
                <a:latin typeface="SamsungOne-400" pitchFamily="34" charset="0"/>
              </a:endParaRPr>
            </a:p>
          </p:txBody>
        </p:sp>
        <p:sp>
          <p:nvSpPr>
            <p:cNvPr id="182" name="Rectangle 15">
              <a:extLst>
                <a:ext uri="{FF2B5EF4-FFF2-40B4-BE49-F238E27FC236}">
                  <a16:creationId xmlns:a16="http://schemas.microsoft.com/office/drawing/2014/main" id="{34D0D881-656E-4C9A-A946-930BAE4CC0E8}"/>
                </a:ext>
              </a:extLst>
            </p:cNvPr>
            <p:cNvSpPr/>
            <p:nvPr/>
          </p:nvSpPr>
          <p:spPr>
            <a:xfrm rot="16200000">
              <a:off x="3849208" y="2295493"/>
              <a:ext cx="364508" cy="1851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400" panose="020B0503030303020204" pitchFamily="34" charset="0"/>
                  <a:ea typeface="SamsungOne-400" panose="020B0503030303020204" pitchFamily="34" charset="0"/>
                </a:rPr>
                <a:t>Cao</a:t>
              </a:r>
              <a:endParaRPr lang="ko-KR" altLang="en-US" sz="1400" dirty="0">
                <a:solidFill>
                  <a:schemeClr val="tx1">
                    <a:lumMod val="75000"/>
                    <a:lumOff val="25000"/>
                  </a:schemeClr>
                </a:solidFill>
                <a:latin typeface="SamsungOne-400" panose="020B0503030303020204" pitchFamily="34" charset="0"/>
              </a:endParaRPr>
            </a:p>
          </p:txBody>
        </p:sp>
        <p:sp>
          <p:nvSpPr>
            <p:cNvPr id="183" name="Rectangle 15">
              <a:extLst>
                <a:ext uri="{FF2B5EF4-FFF2-40B4-BE49-F238E27FC236}">
                  <a16:creationId xmlns:a16="http://schemas.microsoft.com/office/drawing/2014/main" id="{5D64B460-100B-45DE-9937-9D7C65DC4000}"/>
                </a:ext>
              </a:extLst>
            </p:cNvPr>
            <p:cNvSpPr/>
            <p:nvPr/>
          </p:nvSpPr>
          <p:spPr>
            <a:xfrm>
              <a:off x="7406624" y="5835738"/>
              <a:ext cx="364508" cy="1851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solidFill>
                    <a:schemeClr val="tx1">
                      <a:lumMod val="75000"/>
                      <a:lumOff val="25000"/>
                    </a:schemeClr>
                  </a:solidFill>
                  <a:latin typeface="SamsungOne-400" panose="020B0503030303020204" pitchFamily="34" charset="0"/>
                  <a:ea typeface="SamsungOne-400" panose="020B0503030303020204" pitchFamily="34" charset="0"/>
                </a:rPr>
                <a:t>Cao</a:t>
              </a:r>
              <a:endParaRPr lang="ko-KR" altLang="en-US" sz="1400" dirty="0">
                <a:solidFill>
                  <a:schemeClr val="tx1">
                    <a:lumMod val="75000"/>
                    <a:lumOff val="25000"/>
                  </a:schemeClr>
                </a:solidFill>
                <a:latin typeface="SamsungOne-400" panose="020B0503030303020204" pitchFamily="34" charset="0"/>
              </a:endParaRPr>
            </a:p>
          </p:txBody>
        </p:sp>
        <p:sp>
          <p:nvSpPr>
            <p:cNvPr id="184" name="Rectangle 15">
              <a:extLst>
                <a:ext uri="{FF2B5EF4-FFF2-40B4-BE49-F238E27FC236}">
                  <a16:creationId xmlns:a16="http://schemas.microsoft.com/office/drawing/2014/main" id="{9945264B-E7E3-49B2-AEA9-528FDA5AC3F0}"/>
                </a:ext>
              </a:extLst>
            </p:cNvPr>
            <p:cNvSpPr/>
            <p:nvPr/>
          </p:nvSpPr>
          <p:spPr>
            <a:xfrm>
              <a:off x="4147804" y="5835739"/>
              <a:ext cx="364508" cy="1851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err="1">
                  <a:solidFill>
                    <a:schemeClr val="tx1">
                      <a:lumMod val="75000"/>
                      <a:lumOff val="25000"/>
                    </a:schemeClr>
                  </a:solidFill>
                  <a:latin typeface="SamsungOne-400" panose="020B0503030303020204" pitchFamily="34" charset="0"/>
                  <a:ea typeface="SamsungOne-400" panose="020B0503030303020204" pitchFamily="34" charset="0"/>
                </a:rPr>
                <a:t>Thấp</a:t>
              </a:r>
              <a:endParaRPr lang="ko-KR" altLang="en-US" sz="1400" dirty="0">
                <a:solidFill>
                  <a:schemeClr val="tx1">
                    <a:lumMod val="75000"/>
                    <a:lumOff val="25000"/>
                  </a:schemeClr>
                </a:solidFill>
                <a:latin typeface="SamsungOne-400" panose="020B0503030303020204" pitchFamily="34" charset="0"/>
              </a:endParaRPr>
            </a:p>
          </p:txBody>
        </p:sp>
        <p:sp>
          <p:nvSpPr>
            <p:cNvPr id="185" name="Rectangle 15">
              <a:extLst>
                <a:ext uri="{FF2B5EF4-FFF2-40B4-BE49-F238E27FC236}">
                  <a16:creationId xmlns:a16="http://schemas.microsoft.com/office/drawing/2014/main" id="{D347D1A9-C424-4EF8-8D9D-D2727FB5135B}"/>
                </a:ext>
              </a:extLst>
            </p:cNvPr>
            <p:cNvSpPr/>
            <p:nvPr/>
          </p:nvSpPr>
          <p:spPr>
            <a:xfrm rot="16200000">
              <a:off x="3849208" y="5532526"/>
              <a:ext cx="364508" cy="185145"/>
            </a:xfrm>
            <a:prstGeom prst="rect">
              <a:avLst/>
            </a:prstGeom>
          </p:spPr>
          <p:txBody>
            <a:bodyPr wrap="square" lIns="0" tIns="0" rIns="0" bIns="0" anchor="ctr">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err="1">
                  <a:solidFill>
                    <a:schemeClr val="tx1">
                      <a:lumMod val="75000"/>
                      <a:lumOff val="25000"/>
                    </a:schemeClr>
                  </a:solidFill>
                  <a:latin typeface="SamsungOne-400" panose="020B0503030303020204" pitchFamily="34" charset="0"/>
                  <a:ea typeface="SamsungOne-400" panose="020B0503030303020204" pitchFamily="34" charset="0"/>
                </a:rPr>
                <a:t>Thấp</a:t>
              </a:r>
              <a:endParaRPr lang="ko-KR" altLang="en-US" sz="1400" dirty="0">
                <a:solidFill>
                  <a:schemeClr val="tx1">
                    <a:lumMod val="75000"/>
                    <a:lumOff val="25000"/>
                  </a:schemeClr>
                </a:solidFill>
                <a:latin typeface="SamsungOne-400" panose="020B0503030303020204" pitchFamily="34" charset="0"/>
              </a:endParaRPr>
            </a:p>
          </p:txBody>
        </p:sp>
      </p:grpSp>
      <p:sp>
        <p:nvSpPr>
          <p:cNvPr id="248" name="사각형: 둥근 모서리 32">
            <a:extLst>
              <a:ext uri="{FF2B5EF4-FFF2-40B4-BE49-F238E27FC236}">
                <a16:creationId xmlns:a16="http://schemas.microsoft.com/office/drawing/2014/main" id="{9F9FFF6C-7C72-4E08-8072-03F5113CBF51}"/>
              </a:ext>
            </a:extLst>
          </p:cNvPr>
          <p:cNvSpPr/>
          <p:nvPr/>
        </p:nvSpPr>
        <p:spPr>
          <a:xfrm>
            <a:off x="6687967" y="6196760"/>
            <a:ext cx="2780031" cy="18046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vi-VN" altLang="ko-KR" sz="1000" dirty="0">
                <a:latin typeface="SamsungOne-400" panose="020B0503030303020204" pitchFamily="34" charset="0"/>
                <a:ea typeface="SamsungOne-400" panose="020B0503030303020204" pitchFamily="34" charset="0"/>
              </a:rPr>
              <a:t>Các xu hướng trong Trí tuệ nhân tạo, CB Insights</a:t>
            </a:r>
            <a:endParaRPr lang="en-US" altLang="ko-KR" sz="1000" dirty="0">
              <a:latin typeface="SamsungOne-400" panose="020B0503030303020204" pitchFamily="34" charset="0"/>
              <a:ea typeface="SamsungOne-400" panose="020B0503030303020204" pitchFamily="34" charset="0"/>
            </a:endParaRPr>
          </a:p>
        </p:txBody>
      </p:sp>
      <p:sp>
        <p:nvSpPr>
          <p:cNvPr id="119" name="직사각형 118">
            <a:extLst>
              <a:ext uri="{FF2B5EF4-FFF2-40B4-BE49-F238E27FC236}">
                <a16:creationId xmlns:a16="http://schemas.microsoft.com/office/drawing/2014/main" id="{DB896CD5-A0B0-4F39-9F23-22CE6C96BB3D}"/>
              </a:ext>
            </a:extLst>
          </p:cNvPr>
          <p:cNvSpPr/>
          <p:nvPr/>
        </p:nvSpPr>
        <p:spPr>
          <a:xfrm>
            <a:off x="449998" y="1385987"/>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Ma trận xu hướng</a:t>
            </a:r>
          </a:p>
        </p:txBody>
      </p:sp>
    </p:spTree>
    <p:custDataLst>
      <p:tags r:id="rId1"/>
    </p:custDataLst>
    <p:extLst>
      <p:ext uri="{BB962C8B-B14F-4D97-AF65-F5344CB8AC3E}">
        <p14:creationId xmlns:p14="http://schemas.microsoft.com/office/powerpoint/2010/main" val="36652646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DD39017F-702C-43A4-9A69-24159007002A}"/>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4.1. Xu hướng AI</a:t>
            </a:r>
            <a:endParaRPr lang="en-US" altLang="ko-KR" dirty="0">
              <a:solidFill>
                <a:srgbClr val="A6A6A6"/>
              </a:solidFill>
              <a:latin typeface="SamsungOne-400" panose="020B0503030303020204" pitchFamily="34" charset="0"/>
              <a:ea typeface="SamsungOne-400" panose="020B0503030303020204" pitchFamily="34" charset="0"/>
            </a:endParaRPr>
          </a:p>
          <a:p>
            <a:pPr marL="176213" marR="0" lvl="0" indent="-176213" defTabSz="914400" fontAlgn="base" latinLnBrk="1">
              <a:lnSpc>
                <a:spcPct val="100000"/>
              </a:lnSpc>
              <a:spcBef>
                <a:spcPct val="0"/>
              </a:spcBef>
              <a:spcAft>
                <a:spcPts val="1000"/>
              </a:spcAft>
              <a:buClrTx/>
              <a:buSzPct val="120000"/>
              <a:buBlip>
                <a:blip r:embed="rId5"/>
              </a:buBlip>
              <a:tabLst/>
              <a:defRPr/>
            </a:pP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4.2. Thị trường AI</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4.3. AI trong Năng lượng bền vững</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4.4. AI trong Dịch vụ tài chính</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4.5. AI trong Hành chính</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4.6. AI trong Chăm sóc sức khỏe</a:t>
            </a:r>
          </a:p>
          <a:p>
            <a:pPr marL="176213" marR="0" lvl="0" indent="-176213" fontAlgn="base">
              <a:lnSpc>
                <a:spcPct val="100000"/>
              </a:lnSpc>
              <a:spcBef>
                <a:spcPct val="0"/>
              </a:spcBef>
              <a:spcAft>
                <a:spcPts val="1000"/>
              </a:spcAft>
              <a:buClrTx/>
              <a:buSzPct val="120000"/>
              <a:buBlip>
                <a:blip r:embed="rId4"/>
              </a:buBlip>
              <a:tabLst/>
              <a:defRPr/>
            </a:pPr>
            <a:r>
              <a:rPr lang="vi-VN" altLang="ko-KR" dirty="0">
                <a:solidFill>
                  <a:srgbClr val="A6A6A6"/>
                </a:solidFill>
                <a:latin typeface="SamsungOne-400" panose="020B0503030303020204" pitchFamily="34" charset="0"/>
                <a:ea typeface="SamsungOne-400" panose="020B0503030303020204" pitchFamily="34" charset="0"/>
              </a:rPr>
              <a:t>4.7. IoT và AI trong Nông nghiệp</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7830349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사각형: 둥근 모서리 32">
            <a:extLst>
              <a:ext uri="{FF2B5EF4-FFF2-40B4-BE49-F238E27FC236}">
                <a16:creationId xmlns:a16="http://schemas.microsoft.com/office/drawing/2014/main" id="{9F9FFF6C-7C72-4E08-8072-03F5113CBF51}"/>
              </a:ext>
            </a:extLst>
          </p:cNvPr>
          <p:cNvSpPr/>
          <p:nvPr/>
        </p:nvSpPr>
        <p:spPr>
          <a:xfrm>
            <a:off x="7510027" y="6138142"/>
            <a:ext cx="1661583" cy="17981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800" dirty="0" err="1">
                <a:latin typeface="SamsungOne-400" panose="020B0503030303020204" pitchFamily="34" charset="0"/>
                <a:ea typeface="SamsungOne-400" panose="020B0503030303020204" pitchFamily="34" charset="0"/>
              </a:rPr>
              <a:t>Viện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Nghiên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cứu</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toàn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cầu</a:t>
            </a:r>
            <a:r>
              <a:rPr lang="en-US" altLang="ko-KR" sz="800" dirty="0">
                <a:latin typeface="SamsungOne-400" panose="020B0503030303020204" pitchFamily="34" charset="0"/>
                <a:ea typeface="SamsungOne-400" panose="020B0503030303020204" pitchFamily="34" charset="0"/>
              </a:rPr>
              <a:t> McKinsey</a:t>
            </a:r>
          </a:p>
        </p:txBody>
      </p:sp>
      <p:sp>
        <p:nvSpPr>
          <p:cNvPr id="109" name="TextBox 108">
            <a:extLst>
              <a:ext uri="{FF2B5EF4-FFF2-40B4-BE49-F238E27FC236}">
                <a16:creationId xmlns:a16="http://schemas.microsoft.com/office/drawing/2014/main" id="{4426C5ED-52E4-42CC-98F5-5074E862B3CA}"/>
              </a:ext>
            </a:extLst>
          </p:cNvPr>
          <p:cNvSpPr txBox="1"/>
          <p:nvPr/>
        </p:nvSpPr>
        <p:spPr>
          <a:xfrm>
            <a:off x="570785" y="2499444"/>
            <a:ext cx="2568740" cy="523220"/>
          </a:xfrm>
          <a:prstGeom prst="rect">
            <a:avLst/>
          </a:prstGeom>
          <a:noFill/>
        </p:spPr>
        <p:txBody>
          <a:bodyPr wrap="square" rtlCol="0">
            <a:spAutoFit/>
          </a:bodyPr>
          <a:lstStyle/>
          <a:p>
            <a:r>
              <a:rPr lang="it-IT" altLang="ko-KR" sz="2800" b="1" dirty="0">
                <a:latin typeface="iCiel Samsung Sharp Sans Regular" pitchFamily="2" charset="77"/>
                <a:ea typeface="iCiel Samsung Sharp Sans Regular" pitchFamily="2" charset="77"/>
                <a:cs typeface="iCiel Samsung Sharp Sans Regular" pitchFamily="2" charset="77"/>
              </a:rPr>
              <a:t>$ 13 nghìn tỷ</a:t>
            </a:r>
          </a:p>
        </p:txBody>
      </p:sp>
      <p:grpSp>
        <p:nvGrpSpPr>
          <p:cNvPr id="110" name="그룹 109">
            <a:extLst>
              <a:ext uri="{FF2B5EF4-FFF2-40B4-BE49-F238E27FC236}">
                <a16:creationId xmlns:a16="http://schemas.microsoft.com/office/drawing/2014/main" id="{0000FCB3-8B46-4CB7-B200-5FC7624DD0ED}"/>
              </a:ext>
            </a:extLst>
          </p:cNvPr>
          <p:cNvGrpSpPr/>
          <p:nvPr/>
        </p:nvGrpSpPr>
        <p:grpSpPr>
          <a:xfrm>
            <a:off x="3253499" y="2525870"/>
            <a:ext cx="6882489" cy="3532219"/>
            <a:chOff x="3728762" y="2015723"/>
            <a:chExt cx="5963589" cy="3176899"/>
          </a:xfrm>
        </p:grpSpPr>
        <p:grpSp>
          <p:nvGrpSpPr>
            <p:cNvPr id="111" name="그룹 110">
              <a:extLst>
                <a:ext uri="{FF2B5EF4-FFF2-40B4-BE49-F238E27FC236}">
                  <a16:creationId xmlns:a16="http://schemas.microsoft.com/office/drawing/2014/main" id="{6DB69B76-B777-4915-B720-62F097C98B4B}"/>
                </a:ext>
              </a:extLst>
            </p:cNvPr>
            <p:cNvGrpSpPr/>
            <p:nvPr/>
          </p:nvGrpSpPr>
          <p:grpSpPr>
            <a:xfrm>
              <a:off x="3728762" y="2015723"/>
              <a:ext cx="5098594" cy="3176899"/>
              <a:chOff x="3728762" y="2015723"/>
              <a:chExt cx="4967001" cy="3176899"/>
            </a:xfrm>
          </p:grpSpPr>
          <p:sp>
            <p:nvSpPr>
              <p:cNvPr id="145" name="모서리가 둥근 직사각형 112">
                <a:extLst>
                  <a:ext uri="{FF2B5EF4-FFF2-40B4-BE49-F238E27FC236}">
                    <a16:creationId xmlns:a16="http://schemas.microsoft.com/office/drawing/2014/main" id="{DC96B979-86DD-453B-B4D1-5B9FE8FB3F40}"/>
                  </a:ext>
                </a:extLst>
              </p:cNvPr>
              <p:cNvSpPr/>
              <p:nvPr/>
            </p:nvSpPr>
            <p:spPr>
              <a:xfrm>
                <a:off x="3728762" y="201572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46" name="모서리가 둥근 직사각형 127">
                <a:extLst>
                  <a:ext uri="{FF2B5EF4-FFF2-40B4-BE49-F238E27FC236}">
                    <a16:creationId xmlns:a16="http://schemas.microsoft.com/office/drawing/2014/main" id="{523F5809-4AEA-4F78-A22B-E7D35EE7A68E}"/>
                  </a:ext>
                </a:extLst>
              </p:cNvPr>
              <p:cNvSpPr/>
              <p:nvPr/>
            </p:nvSpPr>
            <p:spPr>
              <a:xfrm>
                <a:off x="3728762" y="230821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47" name="모서리가 둥근 직사각형 128">
                <a:extLst>
                  <a:ext uri="{FF2B5EF4-FFF2-40B4-BE49-F238E27FC236}">
                    <a16:creationId xmlns:a16="http://schemas.microsoft.com/office/drawing/2014/main" id="{CED16619-B1B8-402E-8ED4-00E80B23B22B}"/>
                  </a:ext>
                </a:extLst>
              </p:cNvPr>
              <p:cNvSpPr/>
              <p:nvPr/>
            </p:nvSpPr>
            <p:spPr>
              <a:xfrm>
                <a:off x="3728762" y="260070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48" name="모서리가 둥근 직사각형 129">
                <a:extLst>
                  <a:ext uri="{FF2B5EF4-FFF2-40B4-BE49-F238E27FC236}">
                    <a16:creationId xmlns:a16="http://schemas.microsoft.com/office/drawing/2014/main" id="{EDE41F51-AAD6-4255-89B9-25778D7B0CC8}"/>
                  </a:ext>
                </a:extLst>
              </p:cNvPr>
              <p:cNvSpPr/>
              <p:nvPr/>
            </p:nvSpPr>
            <p:spPr>
              <a:xfrm>
                <a:off x="3728762" y="289319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49" name="모서리가 둥근 직사각형 130">
                <a:extLst>
                  <a:ext uri="{FF2B5EF4-FFF2-40B4-BE49-F238E27FC236}">
                    <a16:creationId xmlns:a16="http://schemas.microsoft.com/office/drawing/2014/main" id="{4BC73F1C-B368-4D41-A6C6-ABC8ECCA6AE1}"/>
                  </a:ext>
                </a:extLst>
              </p:cNvPr>
              <p:cNvSpPr/>
              <p:nvPr/>
            </p:nvSpPr>
            <p:spPr>
              <a:xfrm>
                <a:off x="3728762" y="318568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50" name="모서리가 둥근 직사각형 131">
                <a:extLst>
                  <a:ext uri="{FF2B5EF4-FFF2-40B4-BE49-F238E27FC236}">
                    <a16:creationId xmlns:a16="http://schemas.microsoft.com/office/drawing/2014/main" id="{4645419D-3518-4DA7-9CFD-401A4C0AF3C8}"/>
                  </a:ext>
                </a:extLst>
              </p:cNvPr>
              <p:cNvSpPr/>
              <p:nvPr/>
            </p:nvSpPr>
            <p:spPr>
              <a:xfrm>
                <a:off x="3728762" y="347817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51" name="모서리가 둥근 직사각형 132">
                <a:extLst>
                  <a:ext uri="{FF2B5EF4-FFF2-40B4-BE49-F238E27FC236}">
                    <a16:creationId xmlns:a16="http://schemas.microsoft.com/office/drawing/2014/main" id="{408C4D72-B802-45BC-A23A-25AA7C4CA782}"/>
                  </a:ext>
                </a:extLst>
              </p:cNvPr>
              <p:cNvSpPr/>
              <p:nvPr/>
            </p:nvSpPr>
            <p:spPr>
              <a:xfrm>
                <a:off x="3728762" y="377066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52" name="모서리가 둥근 직사각형 133">
                <a:extLst>
                  <a:ext uri="{FF2B5EF4-FFF2-40B4-BE49-F238E27FC236}">
                    <a16:creationId xmlns:a16="http://schemas.microsoft.com/office/drawing/2014/main" id="{3EBF05F4-E6B7-4949-AF8F-231576667DA6}"/>
                  </a:ext>
                </a:extLst>
              </p:cNvPr>
              <p:cNvSpPr/>
              <p:nvPr/>
            </p:nvSpPr>
            <p:spPr>
              <a:xfrm>
                <a:off x="3728762" y="406315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53" name="모서리가 둥근 직사각형 134">
                <a:extLst>
                  <a:ext uri="{FF2B5EF4-FFF2-40B4-BE49-F238E27FC236}">
                    <a16:creationId xmlns:a16="http://schemas.microsoft.com/office/drawing/2014/main" id="{4F954466-2E14-49BF-97CE-E59FF9845306}"/>
                  </a:ext>
                </a:extLst>
              </p:cNvPr>
              <p:cNvSpPr/>
              <p:nvPr/>
            </p:nvSpPr>
            <p:spPr>
              <a:xfrm>
                <a:off x="3728762" y="435564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54" name="모서리가 둥근 직사각형 135">
                <a:extLst>
                  <a:ext uri="{FF2B5EF4-FFF2-40B4-BE49-F238E27FC236}">
                    <a16:creationId xmlns:a16="http://schemas.microsoft.com/office/drawing/2014/main" id="{DD95BEB3-1796-47A2-B4BA-7A587AF0F1D2}"/>
                  </a:ext>
                </a:extLst>
              </p:cNvPr>
              <p:cNvSpPr/>
              <p:nvPr/>
            </p:nvSpPr>
            <p:spPr>
              <a:xfrm>
                <a:off x="3728762" y="4648133"/>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55" name="모서리가 둥근 직사각형 136">
                <a:extLst>
                  <a:ext uri="{FF2B5EF4-FFF2-40B4-BE49-F238E27FC236}">
                    <a16:creationId xmlns:a16="http://schemas.microsoft.com/office/drawing/2014/main" id="{62B768AA-A355-4B01-A5D5-AFB82804DA8A}"/>
                  </a:ext>
                </a:extLst>
              </p:cNvPr>
              <p:cNvSpPr/>
              <p:nvPr/>
            </p:nvSpPr>
            <p:spPr>
              <a:xfrm>
                <a:off x="3728762" y="4940622"/>
                <a:ext cx="4967001" cy="2520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grpSp>
        <p:sp>
          <p:nvSpPr>
            <p:cNvPr id="112" name="Rectangle 15">
              <a:extLst>
                <a:ext uri="{FF2B5EF4-FFF2-40B4-BE49-F238E27FC236}">
                  <a16:creationId xmlns:a16="http://schemas.microsoft.com/office/drawing/2014/main" id="{F4F8F298-5276-49F9-AAA2-843204078876}"/>
                </a:ext>
              </a:extLst>
            </p:cNvPr>
            <p:cNvSpPr/>
            <p:nvPr/>
          </p:nvSpPr>
          <p:spPr>
            <a:xfrm>
              <a:off x="3860357" y="2051758"/>
              <a:ext cx="72000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lẻ</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3" name="Rectangle 15">
              <a:extLst>
                <a:ext uri="{FF2B5EF4-FFF2-40B4-BE49-F238E27FC236}">
                  <a16:creationId xmlns:a16="http://schemas.microsoft.com/office/drawing/2014/main" id="{20F69158-8EF3-4D59-A16E-DAE3A479EB3E}"/>
                </a:ext>
              </a:extLst>
            </p:cNvPr>
            <p:cNvSpPr/>
            <p:nvPr/>
          </p:nvSpPr>
          <p:spPr>
            <a:xfrm>
              <a:off x="8229568" y="2051759"/>
              <a:ext cx="1462783"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it-IT" altLang="ko-KR" sz="1300" dirty="0">
                  <a:solidFill>
                    <a:schemeClr val="tx1">
                      <a:lumMod val="85000"/>
                      <a:lumOff val="15000"/>
                    </a:schemeClr>
                  </a:solidFill>
                  <a:latin typeface="SamsungOne-400" panose="020B0503030303020204" pitchFamily="34" charset="0"/>
                  <a:ea typeface="SamsungOne-400" panose="020B0503030303020204" pitchFamily="34" charset="0"/>
                </a:rPr>
                <a:t>0,8 nghìn tỷ đô la</a:t>
              </a:r>
            </a:p>
          </p:txBody>
        </p:sp>
        <p:sp>
          <p:nvSpPr>
            <p:cNvPr id="114" name="모서리가 둥근 직사각형 87">
              <a:extLst>
                <a:ext uri="{FF2B5EF4-FFF2-40B4-BE49-F238E27FC236}">
                  <a16:creationId xmlns:a16="http://schemas.microsoft.com/office/drawing/2014/main" id="{D7069D4D-F728-4F08-845D-598171712A95}"/>
                </a:ext>
              </a:extLst>
            </p:cNvPr>
            <p:cNvSpPr/>
            <p:nvPr/>
          </p:nvSpPr>
          <p:spPr>
            <a:xfrm>
              <a:off x="4666641" y="2087723"/>
              <a:ext cx="3464169"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15" name="Rectangle 15">
              <a:extLst>
                <a:ext uri="{FF2B5EF4-FFF2-40B4-BE49-F238E27FC236}">
                  <a16:creationId xmlns:a16="http://schemas.microsoft.com/office/drawing/2014/main" id="{47CA30AC-D6CF-4D5A-9BFA-9610B0508AF1}"/>
                </a:ext>
              </a:extLst>
            </p:cNvPr>
            <p:cNvSpPr/>
            <p:nvPr/>
          </p:nvSpPr>
          <p:spPr>
            <a:xfrm>
              <a:off x="3860357" y="2344247"/>
              <a:ext cx="72000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lịch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6" name="Rectangle 15">
              <a:extLst>
                <a:ext uri="{FF2B5EF4-FFF2-40B4-BE49-F238E27FC236}">
                  <a16:creationId xmlns:a16="http://schemas.microsoft.com/office/drawing/2014/main" id="{F09C1C70-5DD9-4723-BB93-27D53BFC083A}"/>
                </a:ext>
              </a:extLst>
            </p:cNvPr>
            <p:cNvSpPr/>
            <p:nvPr/>
          </p:nvSpPr>
          <p:spPr>
            <a:xfrm>
              <a:off x="8229567" y="2344245"/>
              <a:ext cx="883981"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480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17" name="모서리가 둥근 직사각형 102">
              <a:extLst>
                <a:ext uri="{FF2B5EF4-FFF2-40B4-BE49-F238E27FC236}">
                  <a16:creationId xmlns:a16="http://schemas.microsoft.com/office/drawing/2014/main" id="{7ED0DA91-D4C5-4647-BF34-EC4EAEAF5B24}"/>
                </a:ext>
              </a:extLst>
            </p:cNvPr>
            <p:cNvSpPr/>
            <p:nvPr/>
          </p:nvSpPr>
          <p:spPr>
            <a:xfrm>
              <a:off x="6050010" y="2380213"/>
              <a:ext cx="20808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18" name="Rectangle 15">
              <a:extLst>
                <a:ext uri="{FF2B5EF4-FFF2-40B4-BE49-F238E27FC236}">
                  <a16:creationId xmlns:a16="http://schemas.microsoft.com/office/drawing/2014/main" id="{CA210A27-3DB0-41C0-AD9E-C56A9DBF82A5}"/>
                </a:ext>
              </a:extLst>
            </p:cNvPr>
            <p:cNvSpPr/>
            <p:nvPr/>
          </p:nvSpPr>
          <p:spPr>
            <a:xfrm>
              <a:off x="3860356" y="2636738"/>
              <a:ext cx="2015999"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Logistics</a:t>
              </a:r>
            </a:p>
          </p:txBody>
        </p:sp>
        <p:sp>
          <p:nvSpPr>
            <p:cNvPr id="119" name="Rectangle 15">
              <a:extLst>
                <a:ext uri="{FF2B5EF4-FFF2-40B4-BE49-F238E27FC236}">
                  <a16:creationId xmlns:a16="http://schemas.microsoft.com/office/drawing/2014/main" id="{70E4745C-6E02-4137-BE65-27D34243B3F0}"/>
                </a:ext>
              </a:extLst>
            </p:cNvPr>
            <p:cNvSpPr/>
            <p:nvPr/>
          </p:nvSpPr>
          <p:spPr>
            <a:xfrm>
              <a:off x="8229568" y="2636738"/>
              <a:ext cx="88398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475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20" name="모서리가 둥근 직사각형 103">
              <a:extLst>
                <a:ext uri="{FF2B5EF4-FFF2-40B4-BE49-F238E27FC236}">
                  <a16:creationId xmlns:a16="http://schemas.microsoft.com/office/drawing/2014/main" id="{DA705681-79C6-4B40-8643-65E5CA6F96AC}"/>
                </a:ext>
              </a:extLst>
            </p:cNvPr>
            <p:cNvSpPr/>
            <p:nvPr/>
          </p:nvSpPr>
          <p:spPr>
            <a:xfrm>
              <a:off x="6114811" y="2672703"/>
              <a:ext cx="201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21" name="Rectangle 15">
              <a:extLst>
                <a:ext uri="{FF2B5EF4-FFF2-40B4-BE49-F238E27FC236}">
                  <a16:creationId xmlns:a16="http://schemas.microsoft.com/office/drawing/2014/main" id="{6AAADD9C-A031-4B4F-9E38-04209FECB288}"/>
                </a:ext>
              </a:extLst>
            </p:cNvPr>
            <p:cNvSpPr/>
            <p:nvPr/>
          </p:nvSpPr>
          <p:spPr>
            <a:xfrm>
              <a:off x="3860356" y="2929226"/>
              <a:ext cx="2407697"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Ô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lắp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ráp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2" name="Rectangle 15">
              <a:extLst>
                <a:ext uri="{FF2B5EF4-FFF2-40B4-BE49-F238E27FC236}">
                  <a16:creationId xmlns:a16="http://schemas.microsoft.com/office/drawing/2014/main" id="{553C10D3-F0BE-4218-9543-DC7D33E96EC9}"/>
                </a:ext>
              </a:extLst>
            </p:cNvPr>
            <p:cNvSpPr/>
            <p:nvPr/>
          </p:nvSpPr>
          <p:spPr>
            <a:xfrm>
              <a:off x="8229568" y="2929226"/>
              <a:ext cx="88398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405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23" name="모서리가 둥근 직사각형 104">
              <a:extLst>
                <a:ext uri="{FF2B5EF4-FFF2-40B4-BE49-F238E27FC236}">
                  <a16:creationId xmlns:a16="http://schemas.microsoft.com/office/drawing/2014/main" id="{F2A2A899-BD95-42DD-ABC0-2265496AF6D4}"/>
                </a:ext>
              </a:extLst>
            </p:cNvPr>
            <p:cNvSpPr/>
            <p:nvPr/>
          </p:nvSpPr>
          <p:spPr>
            <a:xfrm>
              <a:off x="6366811" y="2965193"/>
              <a:ext cx="1764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24" name="Rectangle 15">
              <a:extLst>
                <a:ext uri="{FF2B5EF4-FFF2-40B4-BE49-F238E27FC236}">
                  <a16:creationId xmlns:a16="http://schemas.microsoft.com/office/drawing/2014/main" id="{0CE61BC8-DA97-46C2-912B-C6487E29B161}"/>
                </a:ext>
              </a:extLst>
            </p:cNvPr>
            <p:cNvSpPr/>
            <p:nvPr/>
          </p:nvSpPr>
          <p:spPr>
            <a:xfrm>
              <a:off x="3860357" y="3221718"/>
              <a:ext cx="144000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Vật liệu cơ bản</a:t>
              </a:r>
            </a:p>
          </p:txBody>
        </p:sp>
        <p:sp>
          <p:nvSpPr>
            <p:cNvPr id="125" name="Rectangle 15">
              <a:extLst>
                <a:ext uri="{FF2B5EF4-FFF2-40B4-BE49-F238E27FC236}">
                  <a16:creationId xmlns:a16="http://schemas.microsoft.com/office/drawing/2014/main" id="{EE355C73-B983-4B93-AAB9-F02DA36142D3}"/>
                </a:ext>
              </a:extLst>
            </p:cNvPr>
            <p:cNvSpPr/>
            <p:nvPr/>
          </p:nvSpPr>
          <p:spPr>
            <a:xfrm>
              <a:off x="8229568" y="3221717"/>
              <a:ext cx="872702"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300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26" name="모서리가 둥근 직사각형 105">
              <a:extLst>
                <a:ext uri="{FF2B5EF4-FFF2-40B4-BE49-F238E27FC236}">
                  <a16:creationId xmlns:a16="http://schemas.microsoft.com/office/drawing/2014/main" id="{32C6949C-6F3C-47A4-888E-235B2F747B6C}"/>
                </a:ext>
              </a:extLst>
            </p:cNvPr>
            <p:cNvSpPr/>
            <p:nvPr/>
          </p:nvSpPr>
          <p:spPr>
            <a:xfrm>
              <a:off x="6690811" y="3257683"/>
              <a:ext cx="144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27" name="Rectangle 15">
              <a:extLst>
                <a:ext uri="{FF2B5EF4-FFF2-40B4-BE49-F238E27FC236}">
                  <a16:creationId xmlns:a16="http://schemas.microsoft.com/office/drawing/2014/main" id="{BBFEEEA1-2710-44A0-889F-469BC42DA153}"/>
                </a:ext>
              </a:extLst>
            </p:cNvPr>
            <p:cNvSpPr/>
            <p:nvPr/>
          </p:nvSpPr>
          <p:spPr>
            <a:xfrm>
              <a:off x="3860357" y="3514206"/>
              <a:ext cx="2830454"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tử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nâng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dẫn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8" name="Rectangle 15">
              <a:extLst>
                <a:ext uri="{FF2B5EF4-FFF2-40B4-BE49-F238E27FC236}">
                  <a16:creationId xmlns:a16="http://schemas.microsoft.com/office/drawing/2014/main" id="{A461F827-FC21-420D-B2A6-7072CE94D05D}"/>
                </a:ext>
              </a:extLst>
            </p:cNvPr>
            <p:cNvSpPr/>
            <p:nvPr/>
          </p:nvSpPr>
          <p:spPr>
            <a:xfrm>
              <a:off x="8229567" y="3514207"/>
              <a:ext cx="904279"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291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29" name="모서리가 둥근 직사각형 106">
              <a:extLst>
                <a:ext uri="{FF2B5EF4-FFF2-40B4-BE49-F238E27FC236}">
                  <a16:creationId xmlns:a16="http://schemas.microsoft.com/office/drawing/2014/main" id="{D7374C81-8049-46F3-BDEB-4962B28E4BB3}"/>
                </a:ext>
              </a:extLst>
            </p:cNvPr>
            <p:cNvSpPr/>
            <p:nvPr/>
          </p:nvSpPr>
          <p:spPr>
            <a:xfrm>
              <a:off x="6870811" y="3550173"/>
              <a:ext cx="126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30" name="Rectangle 15">
              <a:extLst>
                <a:ext uri="{FF2B5EF4-FFF2-40B4-BE49-F238E27FC236}">
                  <a16:creationId xmlns:a16="http://schemas.microsoft.com/office/drawing/2014/main" id="{C6431769-42EF-4C55-AFD3-A4977E022592}"/>
                </a:ext>
              </a:extLst>
            </p:cNvPr>
            <p:cNvSpPr/>
            <p:nvPr/>
          </p:nvSpPr>
          <p:spPr>
            <a:xfrm>
              <a:off x="3860357" y="3806698"/>
              <a:ext cx="2811962"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vụ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sóc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khỏe</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1" name="Rectangle 15">
              <a:extLst>
                <a:ext uri="{FF2B5EF4-FFF2-40B4-BE49-F238E27FC236}">
                  <a16:creationId xmlns:a16="http://schemas.microsoft.com/office/drawing/2014/main" id="{48A80A4D-54FE-4340-8660-4B9E620ADE0B}"/>
                </a:ext>
              </a:extLst>
            </p:cNvPr>
            <p:cNvSpPr/>
            <p:nvPr/>
          </p:nvSpPr>
          <p:spPr>
            <a:xfrm>
              <a:off x="8229567" y="3806698"/>
              <a:ext cx="777788"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267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32" name="모서리가 둥근 직사각형 107">
              <a:extLst>
                <a:ext uri="{FF2B5EF4-FFF2-40B4-BE49-F238E27FC236}">
                  <a16:creationId xmlns:a16="http://schemas.microsoft.com/office/drawing/2014/main" id="{1588D15F-576F-4441-B423-6150D4BE68EB}"/>
                </a:ext>
              </a:extLst>
            </p:cNvPr>
            <p:cNvSpPr/>
            <p:nvPr/>
          </p:nvSpPr>
          <p:spPr>
            <a:xfrm>
              <a:off x="6978810" y="384266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33" name="Rectangle 15">
              <a:extLst>
                <a:ext uri="{FF2B5EF4-FFF2-40B4-BE49-F238E27FC236}">
                  <a16:creationId xmlns:a16="http://schemas.microsoft.com/office/drawing/2014/main" id="{0A608663-E05E-486C-97A5-FDDD74928614}"/>
                </a:ext>
              </a:extLst>
            </p:cNvPr>
            <p:cNvSpPr/>
            <p:nvPr/>
          </p:nvSpPr>
          <p:spPr>
            <a:xfrm>
              <a:off x="3860357" y="4099188"/>
              <a:ext cx="2015998"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4" name="Rectangle 15">
              <a:extLst>
                <a:ext uri="{FF2B5EF4-FFF2-40B4-BE49-F238E27FC236}">
                  <a16:creationId xmlns:a16="http://schemas.microsoft.com/office/drawing/2014/main" id="{BFAC4B0D-5C02-44C6-B3C6-756F1CB56EE7}"/>
                </a:ext>
              </a:extLst>
            </p:cNvPr>
            <p:cNvSpPr/>
            <p:nvPr/>
          </p:nvSpPr>
          <p:spPr>
            <a:xfrm>
              <a:off x="8229568" y="4099187"/>
              <a:ext cx="1003697"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267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35" name="모서리가 둥근 직사각형 108">
              <a:extLst>
                <a:ext uri="{FF2B5EF4-FFF2-40B4-BE49-F238E27FC236}">
                  <a16:creationId xmlns:a16="http://schemas.microsoft.com/office/drawing/2014/main" id="{F5BA8F10-FAF7-42D7-9C06-ADD72D375C3E}"/>
                </a:ext>
              </a:extLst>
            </p:cNvPr>
            <p:cNvSpPr/>
            <p:nvPr/>
          </p:nvSpPr>
          <p:spPr>
            <a:xfrm>
              <a:off x="6978810" y="4135153"/>
              <a:ext cx="1152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36" name="Rectangle 15">
              <a:extLst>
                <a:ext uri="{FF2B5EF4-FFF2-40B4-BE49-F238E27FC236}">
                  <a16:creationId xmlns:a16="http://schemas.microsoft.com/office/drawing/2014/main" id="{073DF797-5CB0-49FC-BB5A-7DC3DBDD982F}"/>
                </a:ext>
              </a:extLst>
            </p:cNvPr>
            <p:cNvSpPr/>
            <p:nvPr/>
          </p:nvSpPr>
          <p:spPr>
            <a:xfrm>
              <a:off x="3860357" y="4391678"/>
              <a:ext cx="72000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7" name="Rectangle 15">
              <a:extLst>
                <a:ext uri="{FF2B5EF4-FFF2-40B4-BE49-F238E27FC236}">
                  <a16:creationId xmlns:a16="http://schemas.microsoft.com/office/drawing/2014/main" id="{2E58335C-3E93-4B86-8920-0415E3648642}"/>
                </a:ext>
              </a:extLst>
            </p:cNvPr>
            <p:cNvSpPr/>
            <p:nvPr/>
          </p:nvSpPr>
          <p:spPr>
            <a:xfrm>
              <a:off x="8229567" y="4391678"/>
              <a:ext cx="777788"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174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38" name="모서리가 둥근 직사각형 109">
              <a:extLst>
                <a:ext uri="{FF2B5EF4-FFF2-40B4-BE49-F238E27FC236}">
                  <a16:creationId xmlns:a16="http://schemas.microsoft.com/office/drawing/2014/main" id="{E23D6380-60D4-4446-BBBE-8D2D907C3994}"/>
                </a:ext>
              </a:extLst>
            </p:cNvPr>
            <p:cNvSpPr/>
            <p:nvPr/>
          </p:nvSpPr>
          <p:spPr>
            <a:xfrm>
              <a:off x="7374811" y="4427643"/>
              <a:ext cx="756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39" name="Rectangle 15">
              <a:extLst>
                <a:ext uri="{FF2B5EF4-FFF2-40B4-BE49-F238E27FC236}">
                  <a16:creationId xmlns:a16="http://schemas.microsoft.com/office/drawing/2014/main" id="{76B0902A-E229-487B-975A-FB08094F8179}"/>
                </a:ext>
              </a:extLst>
            </p:cNvPr>
            <p:cNvSpPr/>
            <p:nvPr/>
          </p:nvSpPr>
          <p:spPr>
            <a:xfrm>
              <a:off x="3860357" y="4684168"/>
              <a:ext cx="72000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khí</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0" name="Rectangle 15">
              <a:extLst>
                <a:ext uri="{FF2B5EF4-FFF2-40B4-BE49-F238E27FC236}">
                  <a16:creationId xmlns:a16="http://schemas.microsoft.com/office/drawing/2014/main" id="{E68C16B7-BC90-4917-956C-7401011F2954}"/>
                </a:ext>
              </a:extLst>
            </p:cNvPr>
            <p:cNvSpPr/>
            <p:nvPr/>
          </p:nvSpPr>
          <p:spPr>
            <a:xfrm>
              <a:off x="8229567" y="4684168"/>
              <a:ext cx="777788"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173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41" name="모서리가 둥근 직사각형 110">
              <a:extLst>
                <a:ext uri="{FF2B5EF4-FFF2-40B4-BE49-F238E27FC236}">
                  <a16:creationId xmlns:a16="http://schemas.microsoft.com/office/drawing/2014/main" id="{5A70163D-47B4-47E7-A969-AEFC55BD49DB}"/>
                </a:ext>
              </a:extLst>
            </p:cNvPr>
            <p:cNvSpPr/>
            <p:nvPr/>
          </p:nvSpPr>
          <p:spPr>
            <a:xfrm>
              <a:off x="7410810" y="4720133"/>
              <a:ext cx="720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sp>
          <p:nvSpPr>
            <p:cNvPr id="142" name="Rectangle 15">
              <a:extLst>
                <a:ext uri="{FF2B5EF4-FFF2-40B4-BE49-F238E27FC236}">
                  <a16:creationId xmlns:a16="http://schemas.microsoft.com/office/drawing/2014/main" id="{DF093844-13AC-4C92-8EE4-33A4F3354737}"/>
                </a:ext>
              </a:extLst>
            </p:cNvPr>
            <p:cNvSpPr/>
            <p:nvPr/>
          </p:nvSpPr>
          <p:spPr>
            <a:xfrm>
              <a:off x="3860357" y="4976657"/>
              <a:ext cx="1440000"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nghiệp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3" name="Rectangle 15">
              <a:extLst>
                <a:ext uri="{FF2B5EF4-FFF2-40B4-BE49-F238E27FC236}">
                  <a16:creationId xmlns:a16="http://schemas.microsoft.com/office/drawing/2014/main" id="{89F19A98-F58F-4A75-ACE8-A3BC76F15535}"/>
                </a:ext>
              </a:extLst>
            </p:cNvPr>
            <p:cNvSpPr/>
            <p:nvPr/>
          </p:nvSpPr>
          <p:spPr>
            <a:xfrm>
              <a:off x="8229568" y="4976657"/>
              <a:ext cx="872702" cy="179931"/>
            </a:xfrm>
            <a:prstGeom prst="rect">
              <a:avLst/>
            </a:prstGeom>
          </p:spPr>
          <p:txBody>
            <a:bodyPr wrap="square" lIns="0" tIns="0" rIns="0" bIns="0" anchor="ctr">
              <a:spAutoFit/>
              <a:scene3d>
                <a:camera prst="orthographicFront"/>
                <a:lightRig rig="threePt" dir="t"/>
              </a:scene3d>
              <a:sp3d>
                <a:bevelT w="0" h="6350"/>
              </a:sp3d>
            </a:bodyPr>
            <a:lstStyle/>
            <a:p>
              <a:pPr marL="398463" indent="-398463" algn="just"/>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164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la</a:t>
              </a:r>
            </a:p>
          </p:txBody>
        </p:sp>
        <p:sp>
          <p:nvSpPr>
            <p:cNvPr id="144" name="모서리가 둥근 직사각형 111">
              <a:extLst>
                <a:ext uri="{FF2B5EF4-FFF2-40B4-BE49-F238E27FC236}">
                  <a16:creationId xmlns:a16="http://schemas.microsoft.com/office/drawing/2014/main" id="{538AB5AA-A6EC-4FBA-ABA1-EDF4727EED62}"/>
                </a:ext>
              </a:extLst>
            </p:cNvPr>
            <p:cNvSpPr/>
            <p:nvPr/>
          </p:nvSpPr>
          <p:spPr>
            <a:xfrm>
              <a:off x="7488860" y="5012622"/>
              <a:ext cx="648000" cy="108000"/>
            </a:xfrm>
            <a:prstGeom prst="roundRect">
              <a:avLst/>
            </a:prstGeom>
            <a:solidFill>
              <a:srgbClr val="193EB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300" dirty="0">
                <a:latin typeface="SamsungOne-400" panose="020B0503030303020204" pitchFamily="34" charset="0"/>
              </a:endParaRPr>
            </a:p>
          </p:txBody>
        </p:sp>
      </p:grpSp>
      <p:grpSp>
        <p:nvGrpSpPr>
          <p:cNvPr id="156" name="그룹 15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7" name="직사각형 15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Thị trường AI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8" name="직사각형 15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57" name="직사각형 56">
            <a:extLst>
              <a:ext uri="{FF2B5EF4-FFF2-40B4-BE49-F238E27FC236}">
                <a16:creationId xmlns:a16="http://schemas.microsoft.com/office/drawing/2014/main" id="{4C065641-3666-4F94-9243-1B1A99D79ED7}"/>
              </a:ext>
            </a:extLst>
          </p:cNvPr>
          <p:cNvSpPr/>
          <p:nvPr/>
        </p:nvSpPr>
        <p:spPr>
          <a:xfrm>
            <a:off x="558924" y="1879047"/>
            <a:ext cx="889606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0"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đổi </a:t>
            </a:r>
            <a:r>
              <a:rPr lang="en-US" altLang="ko-KR" sz="1400" dirty="0" err="1">
                <a:solidFill>
                  <a:schemeClr val="tx1"/>
                </a:solidFill>
                <a:latin typeface="SamsungOne-400" panose="020B0503030303020204" pitchFamily="34" charset="0"/>
                <a:ea typeface="SamsungOne-400" panose="020B0503030303020204" pitchFamily="34" charset="0"/>
              </a:rPr>
              <a:t>mới</a:t>
            </a:r>
            <a:r>
              <a:rPr lang="en-US" altLang="ko-KR" sz="1400" dirty="0">
                <a:solidFill>
                  <a:schemeClr val="tx1"/>
                </a:solidFill>
                <a:latin typeface="SamsungOne-400" panose="020B0503030303020204" pitchFamily="34" charset="0"/>
                <a:ea typeface="SamsungOne-400" panose="020B0503030303020204" pitchFamily="34" charset="0"/>
              </a:rPr>
              <a:t> do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(AI)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a:t>
            </a:r>
            <a:r>
              <a:rPr lang="en-US" altLang="ko-KR" sz="1400" dirty="0">
                <a:solidFill>
                  <a:schemeClr val="tx1"/>
                </a:solidFill>
                <a:latin typeface="SamsungOne-400" panose="020B0503030303020204" pitchFamily="34" charset="0"/>
                <a:ea typeface="SamsungOne-400" panose="020B0503030303020204" pitchFamily="34" charset="0"/>
              </a:rPr>
              <a:t> bắt đầu </a:t>
            </a:r>
            <a:r>
              <a:rPr lang="en-US" altLang="ko-KR" sz="1400" dirty="0" err="1">
                <a:solidFill>
                  <a:schemeClr val="tx1"/>
                </a:solidFill>
                <a:latin typeface="SamsungOne-400" panose="020B0503030303020204" pitchFamily="34" charset="0"/>
                <a:ea typeface="SamsungOne-400" panose="020B0503030303020204" pitchFamily="34" charset="0"/>
              </a:rPr>
              <a:t>từ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ngành</a:t>
            </a:r>
            <a:r>
              <a:rPr lang="en-US" altLang="ko-KR" sz="1400" dirty="0">
                <a:solidFill>
                  <a:schemeClr val="tx1"/>
                </a:solidFill>
                <a:latin typeface="SamsungOne-400" panose="020B0503030303020204" pitchFamily="34" charset="0"/>
                <a:ea typeface="SamsungOne-400" panose="020B0503030303020204" pitchFamily="34" charset="0"/>
              </a:rPr>
              <a:t> phần </a:t>
            </a:r>
            <a:r>
              <a:rPr lang="en-US" altLang="ko-KR" sz="1400" dirty="0" err="1">
                <a:solidFill>
                  <a:schemeClr val="tx1"/>
                </a:solidFill>
                <a:latin typeface="SamsungOne-400" panose="020B0503030303020204" pitchFamily="34" charset="0"/>
                <a:ea typeface="SamsungOne-400" panose="020B0503030303020204" pitchFamily="34" charset="0"/>
              </a:rPr>
              <a:t>mềm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sớm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cả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do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tuệ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đạt</a:t>
            </a:r>
            <a:r>
              <a:rPr lang="en-US" altLang="ko-KR" sz="1400" dirty="0">
                <a:solidFill>
                  <a:schemeClr val="tx1"/>
                </a:solidFill>
                <a:latin typeface="SamsungOne-400" panose="020B0503030303020204" pitchFamily="34" charset="0"/>
                <a:ea typeface="SamsungOne-400" panose="020B0503030303020204" pitchFamily="34" charset="0"/>
              </a:rPr>
              <a:t> 13 </a:t>
            </a:r>
            <a:r>
              <a:rPr lang="en-US" altLang="ko-KR" sz="1400" dirty="0" err="1">
                <a:solidFill>
                  <a:schemeClr val="tx1"/>
                </a:solidFill>
                <a:latin typeface="SamsungOne-400" panose="020B0503030303020204" pitchFamily="34" charset="0"/>
                <a:ea typeface="SamsungOne-400" panose="020B0503030303020204" pitchFamily="34" charset="0"/>
              </a:rPr>
              <a:t>nghìn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tỷ</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đô</a:t>
            </a:r>
            <a:r>
              <a:rPr lang="en-US" altLang="ko-KR" sz="1400" dirty="0">
                <a:solidFill>
                  <a:schemeClr val="tx1"/>
                </a:solidFill>
                <a:latin typeface="SamsungOne-400" panose="020B0503030303020204" pitchFamily="34" charset="0"/>
                <a:ea typeface="SamsungOne-400" panose="020B0503030303020204" pitchFamily="34" charset="0"/>
              </a:rPr>
              <a:t> la vào </a:t>
            </a:r>
            <a:r>
              <a:rPr lang="en-US" altLang="ko-KR" sz="1400" dirty="0" err="1">
                <a:solidFill>
                  <a:schemeClr val="tx1"/>
                </a:solidFill>
                <a:latin typeface="SamsungOne-400" panose="020B0503030303020204" pitchFamily="34" charset="0"/>
                <a:ea typeface="SamsungOne-400" panose="020B0503030303020204" pitchFamily="34" charset="0"/>
              </a:rPr>
              <a:t>năm</a:t>
            </a:r>
            <a:r>
              <a:rPr lang="en-US" altLang="ko-KR" sz="1400" dirty="0">
                <a:solidFill>
                  <a:schemeClr val="tx1"/>
                </a:solidFill>
                <a:latin typeface="SamsungOne-400" panose="020B0503030303020204" pitchFamily="34" charset="0"/>
                <a:ea typeface="SamsungOne-400" panose="020B0503030303020204" pitchFamily="34" charset="0"/>
              </a:rPr>
              <a:t> 2030.</a:t>
            </a:r>
          </a:p>
        </p:txBody>
      </p:sp>
      <p:sp>
        <p:nvSpPr>
          <p:cNvPr id="58" name="직사각형 5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Clr>
                <a:srgbClr val="A5A5A5"/>
              </a:buClr>
              <a:buSzPct val="120000"/>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Giá</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trị</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tuệ</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tạo</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đến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năm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2030</a:t>
            </a:r>
          </a:p>
        </p:txBody>
      </p:sp>
    </p:spTree>
    <p:custDataLst>
      <p:tags r:id="rId1"/>
    </p:custDataLst>
    <p:extLst>
      <p:ext uri="{BB962C8B-B14F-4D97-AF65-F5344CB8AC3E}">
        <p14:creationId xmlns:p14="http://schemas.microsoft.com/office/powerpoint/2010/main" val="35330816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Trí tuệ nhân tạo: Xu hướng và Thị trường</a:t>
            </a:r>
            <a:endParaRPr kumimoji="1" lang="ko-KR" altLang="en-US" sz="3200" b="1" dirty="0">
              <a:solidFill>
                <a:prstClr val="black"/>
              </a:solidFill>
              <a:latin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3" name="직사각형 42">
            <a:extLst>
              <a:ext uri="{FF2B5EF4-FFF2-40B4-BE49-F238E27FC236}">
                <a16:creationId xmlns:a16="http://schemas.microsoft.com/office/drawing/2014/main" id="{5783A1C4-FAA0-46ED-86EC-A3AE39781983}"/>
              </a:ext>
            </a:extLst>
          </p:cNvPr>
          <p:cNvSpPr/>
          <p:nvPr/>
        </p:nvSpPr>
        <p:spPr>
          <a:xfrm>
            <a:off x="1054111" y="3929021"/>
            <a:ext cx="8286680" cy="16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numCol="2" spcCol="180000" rtlCol="0" anchor="t">
            <a:no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it-IT" altLang="ko-KR" dirty="0">
                <a:solidFill>
                  <a:srgbClr val="A6A6A6"/>
                </a:solidFill>
                <a:latin typeface="SamsungOne-400" panose="020B0503030303020204" pitchFamily="34" charset="0"/>
                <a:ea typeface="SamsungOne-400" panose="020B0503030303020204" pitchFamily="34" charset="0"/>
              </a:rPr>
              <a:t>4.1. Xu hướng AI</a:t>
            </a:r>
          </a:p>
          <a:p>
            <a:pPr marL="176213" indent="-176213" fontAlgn="base">
              <a:spcBef>
                <a:spcPct val="0"/>
              </a:spcBef>
              <a:spcAft>
                <a:spcPts val="1000"/>
              </a:spcAft>
              <a:buSzPct val="120000"/>
              <a:buBlip>
                <a:blip r:embed="rId4"/>
              </a:buBlip>
              <a:defRPr/>
            </a:pPr>
            <a:r>
              <a:rPr lang="it-IT" altLang="ko-KR" dirty="0">
                <a:solidFill>
                  <a:srgbClr val="A6A6A6"/>
                </a:solidFill>
                <a:latin typeface="SamsungOne-400" panose="020B0503030303020204" pitchFamily="34" charset="0"/>
                <a:ea typeface="SamsungOne-400" panose="020B0503030303020204" pitchFamily="34" charset="0"/>
              </a:rPr>
              <a:t>4.2. Thị trường AI</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5"/>
              </a:buBlip>
              <a:defRPr/>
            </a:pP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4.3. AI trong Năng lượng bền vững</a:t>
            </a:r>
            <a:endParaRPr kumimoji="1" lang="it-IT"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400" panose="020B0503030303020204" pitchFamily="34" charset="0"/>
                <a:ea typeface="SamsungOne-400" panose="020B0503030303020204" pitchFamily="34" charset="0"/>
              </a:rPr>
              <a:t>4.4. AI trong Dịch vụ tài chính</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400" panose="020B0503030303020204" pitchFamily="34" charset="0"/>
                <a:ea typeface="SamsungOne-400" panose="020B0503030303020204" pitchFamily="34" charset="0"/>
              </a:rPr>
              <a:t>4.5. AI trong Hành chính</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400" panose="020B0503030303020204" pitchFamily="34" charset="0"/>
                <a:ea typeface="SamsungOne-400" panose="020B0503030303020204" pitchFamily="34" charset="0"/>
              </a:rPr>
              <a:t>4.6. AI trong Chăm sóc sức khỏe</a:t>
            </a:r>
          </a:p>
          <a:p>
            <a:pPr marL="176213" marR="0" lvl="0" indent="-176213" fontAlgn="base">
              <a:lnSpc>
                <a:spcPct val="100000"/>
              </a:lnSpc>
              <a:spcBef>
                <a:spcPct val="0"/>
              </a:spcBef>
              <a:spcAft>
                <a:spcPts val="1000"/>
              </a:spcAft>
              <a:buClrTx/>
              <a:buSzPct val="120000"/>
              <a:buBlip>
                <a:blip r:embed="rId4"/>
              </a:buBlip>
              <a:tabLst/>
              <a:defRPr/>
            </a:pPr>
            <a:r>
              <a:rPr lang="it-IT" altLang="ko-KR" dirty="0">
                <a:solidFill>
                  <a:srgbClr val="A6A6A6"/>
                </a:solidFill>
                <a:latin typeface="SamsungOne-400" panose="020B0503030303020204" pitchFamily="34" charset="0"/>
                <a:ea typeface="SamsungOne-400" panose="020B0503030303020204" pitchFamily="34" charset="0"/>
              </a:rPr>
              <a:t>4.7. IoT và AI trong Nông nghiệp</a:t>
            </a:r>
            <a:endParaRPr lang="en-US" altLang="ko-KR" dirty="0">
              <a:solidFill>
                <a:srgbClr val="A6A6A6"/>
              </a:solidFill>
              <a:latin typeface="SamsungOne-400" panose="020B0503030303020204" pitchFamily="34" charset="0"/>
              <a:ea typeface="SamsungOne-400" panose="020B0503030303020204" pitchFamily="34" charset="0"/>
            </a:endParaRPr>
          </a:p>
        </p:txBody>
      </p:sp>
    </p:spTree>
    <p:custDataLst>
      <p:tags r:id="rId1"/>
    </p:custDataLst>
    <p:extLst>
      <p:ext uri="{BB962C8B-B14F-4D97-AF65-F5344CB8AC3E}">
        <p14:creationId xmlns:p14="http://schemas.microsoft.com/office/powerpoint/2010/main" val="2340108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wFEEH86"/>
  <p:tag name="ARTICULATE_PROJECT_OPEN" val="0"/>
  <p:tag name="ARTICULATE_SLIDE_COUNT" val="1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34120</TotalTime>
  <Words>24052</Words>
  <Application>Microsoft Macintosh PowerPoint</Application>
  <PresentationFormat>Custom</PresentationFormat>
  <Paragraphs>1982</Paragraphs>
  <Slides>120</Slides>
  <Notes>118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120</vt:i4>
      </vt:variant>
    </vt:vector>
  </HeadingPairs>
  <TitlesOfParts>
    <vt:vector size="136" baseType="lpstr">
      <vt:lpstr>맑은 고딕</vt:lpstr>
      <vt:lpstr>Arial</vt:lpstr>
      <vt:lpstr>Calibri</vt:lpstr>
      <vt:lpstr>Cambria Math</vt:lpstr>
      <vt:lpstr>iCiel Samsung Sharp Sans Bold</vt:lpstr>
      <vt:lpstr>iCiel Samsung Sharp Sans Medium</vt:lpstr>
      <vt:lpstr>iCiel Samsung Sharp Sans Regular</vt:lpstr>
      <vt:lpstr>Roboto</vt:lpstr>
      <vt:lpstr>Samsung Sharp Sans</vt:lpstr>
      <vt:lpstr>SamsungOne 400</vt:lpstr>
      <vt:lpstr>SamsungOne 400C</vt:lpstr>
      <vt:lpstr>SAMSUNGONE-400</vt:lpstr>
      <vt:lpstr>SAMSUNGONE-400</vt:lpstr>
      <vt:lpstr>SamsungOne-700</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Trong-Nghia Nguyen</cp:lastModifiedBy>
  <cp:revision>1185</cp:revision>
  <dcterms:created xsi:type="dcterms:W3CDTF">2019-08-14T11:07:19Z</dcterms:created>
  <dcterms:modified xsi:type="dcterms:W3CDTF">2023-03-03T04:21:33Z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6F104179-6D9C-4256-3F6E-7A14153F0817</vt:lpwstr>
  </property>
  <property fmtid="{D5CDD505-2E9C-101B-9397-08002B2CF9AE}" pid="3" name="ArticulatePath">
    <vt:lpwstr>SIC_AI_Chapter 1. Introduction to AI_v1.2 (210927)</vt:lpwstr>
  </property>
</Properties>
</file>